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</p:sldMasterIdLst>
  <p:notesMasterIdLst>
    <p:notesMasterId r:id="rId43"/>
  </p:notesMasterIdLst>
  <p:handoutMasterIdLst>
    <p:handoutMasterId r:id="rId44"/>
  </p:handoutMasterIdLst>
  <p:sldIdLst>
    <p:sldId id="256" r:id="rId5"/>
    <p:sldId id="296" r:id="rId6"/>
    <p:sldId id="264" r:id="rId7"/>
    <p:sldId id="308" r:id="rId8"/>
    <p:sldId id="266" r:id="rId9"/>
    <p:sldId id="309" r:id="rId10"/>
    <p:sldId id="310" r:id="rId11"/>
    <p:sldId id="311" r:id="rId12"/>
    <p:sldId id="277" r:id="rId13"/>
    <p:sldId id="285" r:id="rId14"/>
    <p:sldId id="312" r:id="rId15"/>
    <p:sldId id="313" r:id="rId16"/>
    <p:sldId id="314" r:id="rId17"/>
    <p:sldId id="280" r:id="rId18"/>
    <p:sldId id="281" r:id="rId19"/>
    <p:sldId id="282" r:id="rId20"/>
    <p:sldId id="283" r:id="rId21"/>
    <p:sldId id="284" r:id="rId22"/>
    <p:sldId id="267" r:id="rId23"/>
    <p:sldId id="271" r:id="rId24"/>
    <p:sldId id="305" r:id="rId25"/>
    <p:sldId id="306" r:id="rId26"/>
    <p:sldId id="304" r:id="rId27"/>
    <p:sldId id="272" r:id="rId28"/>
    <p:sldId id="279" r:id="rId29"/>
    <p:sldId id="273" r:id="rId30"/>
    <p:sldId id="274" r:id="rId31"/>
    <p:sldId id="315" r:id="rId32"/>
    <p:sldId id="297" r:id="rId33"/>
    <p:sldId id="298" r:id="rId34"/>
    <p:sldId id="275" r:id="rId35"/>
    <p:sldId id="276" r:id="rId36"/>
    <p:sldId id="278" r:id="rId37"/>
    <p:sldId id="303" r:id="rId38"/>
    <p:sldId id="288" r:id="rId39"/>
    <p:sldId id="302" r:id="rId40"/>
    <p:sldId id="270" r:id="rId41"/>
    <p:sldId id="292" r:id="rId42"/>
  </p:sldIdLst>
  <p:sldSz cx="12188825" cy="6858000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2018"/>
    <a:srgbClr val="999999"/>
    <a:srgbClr val="AC0029"/>
    <a:srgbClr val="000000"/>
    <a:srgbClr val="D34817"/>
    <a:srgbClr val="1C1C1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6B78C6-3BCF-4FAF-8E47-F6D4BBB4DE0B}" v="6" dt="2025-10-09T18:09:40.6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7" d="100"/>
          <a:sy n="117" d="100"/>
        </p:scale>
        <p:origin x="31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46E949C-7B33-417D-917F-DC9921D88059}" type="datetimeFigureOut">
              <a:rPr lang="en-US" smtClean="0"/>
              <a:t>10/9/2025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284A0AB-8677-4809-B112-219226DF6B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82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6768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008" y="4387136"/>
            <a:ext cx="5560060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6768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62F11B-B7F0-438F-98B2-65DBD36AD3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5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F6EF54-BD1E-4C87-AC8B-59522BF3514B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589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9398949-13CD-4186-BD9D-A519FFEF0DED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6290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9398949-13CD-4186-BD9D-A519FFEF0DED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5989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9398949-13CD-4186-BD9D-A519FFEF0DED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0818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9398949-13CD-4186-BD9D-A519FFEF0DED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7914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9398949-13CD-4186-BD9D-A519FFEF0DED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4799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POW – TC0249, Acct #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20134736, Bill Detail, select 23V20134736MV2.6, Click “Bill Print” then template #20. Brings you to KC1559 with that record pre-selected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6006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POW – TC0249, Acct #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20134736, Bill Detail, select 23V20134736MV2.6, Click “Bill Print” then template #20. Brings you to KC1559 with that record pre-selected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2756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POW – TC0249, Acct #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20134736, Bill Detail, select 23V20134736MV2.6, Click “Bill Print” then template #20. Brings you to KC1559 with that record pre-selected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401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9398949-13CD-4186-BD9D-A519FFEF0DED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4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9398949-13CD-4186-BD9D-A519FFEF0DED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108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9398949-13CD-4186-BD9D-A519FFEF0DED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231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9398949-13CD-4186-BD9D-A519FFEF0DED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9403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9398949-13CD-4186-BD9D-A519FFEF0DED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927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9398949-13CD-4186-BD9D-A519FFEF0DED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7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9398949-13CD-4186-BD9D-A519FFEF0DED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8977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9398949-13CD-4186-BD9D-A519FFEF0DED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664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5653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829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9432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8068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9283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3283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9656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9516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1983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2948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rgbClr val="91201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2018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0E60B1-4AF4-1A46-1CD5-AEFB05E4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</a:lstStyle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Text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Bullet1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Bullet2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Bullet3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More text…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endParaRPr lang="en-US" sz="2400">
              <a:latin typeface="Aptos" panose="020B00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EF1C8E2-86A1-1155-CDEF-F9D34C0D9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41BF16-7B2D-BD9C-26D5-0779A7EED7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b="0">
                <a:solidFill>
                  <a:srgbClr val="912018"/>
                </a:solidFill>
              </a:defRPr>
            </a:lvl1pPr>
          </a:lstStyle>
          <a:p>
            <a:r>
              <a:rPr lang="en-US">
                <a:latin typeface="Aptos" panose="020B0004020202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5585825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8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7910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9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2355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0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797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7172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2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3866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734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4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0280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5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2038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6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6762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7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674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45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8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7935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9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1261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0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7453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631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2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1313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3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4640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4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9542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5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5737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6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3434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7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7018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1348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6125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3736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1930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7251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6606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Enter Session Title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kern="0"/>
              <a:t>Click to edit Master subtitle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789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821" r:id="rId13"/>
    <p:sldLayoutId id="2147483822" r:id="rId14"/>
    <p:sldLayoutId id="2147483823" r:id="rId15"/>
    <p:sldLayoutId id="2147483824" r:id="rId16"/>
    <p:sldLayoutId id="2147483825" r:id="rId17"/>
    <p:sldLayoutId id="2147483826" r:id="rId18"/>
    <p:sldLayoutId id="2147483827" r:id="rId19"/>
    <p:sldLayoutId id="2147483828" r:id="rId20"/>
    <p:sldLayoutId id="2147483829" r:id="rId21"/>
    <p:sldLayoutId id="2147483830" r:id="rId22"/>
    <p:sldLayoutId id="2147483831" r:id="rId23"/>
    <p:sldLayoutId id="2147483832" r:id="rId24"/>
    <p:sldLayoutId id="2147483833" r:id="rId25"/>
    <p:sldLayoutId id="2147483834" r:id="rId26"/>
    <p:sldLayoutId id="2147483835" r:id="rId27"/>
    <p:sldLayoutId id="2147483836" r:id="rId28"/>
    <p:sldLayoutId id="2147483837" r:id="rId29"/>
    <p:sldLayoutId id="2147483838" r:id="rId30"/>
    <p:sldLayoutId id="2147483839" r:id="rId31"/>
    <p:sldLayoutId id="2147483840" r:id="rId32"/>
    <p:sldLayoutId id="2147483841" r:id="rId33"/>
    <p:sldLayoutId id="2147483842" r:id="rId34"/>
    <p:sldLayoutId id="2147483843" r:id="rId35"/>
    <p:sldLayoutId id="2147483844" r:id="rId36"/>
    <p:sldLayoutId id="2147483845" r:id="rId37"/>
    <p:sldLayoutId id="2147483846" r:id="rId38"/>
    <p:sldLayoutId id="2147483847" r:id="rId39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forms.gle/NfEjoQWxAwGvMoDr6" TargetMode="Externa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keyinfosys.kb.help/how-do-i-get-the-pdf-designer-tool-so-i-can-create-edit-keydocs-templates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\\keystoneserver\Templates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970212" y="3228249"/>
            <a:ext cx="8456612" cy="1676400"/>
          </a:xfrm>
        </p:spPr>
        <p:txBody>
          <a:bodyPr lIns="91440" tIns="45720" rIns="91440" bIns="45720" anchor="ctr" anchorCtr="1">
            <a:normAutofit fontScale="90000"/>
          </a:bodyPr>
          <a:lstStyle/>
          <a:p>
            <a:r>
              <a:rPr lang="en-US" dirty="0"/>
              <a:t>Application Administration / Setting up New Users / Attachments &amp; Content Management</a:t>
            </a:r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48B246D-968B-1076-365A-F9C90A27D659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3659925" y="5257800"/>
            <a:ext cx="7077186" cy="609600"/>
          </a:xfrm>
        </p:spPr>
        <p:txBody>
          <a:bodyPr lIns="91440" tIns="45720" rIns="91440" bIns="45720" anchor="ctr" anchorCtr="1">
            <a:normAutofit/>
          </a:bodyPr>
          <a:lstStyle/>
          <a:p>
            <a:r>
              <a:rPr lang="en-US"/>
              <a:t>Mike Liggera, Steve Juliana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36CC67-F70D-3153-1B17-FFD5C2FB1AFC}"/>
              </a:ext>
            </a:extLst>
          </p:cNvPr>
          <p:cNvSpPr txBox="1">
            <a:spLocks/>
          </p:cNvSpPr>
          <p:nvPr/>
        </p:nvSpPr>
        <p:spPr>
          <a:xfrm>
            <a:off x="5103019" y="1648550"/>
            <a:ext cx="4190999" cy="1226549"/>
          </a:xfrm>
          <a:prstGeom prst="rect">
            <a:avLst/>
          </a:prstGeom>
          <a:noFill/>
          <a:ln w="28575" cap="rnd" cmpd="sng">
            <a:solidFill>
              <a:schemeClr val="tx1">
                <a:lumMod val="50000"/>
                <a:lumOff val="50000"/>
              </a:schemeClr>
            </a:solidFill>
            <a:bevel/>
          </a:ln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900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  <a:br>
              <a:rPr lang="en-US">
                <a:solidFill>
                  <a:srgbClr val="912018"/>
                </a:solidFill>
                <a:latin typeface="Aptos" panose="020B0004020202020204" pitchFamily="34" charset="0"/>
              </a:rPr>
            </a:br>
            <a:r>
              <a:rPr lang="en-US" sz="2100">
                <a:solidFill>
                  <a:srgbClr val="912018"/>
                </a:solidFill>
                <a:latin typeface="Aptos" panose="020B0004020202020204" pitchFamily="34" charset="0"/>
              </a:rPr>
              <a:t>Wednesday, October 1</a:t>
            </a:r>
            <a:r>
              <a:rPr lang="en-US" sz="2100" baseline="30000">
                <a:solidFill>
                  <a:srgbClr val="912018"/>
                </a:solidFill>
                <a:latin typeface="Aptos" panose="020B0004020202020204" pitchFamily="34" charset="0"/>
              </a:rPr>
              <a:t>st</a:t>
            </a:r>
            <a:r>
              <a:rPr lang="en-US" sz="2100">
                <a:solidFill>
                  <a:srgbClr val="912018"/>
                </a:solidFill>
                <a:latin typeface="Aptos" panose="020B0004020202020204" pitchFamily="34" charset="0"/>
              </a:rPr>
              <a:t> – Friday, October 3</a:t>
            </a:r>
            <a:r>
              <a:rPr lang="en-US" sz="2100" baseline="30000">
                <a:solidFill>
                  <a:srgbClr val="912018"/>
                </a:solidFill>
                <a:latin typeface="Aptos" panose="020B0004020202020204" pitchFamily="34" charset="0"/>
              </a:rPr>
              <a:t>rd</a:t>
            </a:r>
            <a:r>
              <a:rPr lang="en-US" sz="2100">
                <a:solidFill>
                  <a:srgbClr val="912018"/>
                </a:solidFill>
                <a:latin typeface="Aptos" panose="020B0004020202020204" pitchFamily="34" charset="0"/>
              </a:rPr>
              <a:t> </a:t>
            </a:r>
            <a:endParaRPr lang="en-US" sz="200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endParaRPr lang="en-US" sz="150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r>
              <a:rPr lang="en-US" sz="2000" b="1" i="1">
                <a:solidFill>
                  <a:srgbClr val="912018"/>
                </a:solidFill>
                <a:latin typeface="Aptos" panose="020B0004020202020204" pitchFamily="34" charset="0"/>
              </a:rPr>
              <a:t>Nashville, TN</a:t>
            </a:r>
            <a:endParaRPr lang="en-US" sz="2700" b="1" i="1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  <p:pic>
        <p:nvPicPr>
          <p:cNvPr id="9" name="Picture 8" descr="A grey and red logo&#10;&#10;AI-generated content may be incorrect.">
            <a:extLst>
              <a:ext uri="{FF2B5EF4-FFF2-40B4-BE49-F238E27FC236}">
                <a16:creationId xmlns:a16="http://schemas.microsoft.com/office/drawing/2014/main" id="{1E39CF13-9B43-F627-F5C2-26C218F3EF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094" y="289560"/>
            <a:ext cx="2254587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48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29BBA-3D4B-166F-FB2F-17648E3B74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1617" y="5624633"/>
            <a:ext cx="647790" cy="800212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817812" y="1066800"/>
            <a:ext cx="7772400" cy="5486400"/>
          </a:xfrm>
        </p:spPr>
        <p:txBody>
          <a:bodyPr>
            <a:normAutofit/>
          </a:bodyPr>
          <a:lstStyle/>
          <a:p>
            <a:r>
              <a:rPr lang="en-US" sz="2400" dirty="0"/>
              <a:t>Click the image icon, drag an area on the page, </a:t>
            </a:r>
            <a:br>
              <a:rPr lang="en-US" sz="2400" dirty="0"/>
            </a:br>
            <a:r>
              <a:rPr lang="en-US" sz="2400" dirty="0"/>
              <a:t>then right click the image and click “Position…”  </a:t>
            </a:r>
          </a:p>
          <a:p>
            <a:r>
              <a:rPr lang="en-US" sz="2400" dirty="0"/>
              <a:t>To cover a full page, always </a:t>
            </a:r>
            <a:br>
              <a:rPr lang="en-US" sz="2400" dirty="0"/>
            </a:br>
            <a:r>
              <a:rPr lang="en-US" sz="2400" dirty="0"/>
              <a:t>use these settings: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3200" dirty="0"/>
          </a:p>
          <a:p>
            <a:pPr marL="0" indent="0">
              <a:buNone/>
            </a:pPr>
            <a:br>
              <a:rPr lang="en-US" sz="2400" dirty="0"/>
            </a:br>
            <a:endParaRPr lang="en-US" sz="1400" dirty="0"/>
          </a:p>
          <a:p>
            <a:pPr lvl="1"/>
            <a:r>
              <a:rPr lang="en-US" sz="2000" i="1" dirty="0"/>
              <a:t>Convert inches to millimeters … 8.5 x 11 in = </a:t>
            </a:r>
            <a:r>
              <a:rPr lang="en-US" sz="2000" b="1" i="1" dirty="0">
                <a:solidFill>
                  <a:srgbClr val="C00000"/>
                </a:solidFill>
              </a:rPr>
              <a:t>216 x 279 mm</a:t>
            </a:r>
          </a:p>
          <a:p>
            <a:r>
              <a:rPr lang="en-US" sz="2400" dirty="0"/>
              <a:t>To make sure the image goes BEHIND your text, click this icon: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79BB714-B159-4E44-AFD7-C43BC2F81E19}" type="slidenum">
              <a:rPr lang="en-US" smtClean="0">
                <a:solidFill>
                  <a:srgbClr val="1C1C1C"/>
                </a:solidFill>
              </a:rPr>
              <a:pPr/>
              <a:t>10</a:t>
            </a:fld>
            <a:endParaRPr lang="en-US" dirty="0">
              <a:solidFill>
                <a:srgbClr val="1C1C1C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idx="4294967295"/>
          </p:nvPr>
        </p:nvSpPr>
        <p:spPr>
          <a:xfrm>
            <a:off x="2741612" y="76200"/>
            <a:ext cx="7772400" cy="99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4000" dirty="0"/>
              <a:t>PDF Designer – Inserting images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3413" y="2379541"/>
            <a:ext cx="3203257" cy="225449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9112" y="1447800"/>
            <a:ext cx="1104900" cy="28575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765636E-1E16-A66C-C12E-1D908757DB66}"/>
              </a:ext>
            </a:extLst>
          </p:cNvPr>
          <p:cNvSpPr/>
          <p:nvPr/>
        </p:nvSpPr>
        <p:spPr bwMode="auto">
          <a:xfrm>
            <a:off x="9409112" y="3597312"/>
            <a:ext cx="1104900" cy="228600"/>
          </a:xfrm>
          <a:prstGeom prst="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22ADC72-6C6E-76AB-0AEA-0B4A35A7E18B}"/>
              </a:ext>
            </a:extLst>
          </p:cNvPr>
          <p:cNvSpPr/>
          <p:nvPr/>
        </p:nvSpPr>
        <p:spPr bwMode="auto">
          <a:xfrm flipH="1" flipV="1">
            <a:off x="5865812" y="3200400"/>
            <a:ext cx="2819400" cy="304800"/>
          </a:xfrm>
          <a:prstGeom prst="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0945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dirty="0"/>
              <a:t>Create a new template with merge fields.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Save it on the shared “Templates” folder on the server.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Use the </a:t>
            </a:r>
            <a:r>
              <a:rPr lang="en-US" b="1" i="1" dirty="0"/>
              <a:t>KeyDocs</a:t>
            </a:r>
            <a:r>
              <a:rPr lang="en-US" b="1" dirty="0"/>
              <a:t> Mail Merge Setup </a:t>
            </a:r>
            <a:r>
              <a:rPr lang="en-US" dirty="0"/>
              <a:t>screen (KC0099) to link your template to Keystone.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Run the associated program to test your changes.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79BB714-B159-4E44-AFD7-C43BC2F81E19}" type="slidenum">
              <a:rPr lang="en-US" smtClean="0">
                <a:solidFill>
                  <a:srgbClr val="1C1C1C"/>
                </a:solidFill>
              </a:rPr>
              <a:pPr/>
              <a:t>11</a:t>
            </a:fld>
            <a:endParaRPr lang="en-US" dirty="0">
              <a:solidFill>
                <a:srgbClr val="1C1C1C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idx="4294967295"/>
          </p:nvPr>
        </p:nvSpPr>
        <p:spPr>
          <a:xfrm>
            <a:off x="2817812" y="76200"/>
            <a:ext cx="7772400" cy="12192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000" dirty="0"/>
              <a:t>Step-by-step process to create </a:t>
            </a:r>
            <a:br>
              <a:rPr lang="en-US" sz="4000" dirty="0"/>
            </a:br>
            <a:r>
              <a:rPr lang="en-US" sz="4000" dirty="0"/>
              <a:t>a new </a:t>
            </a:r>
            <a:r>
              <a:rPr lang="en-US" sz="4000" dirty="0" err="1"/>
              <a:t>KeyDoc</a:t>
            </a:r>
            <a:r>
              <a:rPr lang="en-US" sz="4000" dirty="0"/>
              <a:t> (Overview)</a:t>
            </a:r>
          </a:p>
        </p:txBody>
      </p:sp>
    </p:spTree>
    <p:extLst>
      <p:ext uri="{BB962C8B-B14F-4D97-AF65-F5344CB8AC3E}">
        <p14:creationId xmlns:p14="http://schemas.microsoft.com/office/powerpoint/2010/main" val="25288751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741612" y="1066800"/>
            <a:ext cx="7772400" cy="5181600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Inline with your static text, simply surround the field name with hashtags.  For example:</a:t>
            </a:r>
          </a:p>
          <a:p>
            <a:pPr lvl="1"/>
            <a:r>
              <a:rPr lang="en-US" sz="2400" b="1" dirty="0"/>
              <a:t>#FULL-NAME#</a:t>
            </a:r>
          </a:p>
          <a:p>
            <a:pPr lvl="1"/>
            <a:endParaRPr lang="en-US" sz="2400" dirty="0"/>
          </a:p>
          <a:p>
            <a:r>
              <a:rPr lang="en-US" sz="2800" dirty="0"/>
              <a:t>To add page numbers:</a:t>
            </a:r>
          </a:p>
          <a:p>
            <a:pPr lvl="1"/>
            <a:r>
              <a:rPr lang="en-US" sz="2400" b="1" dirty="0"/>
              <a:t>#=SHEET# </a:t>
            </a:r>
            <a:r>
              <a:rPr lang="en-US" sz="2400" dirty="0">
                <a:sym typeface="Wingdings" panose="05000000000000000000" pitchFamily="2" charset="2"/>
              </a:rPr>
              <a:t> This is the current page for a single record.  So, for example, if you print 10 three-page documents, it will count 1, 2, 3, 1, 2, 3, etc.</a:t>
            </a:r>
          </a:p>
          <a:p>
            <a:pPr lvl="1"/>
            <a:endParaRPr lang="en-US" sz="1600" dirty="0">
              <a:sym typeface="Wingdings" panose="05000000000000000000" pitchFamily="2" charset="2"/>
            </a:endParaRPr>
          </a:p>
          <a:p>
            <a:r>
              <a:rPr lang="en-US" sz="2800" b="1" i="1" u="sng" dirty="0"/>
              <a:t>Important:</a:t>
            </a:r>
            <a:r>
              <a:rPr lang="en-US" sz="2800" i="1" dirty="0"/>
              <a:t>  You are limited to 12 field names per object.  If you need more fields on a given page, simply create a new label / text box.</a:t>
            </a:r>
            <a:br>
              <a:rPr lang="en-US" sz="2800" i="1" dirty="0"/>
            </a:br>
            <a:endParaRPr lang="en-US" sz="2800" i="1" dirty="0"/>
          </a:p>
          <a:p>
            <a:pPr lvl="1"/>
            <a:endParaRPr lang="en-US" sz="1600" dirty="0">
              <a:sym typeface="Wingdings" panose="05000000000000000000" pitchFamily="2" charset="2"/>
            </a:endParaRPr>
          </a:p>
          <a:p>
            <a:pPr lvl="1"/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79BB714-B159-4E44-AFD7-C43BC2F81E19}" type="slidenum">
              <a:rPr lang="en-US" smtClean="0">
                <a:solidFill>
                  <a:srgbClr val="1C1C1C"/>
                </a:solidFill>
              </a:rPr>
              <a:pPr/>
              <a:t>12</a:t>
            </a:fld>
            <a:endParaRPr lang="en-US" dirty="0">
              <a:solidFill>
                <a:srgbClr val="1C1C1C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idx="4294967295"/>
          </p:nvPr>
        </p:nvSpPr>
        <p:spPr>
          <a:xfrm>
            <a:off x="2741612" y="76200"/>
            <a:ext cx="7924800" cy="9906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000" dirty="0"/>
              <a:t>PDF Designer – Adding Merge Fields</a:t>
            </a:r>
          </a:p>
        </p:txBody>
      </p:sp>
    </p:spTree>
    <p:extLst>
      <p:ext uri="{BB962C8B-B14F-4D97-AF65-F5344CB8AC3E}">
        <p14:creationId xmlns:p14="http://schemas.microsoft.com/office/powerpoint/2010/main" val="30802112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817812" y="914400"/>
            <a:ext cx="7772400" cy="4800600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Typically, you can only apply one font and style (color/bold/underline/size) to each text box.  </a:t>
            </a:r>
          </a:p>
          <a:p>
            <a:r>
              <a:rPr lang="en-US" sz="2400" dirty="0"/>
              <a:t>If you want to have mixed styles, right-click on your text box, select “Properties”, and check the “HTML Markup” box.  You will then use basic HTML commands to change your font style – see examples on the next slide</a:t>
            </a:r>
          </a:p>
          <a:p>
            <a:pPr marL="461963" indent="-350838">
              <a:buNone/>
            </a:pPr>
            <a:endParaRPr lang="en-US" sz="2000" dirty="0"/>
          </a:p>
          <a:p>
            <a:pPr marL="461963" indent="-350838">
              <a:buNone/>
            </a:pPr>
            <a:r>
              <a:rPr lang="en-US" sz="2000" b="1" dirty="0"/>
              <a:t>Examples:</a:t>
            </a:r>
          </a:p>
          <a:p>
            <a:pPr marL="461963" indent="-350838"/>
            <a:r>
              <a:rPr lang="en-US" sz="2000" dirty="0">
                <a:solidFill>
                  <a:srgbClr val="C00000"/>
                </a:solidFill>
              </a:rPr>
              <a:t>&lt;b&gt;</a:t>
            </a:r>
            <a:r>
              <a:rPr lang="en-US" sz="2000" dirty="0"/>
              <a:t>bold</a:t>
            </a:r>
            <a:r>
              <a:rPr lang="en-US" sz="2000" dirty="0">
                <a:solidFill>
                  <a:srgbClr val="C00000"/>
                </a:solidFill>
              </a:rPr>
              <a:t>&lt;/b&gt;</a:t>
            </a:r>
          </a:p>
          <a:p>
            <a:pPr marL="461963" indent="-350838"/>
            <a:r>
              <a:rPr lang="en-US" sz="2000" dirty="0">
                <a:solidFill>
                  <a:srgbClr val="C00000"/>
                </a:solidFill>
              </a:rPr>
              <a:t>&lt;i&gt;</a:t>
            </a:r>
            <a:r>
              <a:rPr lang="en-US" sz="2000" dirty="0"/>
              <a:t>italics</a:t>
            </a:r>
            <a:r>
              <a:rPr lang="en-US" sz="2000" dirty="0">
                <a:solidFill>
                  <a:srgbClr val="C00000"/>
                </a:solidFill>
              </a:rPr>
              <a:t>&lt;/i&gt;</a:t>
            </a:r>
          </a:p>
          <a:p>
            <a:pPr marL="461963" indent="-350838"/>
            <a:r>
              <a:rPr lang="en-US" sz="2000" dirty="0">
                <a:solidFill>
                  <a:srgbClr val="C00000"/>
                </a:solidFill>
              </a:rPr>
              <a:t>&lt;u&gt;</a:t>
            </a:r>
            <a:r>
              <a:rPr lang="en-US" sz="2000" dirty="0"/>
              <a:t>underline</a:t>
            </a:r>
            <a:r>
              <a:rPr lang="en-US" sz="2000" dirty="0">
                <a:solidFill>
                  <a:srgbClr val="C00000"/>
                </a:solidFill>
              </a:rPr>
              <a:t>&lt;/u&gt;</a:t>
            </a:r>
          </a:p>
          <a:p>
            <a:pPr marL="461963" indent="-350838"/>
            <a:r>
              <a:rPr lang="en-US" sz="2000" dirty="0">
                <a:solidFill>
                  <a:srgbClr val="C00000"/>
                </a:solidFill>
              </a:rPr>
              <a:t>&lt;</a:t>
            </a:r>
            <a:r>
              <a:rPr lang="en-US" sz="2000" dirty="0" err="1">
                <a:solidFill>
                  <a:srgbClr val="C00000"/>
                </a:solidFill>
              </a:rPr>
              <a:t>br</a:t>
            </a:r>
            <a:r>
              <a:rPr lang="en-US" sz="2000" dirty="0">
                <a:solidFill>
                  <a:srgbClr val="C00000"/>
                </a:solidFill>
              </a:rPr>
              <a:t>&gt;</a:t>
            </a:r>
            <a:r>
              <a:rPr lang="en-US" sz="2000" dirty="0"/>
              <a:t>carriage return</a:t>
            </a:r>
          </a:p>
          <a:p>
            <a:endParaRPr lang="en-US" sz="2000" dirty="0">
              <a:solidFill>
                <a:srgbClr val="C00000"/>
              </a:solidFill>
            </a:endParaRPr>
          </a:p>
          <a:p>
            <a:endParaRPr lang="en-US" sz="2000" dirty="0">
              <a:solidFill>
                <a:srgbClr val="C00000"/>
              </a:solidFill>
            </a:endParaRPr>
          </a:p>
          <a:p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79BB714-B159-4E44-AFD7-C43BC2F81E19}" type="slidenum">
              <a:rPr lang="en-US" smtClean="0">
                <a:solidFill>
                  <a:srgbClr val="1C1C1C"/>
                </a:solidFill>
              </a:rPr>
              <a:pPr/>
              <a:t>13</a:t>
            </a:fld>
            <a:endParaRPr lang="en-US" dirty="0">
              <a:solidFill>
                <a:srgbClr val="1C1C1C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idx="4294967295"/>
          </p:nvPr>
        </p:nvSpPr>
        <p:spPr>
          <a:xfrm>
            <a:off x="2741612" y="152400"/>
            <a:ext cx="7772400" cy="8382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4000" dirty="0"/>
              <a:t>PDF Designer – Font Style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1849" y="3444073"/>
            <a:ext cx="1143000" cy="29416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03414DC-294B-3694-53A1-DCE64E0AF0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8812" y="3366199"/>
            <a:ext cx="2705100" cy="320713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605CC0B-0203-6082-0B4F-EF029BD01657}"/>
              </a:ext>
            </a:extLst>
          </p:cNvPr>
          <p:cNvSpPr/>
          <p:nvPr/>
        </p:nvSpPr>
        <p:spPr bwMode="auto">
          <a:xfrm flipH="1" flipV="1">
            <a:off x="5561012" y="3449096"/>
            <a:ext cx="1143000" cy="248696"/>
          </a:xfrm>
          <a:prstGeom prst="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E32B4C3-B0CD-979E-D525-F0AFCC6F6667}"/>
              </a:ext>
            </a:extLst>
          </p:cNvPr>
          <p:cNvSpPr/>
          <p:nvPr/>
        </p:nvSpPr>
        <p:spPr bwMode="auto">
          <a:xfrm flipH="1" flipV="1">
            <a:off x="8399462" y="5145592"/>
            <a:ext cx="971550" cy="228600"/>
          </a:xfrm>
          <a:prstGeom prst="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2612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79BB714-B159-4E44-AFD7-C43BC2F81E19}" type="slidenum">
              <a:rPr lang="en-US" smtClean="0">
                <a:solidFill>
                  <a:srgbClr val="1C1C1C"/>
                </a:solidFill>
              </a:rPr>
              <a:pPr/>
              <a:t>14</a:t>
            </a:fld>
            <a:endParaRPr lang="en-US" dirty="0">
              <a:solidFill>
                <a:srgbClr val="1C1C1C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idx="4294967295"/>
          </p:nvPr>
        </p:nvSpPr>
        <p:spPr>
          <a:xfrm>
            <a:off x="2741612" y="76201"/>
            <a:ext cx="7772400" cy="1256943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000" dirty="0"/>
              <a:t>PDF Designer</a:t>
            </a:r>
            <a:br>
              <a:rPr lang="en-US" sz="4000" dirty="0"/>
            </a:br>
            <a:r>
              <a:rPr lang="en-US" sz="4000" dirty="0"/>
              <a:t>Font Style (examples)</a:t>
            </a:r>
          </a:p>
        </p:txBody>
      </p:sp>
      <p:sp>
        <p:nvSpPr>
          <p:cNvPr id="6" name="Rectangle 5"/>
          <p:cNvSpPr/>
          <p:nvPr/>
        </p:nvSpPr>
        <p:spPr>
          <a:xfrm>
            <a:off x="3275012" y="1409343"/>
            <a:ext cx="6858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b 			</a:t>
            </a:r>
            <a:r>
              <a:rPr lang="en-US" i="1" dirty="0">
                <a:solidFill>
                  <a:srgbClr val="000000"/>
                </a:solidFill>
                <a:latin typeface="Arial" panose="020B0604020202020204" pitchFamily="34" charset="0"/>
              </a:rPr>
              <a:t>Bold Face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i 			</a:t>
            </a:r>
            <a:r>
              <a:rPr lang="en-US" i="1" dirty="0">
                <a:solidFill>
                  <a:srgbClr val="000000"/>
                </a:solidFill>
                <a:latin typeface="Arial" panose="020B0604020202020204" pitchFamily="34" charset="0"/>
              </a:rPr>
              <a:t>Italic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u 			</a:t>
            </a:r>
            <a:r>
              <a:rPr lang="en-US" i="1" dirty="0">
                <a:solidFill>
                  <a:srgbClr val="000000"/>
                </a:solidFill>
                <a:latin typeface="Arial" panose="020B0604020202020204" pitchFamily="34" charset="0"/>
              </a:rPr>
              <a:t>Underline 	</a:t>
            </a: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font-family or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ff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		</a:t>
            </a:r>
            <a:r>
              <a:rPr lang="en-US" i="1" dirty="0">
                <a:solidFill>
                  <a:srgbClr val="000000"/>
                </a:solidFill>
                <a:latin typeface="Arial" panose="020B0604020202020204" pitchFamily="34" charset="0"/>
              </a:rPr>
              <a:t>Font face 	</a:t>
            </a: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font-size or fs 		</a:t>
            </a:r>
            <a:r>
              <a:rPr lang="en-US" i="1" dirty="0">
                <a:solidFill>
                  <a:srgbClr val="000000"/>
                </a:solidFill>
                <a:latin typeface="Arial" panose="020B0604020202020204" pitchFamily="34" charset="0"/>
              </a:rPr>
              <a:t>font size in points (whole) 	</a:t>
            </a: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font-color or fc 		</a:t>
            </a:r>
            <a:r>
              <a:rPr lang="en-US" i="1" dirty="0">
                <a:solidFill>
                  <a:srgbClr val="000000"/>
                </a:solidFill>
                <a:latin typeface="Arial" panose="020B0604020202020204" pitchFamily="34" charset="0"/>
              </a:rPr>
              <a:t>Font color in hex notation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font-weight 		</a:t>
            </a:r>
            <a:r>
              <a:rPr lang="en-US" i="1" dirty="0">
                <a:solidFill>
                  <a:srgbClr val="000000"/>
                </a:solidFill>
                <a:latin typeface="Arial" panose="020B0604020202020204" pitchFamily="34" charset="0"/>
              </a:rPr>
              <a:t>bold or normal 	</a:t>
            </a:r>
          </a:p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br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			</a:t>
            </a:r>
            <a:r>
              <a:rPr lang="en-US" i="1" dirty="0">
                <a:solidFill>
                  <a:srgbClr val="000000"/>
                </a:solidFill>
                <a:latin typeface="Arial" panose="020B0604020202020204" pitchFamily="34" charset="0"/>
              </a:rPr>
              <a:t>line break 	</a:t>
            </a: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p 			</a:t>
            </a:r>
            <a:r>
              <a:rPr lang="en-US" i="1" dirty="0">
                <a:solidFill>
                  <a:srgbClr val="000000"/>
                </a:solidFill>
                <a:latin typeface="Arial" panose="020B0604020202020204" pitchFamily="34" charset="0"/>
              </a:rPr>
              <a:t>paragraph break 	</a:t>
            </a: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h2-h4 			</a:t>
            </a:r>
            <a:r>
              <a:rPr lang="en-US" i="1" dirty="0">
                <a:solidFill>
                  <a:srgbClr val="000000"/>
                </a:solidFill>
                <a:latin typeface="Arial" panose="020B0604020202020204" pitchFamily="34" charset="0"/>
              </a:rPr>
              <a:t>headers 	</a:t>
            </a: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span 			</a:t>
            </a:r>
            <a:r>
              <a:rPr lang="en-US" i="1" dirty="0">
                <a:solidFill>
                  <a:srgbClr val="000000"/>
                </a:solidFill>
                <a:latin typeface="Arial" panose="020B0604020202020204" pitchFamily="34" charset="0"/>
              </a:rPr>
              <a:t>marks a span of text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pre 			</a:t>
            </a:r>
            <a:r>
              <a:rPr lang="en-US" i="1" dirty="0">
                <a:solidFill>
                  <a:srgbClr val="000000"/>
                </a:solidFill>
                <a:latin typeface="Arial" panose="020B0604020202020204" pitchFamily="34" charset="0"/>
              </a:rPr>
              <a:t>preformatted text 	</a:t>
            </a: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align 			</a:t>
            </a:r>
            <a:r>
              <a:rPr lang="en-US" i="1" dirty="0">
                <a:solidFill>
                  <a:srgbClr val="000000"/>
                </a:solidFill>
                <a:latin typeface="Arial" panose="020B0604020202020204" pitchFamily="34" charset="0"/>
              </a:rPr>
              <a:t>left, right or center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	</a:t>
            </a:r>
          </a:p>
          <a:p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EXAMPLE: </a:t>
            </a:r>
            <a:br>
              <a:rPr lang="en-US" b="1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en-US" i="1" dirty="0">
                <a:solidFill>
                  <a:srgbClr val="000000"/>
                </a:solidFill>
                <a:latin typeface="Arial" panose="020B0604020202020204" pitchFamily="34" charset="0"/>
              </a:rPr>
              <a:t>&lt;b&gt;BOLD&lt;/b&gt;&lt;h3&gt;Document Comments&lt;/h3&gt; &lt;span </a:t>
            </a:r>
            <a:r>
              <a:rPr lang="en-US" i="1" dirty="0" err="1">
                <a:solidFill>
                  <a:srgbClr val="000000"/>
                </a:solidFill>
                <a:latin typeface="Arial" panose="020B0604020202020204" pitchFamily="34" charset="0"/>
              </a:rPr>
              <a:t>ff</a:t>
            </a:r>
            <a:r>
              <a:rPr lang="en-US" i="1" dirty="0">
                <a:solidFill>
                  <a:srgbClr val="000000"/>
                </a:solidFill>
                <a:latin typeface="Arial" panose="020B0604020202020204" pitchFamily="34" charset="0"/>
              </a:rPr>
              <a:t>="Time New Roman" fs=10&gt;#COMMENTS#&lt;/span&gt;</a:t>
            </a:r>
          </a:p>
        </p:txBody>
      </p:sp>
    </p:spTree>
    <p:extLst>
      <p:ext uri="{BB962C8B-B14F-4D97-AF65-F5344CB8AC3E}">
        <p14:creationId xmlns:p14="http://schemas.microsoft.com/office/powerpoint/2010/main" val="27772139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817812" y="990600"/>
            <a:ext cx="7772400" cy="5181600"/>
          </a:xfrm>
        </p:spPr>
        <p:txBody>
          <a:bodyPr>
            <a:normAutofit/>
          </a:bodyPr>
          <a:lstStyle/>
          <a:p>
            <a:r>
              <a:rPr lang="en-US" sz="2000" dirty="0"/>
              <a:t>Once you have designed your template you need to “tie” it in to Keystone through the </a:t>
            </a:r>
            <a:r>
              <a:rPr lang="en-US" sz="2000" b="1" dirty="0"/>
              <a:t>KeyDocs Mail Merge Setup </a:t>
            </a:r>
            <a:r>
              <a:rPr lang="en-US" sz="2000" dirty="0"/>
              <a:t>screen (KC0099)  </a:t>
            </a:r>
            <a:r>
              <a:rPr lang="en-US" sz="2000" i="1" dirty="0"/>
              <a:t>General System Administration</a:t>
            </a:r>
            <a:r>
              <a:rPr lang="en-US" sz="2000" i="1" dirty="0">
                <a:sym typeface="Wingdings" panose="05000000000000000000" pitchFamily="2" charset="2"/>
              </a:rPr>
              <a:t> General System Parameters</a:t>
            </a:r>
            <a:r>
              <a:rPr lang="en-US" sz="2000" dirty="0">
                <a:sym typeface="Wingdings" panose="05000000000000000000" pitchFamily="2" charset="2"/>
              </a:rPr>
              <a:t>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79BB714-B159-4E44-AFD7-C43BC2F81E19}" type="slidenum">
              <a:rPr lang="en-US" smtClean="0">
                <a:solidFill>
                  <a:srgbClr val="1C1C1C"/>
                </a:solidFill>
              </a:rPr>
              <a:pPr/>
              <a:t>15</a:t>
            </a:fld>
            <a:endParaRPr lang="en-US" dirty="0">
              <a:solidFill>
                <a:srgbClr val="1C1C1C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idx="4294967295"/>
          </p:nvPr>
        </p:nvSpPr>
        <p:spPr>
          <a:xfrm>
            <a:off x="2741612" y="152400"/>
            <a:ext cx="7772400" cy="8382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4000" dirty="0"/>
              <a:t>Define Templates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1041" y="2133601"/>
            <a:ext cx="6385942" cy="431482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27524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817812" y="838200"/>
            <a:ext cx="7772400" cy="5562600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/>
              <a:t>If you are connecting your template with a Keystone program (like KE0882 / Create Merged Files for Contracts), then the ‘key’ for the template number must follow a specific format:</a:t>
            </a:r>
            <a:endParaRPr lang="en-US" sz="2800" dirty="0">
              <a:sym typeface="Wingdings" panose="05000000000000000000" pitchFamily="2" charset="2"/>
            </a:endParaRPr>
          </a:p>
          <a:p>
            <a:pPr marL="0" indent="0" algn="ctr">
              <a:buNone/>
            </a:pPr>
            <a:r>
              <a:rPr lang="en-US" sz="2000" b="1" dirty="0">
                <a:solidFill>
                  <a:srgbClr val="C00000"/>
                </a:solidFill>
                <a:sym typeface="Wingdings" panose="05000000000000000000" pitchFamily="2" charset="2"/>
              </a:rPr>
              <a:t>[Customer ID]_Screen Name_[Year][Additional ID]</a:t>
            </a:r>
            <a:br>
              <a:rPr lang="en-US" sz="2000" b="1" dirty="0">
                <a:solidFill>
                  <a:srgbClr val="C00000"/>
                </a:solidFill>
                <a:sym typeface="Wingdings" panose="05000000000000000000" pitchFamily="2" charset="2"/>
              </a:rPr>
            </a:br>
            <a:endParaRPr lang="en-US" sz="2000" b="1" dirty="0">
              <a:solidFill>
                <a:srgbClr val="C00000"/>
              </a:solidFill>
              <a:sym typeface="Wingdings" panose="05000000000000000000" pitchFamily="2" charset="2"/>
            </a:endParaRPr>
          </a:p>
          <a:p>
            <a:pPr lvl="1"/>
            <a:r>
              <a:rPr lang="en-US" sz="2400" dirty="0">
                <a:sym typeface="Wingdings" panose="05000000000000000000" pitchFamily="2" charset="2"/>
              </a:rPr>
              <a:t>For example, “CENTER_KE0882_1785” refers to the following:</a:t>
            </a:r>
          </a:p>
          <a:p>
            <a:pPr lvl="2"/>
            <a:r>
              <a:rPr lang="en-US" sz="1900" b="1" dirty="0">
                <a:sym typeface="Wingdings" panose="05000000000000000000" pitchFamily="2" charset="2"/>
              </a:rPr>
              <a:t>Customer ID = Center.  </a:t>
            </a:r>
            <a:r>
              <a:rPr lang="en-US" sz="1900" dirty="0">
                <a:sym typeface="Wingdings" panose="05000000000000000000" pitchFamily="2" charset="2"/>
              </a:rPr>
              <a:t>Since this is defined with a customer ID, this is custom, and will never be overwritten by a software update.</a:t>
            </a:r>
          </a:p>
          <a:p>
            <a:pPr lvl="2"/>
            <a:r>
              <a:rPr lang="en-US" sz="1900" b="1" dirty="0">
                <a:sym typeface="Wingdings" panose="05000000000000000000" pitchFamily="2" charset="2"/>
              </a:rPr>
              <a:t>Screen Name = KE0882.</a:t>
            </a:r>
            <a:r>
              <a:rPr lang="en-US" sz="1900" dirty="0">
                <a:sym typeface="Wingdings" panose="05000000000000000000" pitchFamily="2" charset="2"/>
              </a:rPr>
              <a:t> This template is called by this screen (Create Merged Employee Contracts).  </a:t>
            </a:r>
            <a:r>
              <a:rPr lang="en-US" sz="1900" u="sng" dirty="0">
                <a:sym typeface="Wingdings" panose="05000000000000000000" pitchFamily="2" charset="2"/>
              </a:rPr>
              <a:t>It is always required.</a:t>
            </a:r>
          </a:p>
          <a:p>
            <a:pPr lvl="2"/>
            <a:r>
              <a:rPr lang="en-US" sz="1900" b="1" dirty="0">
                <a:sym typeface="Wingdings" panose="05000000000000000000" pitchFamily="2" charset="2"/>
              </a:rPr>
              <a:t>Year = 17.  </a:t>
            </a:r>
            <a:r>
              <a:rPr lang="en-US" sz="1900" dirty="0">
                <a:sym typeface="Wingdings" panose="05000000000000000000" pitchFamily="2" charset="2"/>
              </a:rPr>
              <a:t>Include only the last two digits.  In this example, records for FY2017 would be included.  This allows you to create different templates for each year.</a:t>
            </a:r>
          </a:p>
          <a:p>
            <a:pPr lvl="2"/>
            <a:r>
              <a:rPr lang="en-US" sz="1900" b="1" dirty="0">
                <a:sym typeface="Wingdings" panose="05000000000000000000" pitchFamily="2" charset="2"/>
              </a:rPr>
              <a:t>Additional ID = 85.  </a:t>
            </a:r>
            <a:r>
              <a:rPr lang="en-US" sz="1900" dirty="0">
                <a:sym typeface="Wingdings" panose="05000000000000000000" pitchFamily="2" charset="2"/>
              </a:rPr>
              <a:t>Depends on the screen calling this template.  In this example, the template will be used for Contract Type 85.</a:t>
            </a:r>
          </a:p>
          <a:p>
            <a:pPr lvl="2"/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79BB714-B159-4E44-AFD7-C43BC2F81E19}" type="slidenum">
              <a:rPr lang="en-US" smtClean="0">
                <a:solidFill>
                  <a:srgbClr val="1C1C1C"/>
                </a:solidFill>
              </a:rPr>
              <a:pPr/>
              <a:t>16</a:t>
            </a:fld>
            <a:endParaRPr lang="en-US" dirty="0">
              <a:solidFill>
                <a:srgbClr val="1C1C1C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idx="4294967295"/>
          </p:nvPr>
        </p:nvSpPr>
        <p:spPr>
          <a:xfrm>
            <a:off x="2741612" y="152400"/>
            <a:ext cx="7772400" cy="8382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4000" dirty="0"/>
              <a:t>Define Templates (cont’d)</a:t>
            </a:r>
          </a:p>
        </p:txBody>
      </p:sp>
    </p:spTree>
    <p:extLst>
      <p:ext uri="{BB962C8B-B14F-4D97-AF65-F5344CB8AC3E}">
        <p14:creationId xmlns:p14="http://schemas.microsoft.com/office/powerpoint/2010/main" val="41860904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817812" y="1143000"/>
            <a:ext cx="7772400" cy="5181600"/>
          </a:xfrm>
        </p:spPr>
        <p:txBody>
          <a:bodyPr>
            <a:normAutofit/>
          </a:bodyPr>
          <a:lstStyle/>
          <a:p>
            <a:r>
              <a:rPr lang="en-US" sz="2400" dirty="0"/>
              <a:t>When you are satisfied with your results, check the “Save Document in Attachment Cabinet” button to save the document in Keystone: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79BB714-B159-4E44-AFD7-C43BC2F81E19}" type="slidenum">
              <a:rPr lang="en-US" smtClean="0">
                <a:solidFill>
                  <a:srgbClr val="1C1C1C"/>
                </a:solidFill>
              </a:rPr>
              <a:pPr/>
              <a:t>17</a:t>
            </a:fld>
            <a:endParaRPr lang="en-US" dirty="0">
              <a:solidFill>
                <a:srgbClr val="1C1C1C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idx="4294967295"/>
          </p:nvPr>
        </p:nvSpPr>
        <p:spPr>
          <a:xfrm>
            <a:off x="2817812" y="152400"/>
            <a:ext cx="7772400" cy="99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4000" dirty="0"/>
              <a:t>Run Your Merge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7AD7FA-8D17-442E-8304-A450E9606F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6012" y="2597288"/>
            <a:ext cx="6096000" cy="327011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048883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We have documented the fields available for merging with a few of Keystone’s standard processes.  Go to: Keystone </a:t>
            </a:r>
            <a:r>
              <a:rPr lang="en-US" sz="2800" i="1" dirty="0"/>
              <a:t>Client Care </a:t>
            </a:r>
            <a:r>
              <a:rPr lang="en-US" sz="2800" i="1" dirty="0">
                <a:sym typeface="Wingdings" panose="05000000000000000000" pitchFamily="2" charset="2"/>
              </a:rPr>
              <a:t> </a:t>
            </a:r>
            <a:r>
              <a:rPr lang="en-US" sz="2800" i="1" dirty="0"/>
              <a:t>User Manuals </a:t>
            </a:r>
            <a:r>
              <a:rPr lang="en-US" sz="2800" i="1" dirty="0">
                <a:sym typeface="Wingdings" panose="05000000000000000000" pitchFamily="2" charset="2"/>
              </a:rPr>
              <a:t> </a:t>
            </a:r>
            <a:r>
              <a:rPr lang="en-US" sz="2800" i="1" dirty="0" err="1">
                <a:sym typeface="Wingdings" panose="05000000000000000000" pitchFamily="2" charset="2"/>
              </a:rPr>
              <a:t>KeyDocs</a:t>
            </a:r>
            <a:r>
              <a:rPr lang="en-US" sz="2800" i="1" dirty="0">
                <a:sym typeface="Wingdings" panose="05000000000000000000" pitchFamily="2" charset="2"/>
              </a:rPr>
              <a:t>  Data Fields (in Templates):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817812" y="76200"/>
            <a:ext cx="7772400" cy="12954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dirty="0"/>
              <a:t>List of fields associated with </a:t>
            </a:r>
            <a:br>
              <a:rPr lang="en-US" dirty="0"/>
            </a:br>
            <a:r>
              <a:rPr lang="en-US" dirty="0"/>
              <a:t>certain processes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AC40048-A9F5-46E1-AAEE-4D65A67D1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7975" y="4037807"/>
            <a:ext cx="4372075" cy="1752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538956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7812" y="1371600"/>
            <a:ext cx="7772400" cy="1600200"/>
          </a:xfrm>
        </p:spPr>
        <p:txBody>
          <a:bodyPr/>
          <a:lstStyle/>
          <a:p>
            <a:r>
              <a:rPr lang="en-US" sz="3200" dirty="0"/>
              <a:t>Continually expanding – a major area of focus for Keystone</a:t>
            </a:r>
          </a:p>
          <a:p>
            <a:r>
              <a:rPr lang="en-US" sz="3200" dirty="0"/>
              <a:t>See examples later in the slide deck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152400"/>
            <a:ext cx="77724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KeyDocs Library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79D048C-65D8-6B00-C277-37A13CDFC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812" y="3286318"/>
            <a:ext cx="8839200" cy="220008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98861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752600"/>
            <a:ext cx="10360501" cy="4800600"/>
          </a:xfrm>
        </p:spPr>
        <p:txBody>
          <a:bodyPr/>
          <a:lstStyle/>
          <a:p>
            <a:pPr marL="461963" indent="-461963"/>
            <a:r>
              <a:rPr lang="en-US" sz="2400"/>
              <a:t>All responses will be entered into a drawing for a $50 Amazon Gift Card. </a:t>
            </a:r>
          </a:p>
          <a:p>
            <a:pPr marL="461963" indent="-461963"/>
            <a:r>
              <a:rPr lang="en-US" sz="2400"/>
              <a:t>Drawing to take place Friday at lunch. There will be multiple winners! </a:t>
            </a:r>
          </a:p>
          <a:p>
            <a:pPr marL="461963" indent="-461963"/>
            <a:r>
              <a:rPr lang="en-US" sz="2400" b="1" u="sng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session survey</a:t>
            </a:r>
            <a:r>
              <a:rPr lang="en-US" sz="2400"/>
              <a:t> or scan this QR code (also on the agenda)</a:t>
            </a:r>
          </a:p>
          <a:p>
            <a:pPr marL="461963" indent="-461963"/>
            <a:endParaRPr lang="en-US" sz="2400"/>
          </a:p>
          <a:p>
            <a:pPr marL="461963" indent="-461963"/>
            <a:endParaRPr lang="en-US" sz="24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228600"/>
            <a:ext cx="77724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b="0"/>
              <a:t>NASU 2025 Session Surveys – we want your feedback!</a:t>
            </a:r>
          </a:p>
        </p:txBody>
      </p:sp>
      <p:pic>
        <p:nvPicPr>
          <p:cNvPr id="9" name="Picture 8" descr="A qr code with a dinosaur&#10;&#10;AI-generated content may be incorrect.">
            <a:extLst>
              <a:ext uri="{FF2B5EF4-FFF2-40B4-BE49-F238E27FC236}">
                <a16:creationId xmlns:a16="http://schemas.microsoft.com/office/drawing/2014/main" id="{8598E301-DC7D-DF31-3C9F-882C9A4C2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412" y="3048000"/>
            <a:ext cx="3752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444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1612" y="1600200"/>
            <a:ext cx="7772400" cy="4038600"/>
          </a:xfrm>
        </p:spPr>
        <p:txBody>
          <a:bodyPr/>
          <a:lstStyle/>
          <a:p>
            <a:r>
              <a:rPr lang="en-US" sz="3200" dirty="0"/>
              <a:t>Tax Bill Inquiry</a:t>
            </a:r>
          </a:p>
          <a:p>
            <a:r>
              <a:rPr lang="en-US" sz="3200" dirty="0"/>
              <a:t>Drill down on a Bill</a:t>
            </a:r>
          </a:p>
          <a:p>
            <a:r>
              <a:rPr lang="en-US" sz="3200" dirty="0"/>
              <a:t>Click Bill Print, then select the appropriate document to generate</a:t>
            </a:r>
          </a:p>
          <a:p>
            <a:r>
              <a:rPr lang="en-US" sz="3200" dirty="0"/>
              <a:t>Brings up KeyDocs Mail Merge (KC1559) with that bill selected, and creates the KeyDocs PDF document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152400"/>
            <a:ext cx="7772400" cy="1295400"/>
          </a:xfrm>
          <a:prstGeom prst="rect">
            <a:avLst/>
          </a:prstGeom>
        </p:spPr>
        <p:txBody>
          <a:bodyPr/>
          <a:lstStyle/>
          <a:p>
            <a:r>
              <a:rPr lang="en-US" sz="4000" dirty="0"/>
              <a:t>KeyDocs – Live PAAS Example:</a:t>
            </a:r>
            <a:br>
              <a:rPr lang="en-US" sz="4000" dirty="0"/>
            </a:br>
            <a:r>
              <a:rPr lang="en-US" sz="4000" dirty="0"/>
              <a:t>Printing a single tax bill supplement</a:t>
            </a:r>
          </a:p>
        </p:txBody>
      </p:sp>
    </p:spTree>
    <p:extLst>
      <p:ext uri="{BB962C8B-B14F-4D97-AF65-F5344CB8AC3E}">
        <p14:creationId xmlns:p14="http://schemas.microsoft.com/office/powerpoint/2010/main" val="11439376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7812" y="1371600"/>
            <a:ext cx="7772400" cy="4800600"/>
          </a:xfrm>
        </p:spPr>
        <p:txBody>
          <a:bodyPr/>
          <a:lstStyle/>
          <a:p>
            <a:r>
              <a:rPr lang="en-US" sz="2400" dirty="0"/>
              <a:t>Start with </a:t>
            </a:r>
            <a:r>
              <a:rPr lang="en-US" sz="2400" b="1" dirty="0"/>
              <a:t>KeyDocs Mail Merge </a:t>
            </a:r>
            <a:r>
              <a:rPr lang="en-US" sz="2400" dirty="0"/>
              <a:t>(KC1559)</a:t>
            </a:r>
          </a:p>
          <a:p>
            <a:r>
              <a:rPr lang="en-US" sz="2400" dirty="0"/>
              <a:t>Select the </a:t>
            </a:r>
            <a:r>
              <a:rPr lang="en-US" sz="2400" b="1" dirty="0"/>
              <a:t>Form Name </a:t>
            </a:r>
            <a:r>
              <a:rPr lang="en-US" sz="2400" dirty="0"/>
              <a:t>to use </a:t>
            </a:r>
          </a:p>
          <a:p>
            <a:r>
              <a:rPr lang="en-US" sz="2400" dirty="0"/>
              <a:t>Use the “Lookup” function to filter down to the group of bills to be printed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76200"/>
            <a:ext cx="7772400" cy="1295400"/>
          </a:xfrm>
          <a:prstGeom prst="rect">
            <a:avLst/>
          </a:prstGeom>
        </p:spPr>
        <p:txBody>
          <a:bodyPr/>
          <a:lstStyle/>
          <a:p>
            <a:r>
              <a:rPr lang="en-US" sz="4000" dirty="0"/>
              <a:t>KeyDocs – Live PAAS Example:</a:t>
            </a:r>
            <a:br>
              <a:rPr lang="en-US" sz="4000" dirty="0"/>
            </a:br>
            <a:r>
              <a:rPr lang="en-US" sz="4000" dirty="0"/>
              <a:t>Printing a Batch of Tax Bills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3B3CD91-6BAD-C0F1-3EF3-F98EA781A9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1412" y="3249168"/>
            <a:ext cx="3024614" cy="315163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965206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812471" y="76200"/>
            <a:ext cx="10009415" cy="1371600"/>
          </a:xfrm>
          <a:prstGeom prst="rect">
            <a:avLst/>
          </a:prstGeom>
        </p:spPr>
        <p:txBody>
          <a:bodyPr/>
          <a:lstStyle/>
          <a:p>
            <a:r>
              <a:rPr lang="en-US" sz="4000" dirty="0"/>
              <a:t>KeyDocs – Live PAAS Example:</a:t>
            </a:r>
            <a:br>
              <a:rPr lang="en-US" sz="4000" dirty="0"/>
            </a:br>
            <a:r>
              <a:rPr lang="en-US" sz="4000" dirty="0"/>
              <a:t>Printing a Batch of Tax Bills (cont’d)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6B83A55-3CEB-E8AC-1C0C-93D20CD084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0212" y="1600200"/>
            <a:ext cx="7316980" cy="467170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052520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7812" y="1143000"/>
            <a:ext cx="7772400" cy="685800"/>
          </a:xfrm>
        </p:spPr>
        <p:txBody>
          <a:bodyPr/>
          <a:lstStyle/>
          <a:p>
            <a:r>
              <a:rPr lang="en-US" sz="3200" dirty="0"/>
              <a:t>Standard KeyDocs creation screen: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152400"/>
            <a:ext cx="77724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Integrated Functionality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080E73-E640-A2CB-5FFB-A0D37E821E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629" y="1828800"/>
            <a:ext cx="7272767" cy="4293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1989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7812" y="1066800"/>
            <a:ext cx="7696200" cy="5181600"/>
          </a:xfrm>
        </p:spPr>
        <p:txBody>
          <a:bodyPr/>
          <a:lstStyle/>
          <a:p>
            <a:r>
              <a:rPr lang="en-US" sz="2800" u="sng" dirty="0"/>
              <a:t>Preview/Print/No Output</a:t>
            </a:r>
          </a:p>
          <a:p>
            <a:pPr lvl="1"/>
            <a:r>
              <a:rPr lang="en-US" sz="2000" dirty="0"/>
              <a:t>Determines whether you </a:t>
            </a:r>
            <a:r>
              <a:rPr lang="en-US" sz="2000" i="1" dirty="0"/>
              <a:t>preview </a:t>
            </a:r>
            <a:r>
              <a:rPr lang="en-US" sz="2000" dirty="0"/>
              <a:t>the document immediately in Adobe or </a:t>
            </a:r>
            <a:r>
              <a:rPr lang="en-US" sz="2000" i="1" dirty="0"/>
              <a:t>print</a:t>
            </a:r>
            <a:r>
              <a:rPr lang="en-US" sz="2000" dirty="0"/>
              <a:t> the document directly to a printer.  </a:t>
            </a:r>
          </a:p>
          <a:p>
            <a:pPr lvl="2"/>
            <a:r>
              <a:rPr lang="en-US" sz="1800" dirty="0"/>
              <a:t>If the template has a password, direct printing is disabled.</a:t>
            </a:r>
          </a:p>
          <a:p>
            <a:pPr lvl="1"/>
            <a:r>
              <a:rPr lang="en-US" sz="2000" dirty="0"/>
              <a:t>(New feature) With </a:t>
            </a:r>
            <a:r>
              <a:rPr lang="en-US" sz="2000" i="1" dirty="0"/>
              <a:t>no output, </a:t>
            </a:r>
            <a:r>
              <a:rPr lang="en-US" sz="2000" dirty="0"/>
              <a:t>Keystone still creates the PDF in an alternate directory on the server without previewing it.  This can be useful for separation of duties among your staff.</a:t>
            </a:r>
          </a:p>
          <a:p>
            <a:r>
              <a:rPr lang="en-US" sz="2800" u="sng" dirty="0"/>
              <a:t>Email Document as an Attachment</a:t>
            </a:r>
          </a:p>
          <a:p>
            <a:pPr lvl="1"/>
            <a:r>
              <a:rPr lang="en-US" sz="2000" dirty="0"/>
              <a:t>Currently enabled for templates related to vendors, employees, and job applicants, this selection emails the PDF as an attachment to the intended recipient.  </a:t>
            </a:r>
          </a:p>
          <a:p>
            <a:r>
              <a:rPr lang="en-US" sz="2800" u="sng" dirty="0"/>
              <a:t>Electronic Signatures</a:t>
            </a:r>
          </a:p>
          <a:p>
            <a:pPr lvl="1"/>
            <a:r>
              <a:rPr lang="en-US" sz="2000" dirty="0"/>
              <a:t>If enabled with the underlying program, your employees can sign the document electronically in </a:t>
            </a:r>
            <a:r>
              <a:rPr lang="en-US" sz="2000" i="1" dirty="0" err="1"/>
              <a:t>KeyNet</a:t>
            </a:r>
            <a:r>
              <a:rPr lang="en-US" sz="2000" i="1" dirty="0"/>
              <a:t>.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153987"/>
            <a:ext cx="7772400" cy="990600"/>
          </a:xfrm>
          <a:prstGeom prst="rect">
            <a:avLst/>
          </a:prstGeom>
        </p:spPr>
        <p:txBody>
          <a:bodyPr/>
          <a:lstStyle/>
          <a:p>
            <a:r>
              <a:rPr lang="en-US" sz="4000" dirty="0"/>
              <a:t>Integrated Functionality (cont’d)</a:t>
            </a:r>
          </a:p>
        </p:txBody>
      </p:sp>
    </p:spTree>
    <p:extLst>
      <p:ext uri="{BB962C8B-B14F-4D97-AF65-F5344CB8AC3E}">
        <p14:creationId xmlns:p14="http://schemas.microsoft.com/office/powerpoint/2010/main" val="8664874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7812" y="1066800"/>
            <a:ext cx="7772400" cy="4724400"/>
          </a:xfrm>
        </p:spPr>
        <p:txBody>
          <a:bodyPr/>
          <a:lstStyle/>
          <a:p>
            <a:r>
              <a:rPr lang="en-US" sz="2800" u="sng" dirty="0"/>
              <a:t>Multiple pages / instruction pages</a:t>
            </a:r>
          </a:p>
          <a:p>
            <a:pPr lvl="1"/>
            <a:r>
              <a:rPr lang="en-US" sz="2000" dirty="0"/>
              <a:t>Multi-page forms /documents</a:t>
            </a:r>
          </a:p>
          <a:p>
            <a:pPr lvl="2"/>
            <a:r>
              <a:rPr lang="en-US" sz="1800" b="1" i="1" dirty="0"/>
              <a:t>Example: </a:t>
            </a:r>
            <a:r>
              <a:rPr lang="en-US" sz="1800" i="1" dirty="0"/>
              <a:t>our standard W-2 form has an option to print a 2</a:t>
            </a:r>
            <a:r>
              <a:rPr lang="en-US" sz="1800" i="1" baseline="30000" dirty="0"/>
              <a:t>nd</a:t>
            </a:r>
            <a:r>
              <a:rPr lang="en-US" sz="1800" i="1" dirty="0"/>
              <a:t> page of instructions, so you can send it duplex to your printer, placing the instructions on the back.</a:t>
            </a:r>
          </a:p>
          <a:p>
            <a:pPr lvl="1"/>
            <a:r>
              <a:rPr lang="en-US" sz="2000" dirty="0"/>
              <a:t>Dynamically-sized documents</a:t>
            </a:r>
          </a:p>
          <a:p>
            <a:pPr lvl="2"/>
            <a:r>
              <a:rPr lang="en-US" sz="1800" b="1" i="1" dirty="0"/>
              <a:t>Example:</a:t>
            </a:r>
            <a:r>
              <a:rPr lang="en-US" sz="1800" i="1" dirty="0"/>
              <a:t> a purchase order may be multiple pages depending upon the amount of detail items.  Adding a ‘continuation template’ allows the document to increase in size as needed.</a:t>
            </a:r>
          </a:p>
          <a:p>
            <a:r>
              <a:rPr lang="en-US" sz="2800" u="sng" dirty="0"/>
              <a:t>Fax documents</a:t>
            </a:r>
          </a:p>
          <a:p>
            <a:pPr lvl="1"/>
            <a:r>
              <a:rPr lang="en-US" sz="2000" dirty="0"/>
              <a:t>Can integrate with inexpensive “fax by email” services that allow you to send an email to a fax number at their domain (e.g., </a:t>
            </a:r>
            <a:r>
              <a:rPr lang="en-US" sz="2000" u="sng" dirty="0">
                <a:solidFill>
                  <a:srgbClr val="002060"/>
                </a:solidFill>
              </a:rPr>
              <a:t>8562345871@rcfax.com</a:t>
            </a:r>
            <a:r>
              <a:rPr lang="en-US" sz="2000" dirty="0"/>
              <a:t>).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152400"/>
            <a:ext cx="7772400" cy="990600"/>
          </a:xfrm>
          <a:prstGeom prst="rect">
            <a:avLst/>
          </a:prstGeom>
        </p:spPr>
        <p:txBody>
          <a:bodyPr/>
          <a:lstStyle/>
          <a:p>
            <a:r>
              <a:rPr lang="en-US" sz="4000" dirty="0"/>
              <a:t>Integrated Functionality (cont’d)</a:t>
            </a:r>
          </a:p>
        </p:txBody>
      </p:sp>
    </p:spTree>
    <p:extLst>
      <p:ext uri="{BB962C8B-B14F-4D97-AF65-F5344CB8AC3E}">
        <p14:creationId xmlns:p14="http://schemas.microsoft.com/office/powerpoint/2010/main" val="9991883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7812" y="1066800"/>
            <a:ext cx="7543800" cy="5105400"/>
          </a:xfrm>
        </p:spPr>
        <p:txBody>
          <a:bodyPr/>
          <a:lstStyle/>
          <a:p>
            <a:r>
              <a:rPr lang="en-US" sz="2800" u="sng" dirty="0"/>
              <a:t>Save Document to Attachment Cabinet</a:t>
            </a:r>
          </a:p>
          <a:p>
            <a:pPr lvl="1"/>
            <a:r>
              <a:rPr lang="en-US" sz="2000" dirty="0"/>
              <a:t>Saves the document in Keystone for future review, linking it to the relevant database files.  </a:t>
            </a:r>
          </a:p>
          <a:p>
            <a:pPr lvl="1"/>
            <a:r>
              <a:rPr lang="en-US" sz="2000" dirty="0"/>
              <a:t>The document may be viewed from Keystone Client, KeyNet, and/or Web PAAS as appropriate.</a:t>
            </a:r>
          </a:p>
          <a:p>
            <a:pPr lvl="1"/>
            <a:r>
              <a:rPr lang="en-US" sz="2000" dirty="0"/>
              <a:t>The document may be linked to multiple files.</a:t>
            </a:r>
          </a:p>
          <a:p>
            <a:pPr lvl="1"/>
            <a:r>
              <a:rPr lang="en-US" sz="2000" b="1" i="1" dirty="0"/>
              <a:t>Tip:</a:t>
            </a:r>
            <a:r>
              <a:rPr lang="en-US" sz="2000" i="1" dirty="0"/>
              <a:t> Do not select this option if you still need to review / revise the data.</a:t>
            </a:r>
          </a:p>
          <a:p>
            <a:r>
              <a:rPr lang="en-US" sz="2800" u="sng" dirty="0"/>
              <a:t>Copy (if applicable)</a:t>
            </a:r>
          </a:p>
          <a:p>
            <a:pPr lvl="1"/>
            <a:r>
              <a:rPr lang="en-US" sz="2000" dirty="0"/>
              <a:t>This feature is useful when creating a negotiable document, like a check, that should not be saved in the attachment cabinet.  </a:t>
            </a:r>
          </a:p>
          <a:p>
            <a:pPr lvl="1"/>
            <a:r>
              <a:rPr lang="en-US" sz="2000" dirty="0"/>
              <a:t>In this case, an alternate version of the document (e.g., a voucher) can be saved in the attachment cabinet.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152400"/>
            <a:ext cx="7772400" cy="990600"/>
          </a:xfrm>
          <a:prstGeom prst="rect">
            <a:avLst/>
          </a:prstGeom>
        </p:spPr>
        <p:txBody>
          <a:bodyPr/>
          <a:lstStyle/>
          <a:p>
            <a:r>
              <a:rPr lang="en-US" sz="4000" dirty="0"/>
              <a:t>Integrated Functionality (cont’d)</a:t>
            </a:r>
          </a:p>
        </p:txBody>
      </p:sp>
    </p:spTree>
    <p:extLst>
      <p:ext uri="{BB962C8B-B14F-4D97-AF65-F5344CB8AC3E}">
        <p14:creationId xmlns:p14="http://schemas.microsoft.com/office/powerpoint/2010/main" val="37419921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76200"/>
            <a:ext cx="7772400" cy="13968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Creating custom, merged </a:t>
            </a:r>
            <a:br>
              <a:rPr lang="en-US" dirty="0"/>
            </a:br>
            <a:r>
              <a:rPr lang="en-US" dirty="0"/>
              <a:t>letters in PAAS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79EFDFA-B367-4EF5-A2CA-E94E2AFB08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4466" y="5410200"/>
            <a:ext cx="7144747" cy="39058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43D391D-7DF6-48F4-9EEB-8C49BB56E533}"/>
              </a:ext>
            </a:extLst>
          </p:cNvPr>
          <p:cNvCxnSpPr>
            <a:cxnSpLocks/>
          </p:cNvCxnSpPr>
          <p:nvPr/>
        </p:nvCxnSpPr>
        <p:spPr bwMode="auto">
          <a:xfrm flipV="1">
            <a:off x="8922839" y="5791200"/>
            <a:ext cx="609600" cy="30480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2F0DEE1-65A1-4A25-BD73-D7E44ED617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5412" y="2613654"/>
            <a:ext cx="1905000" cy="1805946"/>
          </a:xfrm>
        </p:spPr>
        <p:txBody>
          <a:bodyPr/>
          <a:lstStyle/>
          <a:p>
            <a:pPr marL="0" indent="0" algn="r">
              <a:buNone/>
            </a:pPr>
            <a:r>
              <a:rPr lang="en-US" sz="2000" i="1" dirty="0"/>
              <a:t>Pull up a parcel in “Geographic Maintenance – Summary” (LR0058)</a:t>
            </a:r>
            <a:endParaRPr lang="en-US" sz="1600" i="1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EDC1D27-A063-404A-BA28-EFDA7833B7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2813" y="1524000"/>
            <a:ext cx="5201089" cy="376124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FE2145D-695E-4F90-91C1-BECC33986027}"/>
              </a:ext>
            </a:extLst>
          </p:cNvPr>
          <p:cNvSpPr txBox="1">
            <a:spLocks/>
          </p:cNvSpPr>
          <p:nvPr/>
        </p:nvSpPr>
        <p:spPr>
          <a:xfrm>
            <a:off x="3207838" y="5867400"/>
            <a:ext cx="5705974" cy="6858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36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2800">
                <a:solidFill>
                  <a:schemeClr val="accent6">
                    <a:lumMod val="75000"/>
                  </a:schemeClr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2400">
                <a:solidFill>
                  <a:schemeClr val="accent6">
                    <a:lumMod val="75000"/>
                  </a:schemeClr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2000">
                <a:solidFill>
                  <a:schemeClr val="accent6">
                    <a:lumMod val="75000"/>
                  </a:schemeClr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>
                <a:solidFill>
                  <a:schemeClr val="accent6">
                    <a:lumMod val="75000"/>
                  </a:schemeClr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marL="0" indent="0" algn="r">
              <a:buNone/>
            </a:pPr>
            <a:r>
              <a:rPr lang="en-US" sz="1800" i="1" kern="0" dirty="0"/>
              <a:t>Click the “New Document” icon in the toolbar to run KC0101, the standard “Create KeyDocs Document” screen</a:t>
            </a:r>
            <a:endParaRPr lang="en-US" sz="1400" i="1" kern="0" dirty="0"/>
          </a:p>
        </p:txBody>
      </p:sp>
    </p:spTree>
    <p:extLst>
      <p:ext uri="{BB962C8B-B14F-4D97-AF65-F5344CB8AC3E}">
        <p14:creationId xmlns:p14="http://schemas.microsoft.com/office/powerpoint/2010/main" val="39996972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76200"/>
            <a:ext cx="7772400" cy="1295400"/>
          </a:xfrm>
          <a:prstGeom prst="rect">
            <a:avLst/>
          </a:prstGeom>
        </p:spPr>
        <p:txBody>
          <a:bodyPr/>
          <a:lstStyle/>
          <a:p>
            <a:r>
              <a:rPr lang="en-US" sz="4000" dirty="0"/>
              <a:t>Creating custom, merged </a:t>
            </a:r>
            <a:br>
              <a:rPr lang="en-US" sz="4000" dirty="0"/>
            </a:br>
            <a:r>
              <a:rPr lang="en-US" sz="4000" dirty="0"/>
              <a:t>letters in PAAS (cont’d)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FE2145D-695E-4F90-91C1-BECC33986027}"/>
              </a:ext>
            </a:extLst>
          </p:cNvPr>
          <p:cNvSpPr txBox="1">
            <a:spLocks/>
          </p:cNvSpPr>
          <p:nvPr/>
        </p:nvSpPr>
        <p:spPr>
          <a:xfrm>
            <a:off x="3740686" y="1371600"/>
            <a:ext cx="5705974" cy="6858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36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2800">
                <a:solidFill>
                  <a:schemeClr val="accent6">
                    <a:lumMod val="75000"/>
                  </a:schemeClr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2400">
                <a:solidFill>
                  <a:schemeClr val="accent6">
                    <a:lumMod val="75000"/>
                  </a:schemeClr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2000">
                <a:solidFill>
                  <a:schemeClr val="accent6">
                    <a:lumMod val="75000"/>
                  </a:schemeClr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>
                <a:solidFill>
                  <a:schemeClr val="accent6">
                    <a:lumMod val="75000"/>
                  </a:schemeClr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2000" i="1" kern="0" dirty="0"/>
              <a:t>Click the magnifying glass or F8 key to look-up available letter templates: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EF9B93-4E3B-44DC-914C-BF1497AFBE7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3198812" y="2072473"/>
            <a:ext cx="6858000" cy="4495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418360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152400"/>
            <a:ext cx="7772400" cy="152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Creating custom, merged </a:t>
            </a:r>
            <a:br>
              <a:rPr lang="en-US" dirty="0"/>
            </a:br>
            <a:r>
              <a:rPr lang="en-US" dirty="0"/>
              <a:t>letters in PAAS (cont’d)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FE2145D-695E-4F90-91C1-BECC33986027}"/>
              </a:ext>
            </a:extLst>
          </p:cNvPr>
          <p:cNvSpPr txBox="1">
            <a:spLocks/>
          </p:cNvSpPr>
          <p:nvPr/>
        </p:nvSpPr>
        <p:spPr>
          <a:xfrm>
            <a:off x="3740686" y="1524001"/>
            <a:ext cx="5705974" cy="46151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36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2800">
                <a:solidFill>
                  <a:schemeClr val="accent6">
                    <a:lumMod val="75000"/>
                  </a:schemeClr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2400">
                <a:solidFill>
                  <a:schemeClr val="accent6">
                    <a:lumMod val="75000"/>
                  </a:schemeClr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2000">
                <a:solidFill>
                  <a:schemeClr val="accent6">
                    <a:lumMod val="75000"/>
                  </a:schemeClr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>
                <a:solidFill>
                  <a:schemeClr val="accent6">
                    <a:lumMod val="75000"/>
                  </a:schemeClr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2000" i="1" kern="0" dirty="0"/>
              <a:t>Choose the “</a:t>
            </a:r>
            <a:r>
              <a:rPr lang="en-US" sz="2000" b="1" i="1" kern="0" dirty="0"/>
              <a:t>Preview</a:t>
            </a:r>
            <a:r>
              <a:rPr lang="en-US" sz="2000" i="1" kern="0" dirty="0"/>
              <a:t>” option: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5F32DD-FBBE-46F3-BED3-172722681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233" y="1985513"/>
            <a:ext cx="5882880" cy="370137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345CD7E-6242-4552-8125-1CEB3D241074}"/>
              </a:ext>
            </a:extLst>
          </p:cNvPr>
          <p:cNvSpPr txBox="1">
            <a:spLocks/>
          </p:cNvSpPr>
          <p:nvPr/>
        </p:nvSpPr>
        <p:spPr>
          <a:xfrm>
            <a:off x="3774825" y="5867400"/>
            <a:ext cx="5705974" cy="6858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36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2800">
                <a:solidFill>
                  <a:schemeClr val="accent6">
                    <a:lumMod val="75000"/>
                  </a:schemeClr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2400">
                <a:solidFill>
                  <a:schemeClr val="accent6">
                    <a:lumMod val="75000"/>
                  </a:schemeClr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2000">
                <a:solidFill>
                  <a:schemeClr val="accent6">
                    <a:lumMod val="75000"/>
                  </a:schemeClr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>
                <a:solidFill>
                  <a:schemeClr val="accent6">
                    <a:lumMod val="75000"/>
                  </a:schemeClr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800" b="1" i="1" kern="0" dirty="0"/>
              <a:t>NOTE: </a:t>
            </a:r>
            <a:r>
              <a:rPr lang="en-US" sz="1800" i="1" kern="0" dirty="0"/>
              <a:t>Use the “</a:t>
            </a:r>
            <a:r>
              <a:rPr lang="en-US" sz="1800" b="1" i="1" kern="0" dirty="0"/>
              <a:t>Save Document in Attachment Cabinet</a:t>
            </a:r>
            <a:r>
              <a:rPr lang="en-US" sz="1800" i="1" kern="0" dirty="0"/>
              <a:t>”  option to attach a copy of the document to the parcel.</a:t>
            </a:r>
            <a:endParaRPr lang="en-US" sz="1400" i="1" kern="0" dirty="0"/>
          </a:p>
        </p:txBody>
      </p:sp>
    </p:spTree>
    <p:extLst>
      <p:ext uri="{BB962C8B-B14F-4D97-AF65-F5344CB8AC3E}">
        <p14:creationId xmlns:p14="http://schemas.microsoft.com/office/powerpoint/2010/main" val="994288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1612" y="1143000"/>
            <a:ext cx="7772400" cy="5181600"/>
          </a:xfrm>
        </p:spPr>
        <p:txBody>
          <a:bodyPr>
            <a:normAutofit fontScale="92500" lnSpcReduction="20000"/>
          </a:bodyPr>
          <a:lstStyle/>
          <a:p>
            <a:r>
              <a:rPr lang="en-US" sz="3200" dirty="0"/>
              <a:t>Keystone introduced </a:t>
            </a:r>
            <a:r>
              <a:rPr lang="en-US" sz="3200" i="1" dirty="0"/>
              <a:t>KeyDocs</a:t>
            </a:r>
            <a:r>
              <a:rPr lang="en-US" sz="3200" dirty="0"/>
              <a:t> in December 2015.</a:t>
            </a:r>
          </a:p>
          <a:p>
            <a:r>
              <a:rPr lang="en-US" sz="3200" dirty="0"/>
              <a:t>Since then, nearly all of our customers have added this module.</a:t>
            </a:r>
          </a:p>
          <a:p>
            <a:r>
              <a:rPr lang="en-US" sz="3200" i="1" dirty="0"/>
              <a:t>KeyDocs </a:t>
            </a:r>
            <a:r>
              <a:rPr lang="en-US" sz="3200" dirty="0"/>
              <a:t>provides a full-featured way to produce and manage formatted documents.</a:t>
            </a:r>
          </a:p>
          <a:p>
            <a:r>
              <a:rPr lang="en-US" sz="3200" dirty="0"/>
              <a:t>Cost-effective, integrated alternative to third-party print customization / content management solutions.</a:t>
            </a:r>
            <a:endParaRPr lang="en-US" sz="2400" dirty="0"/>
          </a:p>
          <a:p>
            <a:r>
              <a:rPr lang="en-US" sz="3200" dirty="0"/>
              <a:t>Keystone continues to integrate this product with many existing processes.</a:t>
            </a:r>
          </a:p>
          <a:p>
            <a:endParaRPr lang="en-US" sz="3200" dirty="0"/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152400"/>
            <a:ext cx="77724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8404204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152400"/>
            <a:ext cx="7772400" cy="14478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Creating custom, merged </a:t>
            </a:r>
            <a:br>
              <a:rPr lang="en-US" dirty="0"/>
            </a:br>
            <a:r>
              <a:rPr lang="en-US" dirty="0"/>
              <a:t>letters in PAAS (cont’d)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2BA303-1C06-45AC-83A6-1D5E57242D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7412" y="1752600"/>
            <a:ext cx="6553200" cy="446961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891531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894012" y="2895600"/>
            <a:ext cx="77724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KeyDocs Documents</a:t>
            </a:r>
          </a:p>
        </p:txBody>
      </p:sp>
    </p:spTree>
    <p:extLst>
      <p:ext uri="{BB962C8B-B14F-4D97-AF65-F5344CB8AC3E}">
        <p14:creationId xmlns:p14="http://schemas.microsoft.com/office/powerpoint/2010/main" val="21804850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817812" y="76200"/>
            <a:ext cx="7772400" cy="717430"/>
          </a:xfrm>
          <a:prstGeom prst="rect">
            <a:avLst/>
          </a:prstGeom>
        </p:spPr>
        <p:txBody>
          <a:bodyPr/>
          <a:lstStyle/>
          <a:p>
            <a:r>
              <a:rPr lang="en-US" sz="4000" dirty="0"/>
              <a:t>Business License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6E7A38-2DA3-F9EB-A315-D0B24EFA5C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9769" y="793630"/>
            <a:ext cx="4460887" cy="57912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747393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76201"/>
            <a:ext cx="7772400" cy="646113"/>
          </a:xfrm>
          <a:prstGeom prst="rect">
            <a:avLst/>
          </a:prstGeom>
        </p:spPr>
        <p:txBody>
          <a:bodyPr/>
          <a:lstStyle/>
          <a:p>
            <a:r>
              <a:rPr lang="en-US" sz="4000" dirty="0"/>
              <a:t>Land Use Application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998037-1337-4AE4-878C-438376DD017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18013" y="798514"/>
            <a:ext cx="4569537" cy="5830887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0111351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76201"/>
            <a:ext cx="7772400" cy="718769"/>
          </a:xfrm>
          <a:prstGeom prst="rect">
            <a:avLst/>
          </a:prstGeom>
        </p:spPr>
        <p:txBody>
          <a:bodyPr/>
          <a:lstStyle/>
          <a:p>
            <a:r>
              <a:rPr lang="en-US" sz="4000" dirty="0"/>
              <a:t>Mobile Home Appraisal Form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F8AB90-4D7C-749D-39EA-0C5D796E2C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1669" y="785759"/>
            <a:ext cx="4572287" cy="585295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552499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76200"/>
            <a:ext cx="7772400" cy="685800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Property Record Card – with merged images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8ABA47-D659-47AC-B6C5-ECEAC750549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1356" y="809400"/>
            <a:ext cx="4252913" cy="5759710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1542249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76201"/>
            <a:ext cx="7772400" cy="568727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Supplemental Tax Bill (Personal Property)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ED877F-1113-8681-69CB-B5B796CD3F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1174" y="658326"/>
            <a:ext cx="4753277" cy="597107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258063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76200"/>
            <a:ext cx="77724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sz="3600" dirty="0"/>
              <a:t>Import Files to Attachment Folder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DAF49D-2EE7-47DF-91EE-2650408223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9812" y="1676400"/>
            <a:ext cx="6506744" cy="466725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7BE11DE-9594-E082-E2D4-D7C2E5D1434E}"/>
              </a:ext>
            </a:extLst>
          </p:cNvPr>
          <p:cNvSpPr txBox="1">
            <a:spLocks/>
          </p:cNvSpPr>
          <p:nvPr/>
        </p:nvSpPr>
        <p:spPr>
          <a:xfrm>
            <a:off x="3374440" y="844550"/>
            <a:ext cx="6506744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36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2800">
                <a:solidFill>
                  <a:schemeClr val="accent6">
                    <a:lumMod val="75000"/>
                  </a:schemeClr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2400">
                <a:solidFill>
                  <a:schemeClr val="accent6">
                    <a:lumMod val="75000"/>
                  </a:schemeClr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 sz="2000">
                <a:solidFill>
                  <a:schemeClr val="accent6">
                    <a:lumMod val="75000"/>
                  </a:schemeClr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kumimoji="1">
                <a:solidFill>
                  <a:schemeClr val="accent6">
                    <a:lumMod val="75000"/>
                  </a:schemeClr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sz="2400" kern="0" dirty="0"/>
              <a:t>Import Item: Building Photos, Personal Property Bills, Real Estate Bills, or Utility Bills</a:t>
            </a:r>
          </a:p>
        </p:txBody>
      </p:sp>
    </p:spTree>
    <p:extLst>
      <p:ext uri="{BB962C8B-B14F-4D97-AF65-F5344CB8AC3E}">
        <p14:creationId xmlns:p14="http://schemas.microsoft.com/office/powerpoint/2010/main" val="20678488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47C502C-E4E0-4363-A174-D9CBBB7F87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7812" y="1143000"/>
            <a:ext cx="7772400" cy="5181600"/>
          </a:xfrm>
        </p:spPr>
        <p:txBody>
          <a:bodyPr/>
          <a:lstStyle/>
          <a:p>
            <a:r>
              <a:rPr lang="en-US" sz="2800" dirty="0"/>
              <a:t>Mass import utility of the following files: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The file name must match a valid bill number.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80F56B-C214-41D4-8581-35F0D66852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B0D153-2EA5-4E84-ABE5-8D6B8BCF84C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741612" y="152400"/>
            <a:ext cx="7772400" cy="99060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Import Files to Attachment Folder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9B73796-38E4-66B2-C935-359F535EA7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5230" y="1828801"/>
            <a:ext cx="5125165" cy="354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646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741612" y="1143000"/>
            <a:ext cx="7848600" cy="4953000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KeyDocs uses a third-party toolkit to create formatted, merged PDF documents from your Keystone system.  </a:t>
            </a:r>
          </a:p>
          <a:p>
            <a:r>
              <a:rPr lang="en-US" dirty="0"/>
              <a:t>This toolkit uses XML files as the document templates, which include merge fields to pull data from the Keystone software.</a:t>
            </a:r>
          </a:p>
          <a:p>
            <a:r>
              <a:rPr lang="en-US" dirty="0"/>
              <a:t>This also includes a graphical editing tool (“PDF / Page Designer”) to create and maintain the XML files.</a:t>
            </a:r>
          </a:p>
          <a:p>
            <a:r>
              <a:rPr lang="en-US" dirty="0"/>
              <a:t>In KeyDocs, you can do the following with the merged PDF files:</a:t>
            </a:r>
          </a:p>
          <a:p>
            <a:pPr lvl="1"/>
            <a:r>
              <a:rPr lang="en-US" sz="3200" i="1" dirty="0">
                <a:solidFill>
                  <a:srgbClr val="C00000"/>
                </a:solidFill>
              </a:rPr>
              <a:t>Preview</a:t>
            </a:r>
            <a:r>
              <a:rPr lang="en-US" sz="3200" dirty="0"/>
              <a:t> them in Adobe Reader</a:t>
            </a:r>
          </a:p>
          <a:p>
            <a:pPr lvl="1"/>
            <a:r>
              <a:rPr lang="en-US" sz="3200" i="1" dirty="0">
                <a:solidFill>
                  <a:srgbClr val="C00000"/>
                </a:solidFill>
              </a:rPr>
              <a:t>Email</a:t>
            </a:r>
            <a:r>
              <a:rPr lang="en-US" sz="3200" dirty="0"/>
              <a:t> them to others</a:t>
            </a:r>
          </a:p>
          <a:p>
            <a:pPr lvl="1"/>
            <a:r>
              <a:rPr lang="en-US" sz="3200" i="1" dirty="0">
                <a:solidFill>
                  <a:srgbClr val="C00000"/>
                </a:solidFill>
              </a:rPr>
              <a:t>Save</a:t>
            </a:r>
            <a:r>
              <a:rPr lang="en-US" sz="3200" dirty="0"/>
              <a:t> them within Keystone (to an employee/vendor/taxpayer record), allowing them to be viewed within Keystone Client or online</a:t>
            </a:r>
          </a:p>
          <a:p>
            <a:pPr lvl="1"/>
            <a:r>
              <a:rPr lang="en-US" sz="3200" dirty="0"/>
              <a:t>Apply </a:t>
            </a:r>
            <a:r>
              <a:rPr lang="en-US" sz="3200" i="1" dirty="0">
                <a:solidFill>
                  <a:srgbClr val="C00000"/>
                </a:solidFill>
              </a:rPr>
              <a:t>electronic signatures </a:t>
            </a:r>
            <a:r>
              <a:rPr lang="en-US" sz="3200" dirty="0"/>
              <a:t>(currently available for employee letters and employee contracts)</a:t>
            </a:r>
          </a:p>
          <a:p>
            <a:pPr lvl="1"/>
            <a:r>
              <a:rPr lang="en-US" sz="3200" dirty="0"/>
              <a:t>Add </a:t>
            </a:r>
            <a:r>
              <a:rPr lang="en-US" sz="3200" i="1" dirty="0">
                <a:solidFill>
                  <a:srgbClr val="C00000"/>
                </a:solidFill>
              </a:rPr>
              <a:t>password</a:t>
            </a:r>
            <a:r>
              <a:rPr lang="en-US" sz="3200" dirty="0"/>
              <a:t> protection (for checks)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0209212" y="6477001"/>
            <a:ext cx="381000" cy="227013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79BB714-B159-4E44-AFD7-C43BC2F81E19}" type="slidenum">
              <a:rPr lang="en-US" smtClean="0">
                <a:solidFill>
                  <a:srgbClr val="1C1C1C"/>
                </a:solidFill>
              </a:rPr>
              <a:pPr/>
              <a:t>4</a:t>
            </a:fld>
            <a:endParaRPr lang="en-US" dirty="0">
              <a:solidFill>
                <a:srgbClr val="1C1C1C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idx="4294967295"/>
          </p:nvPr>
        </p:nvSpPr>
        <p:spPr>
          <a:xfrm>
            <a:off x="2741612" y="168274"/>
            <a:ext cx="7772400" cy="8985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4000" dirty="0"/>
              <a:t>Overview (cont’d)</a:t>
            </a:r>
          </a:p>
        </p:txBody>
      </p:sp>
    </p:spTree>
    <p:extLst>
      <p:ext uri="{BB962C8B-B14F-4D97-AF65-F5344CB8AC3E}">
        <p14:creationId xmlns:p14="http://schemas.microsoft.com/office/powerpoint/2010/main" val="3320191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7812" y="1447800"/>
            <a:ext cx="7772400" cy="5029200"/>
          </a:xfrm>
        </p:spPr>
        <p:txBody>
          <a:bodyPr>
            <a:normAutofit lnSpcReduction="10000"/>
          </a:bodyPr>
          <a:lstStyle/>
          <a:p>
            <a:r>
              <a:rPr lang="en-US" sz="3000" dirty="0"/>
              <a:t>Create PDF versions of all types of documents:</a:t>
            </a:r>
          </a:p>
          <a:p>
            <a:pPr lvl="1"/>
            <a:r>
              <a:rPr lang="en-US" dirty="0"/>
              <a:t>Correspondence, forms, checks, permits, reports, invoices, statements, bills, receipts, contracts, etc. </a:t>
            </a:r>
          </a:p>
          <a:p>
            <a:pPr lvl="1"/>
            <a:r>
              <a:rPr lang="en-US" dirty="0"/>
              <a:t>Ability to merge signatures and other images</a:t>
            </a:r>
          </a:p>
          <a:p>
            <a:r>
              <a:rPr lang="en-US" sz="3000" dirty="0"/>
              <a:t>Content Management:</a:t>
            </a:r>
          </a:p>
          <a:p>
            <a:pPr lvl="1"/>
            <a:r>
              <a:rPr lang="en-US" dirty="0"/>
              <a:t>Electronic storage of documents directly in Keystone’s database</a:t>
            </a:r>
          </a:p>
          <a:p>
            <a:pPr lvl="1"/>
            <a:r>
              <a:rPr lang="en-US" dirty="0"/>
              <a:t>Update and retrieve documents via Keystone Client, </a:t>
            </a:r>
            <a:r>
              <a:rPr lang="en-US" dirty="0" err="1"/>
              <a:t>KeyNet</a:t>
            </a:r>
            <a:r>
              <a:rPr lang="en-US" dirty="0"/>
              <a:t>, and Web PAAS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894012" y="76200"/>
            <a:ext cx="7772400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dirty="0"/>
              <a:t>Integration with Keystone Applications</a:t>
            </a:r>
          </a:p>
        </p:txBody>
      </p:sp>
    </p:spTree>
    <p:extLst>
      <p:ext uri="{BB962C8B-B14F-4D97-AF65-F5344CB8AC3E}">
        <p14:creationId xmlns:p14="http://schemas.microsoft.com/office/powerpoint/2010/main" val="405689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049236" y="1317172"/>
            <a:ext cx="9723664" cy="49530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Get the software – link is in this Knowledge Base article:</a:t>
            </a:r>
          </a:p>
          <a:p>
            <a:pPr lvl="1"/>
            <a:r>
              <a:rPr lang="en-US" dirty="0">
                <a:solidFill>
                  <a:srgbClr val="CC99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https://keyinfosys.kb.help/how-do-i-get-the-pdf-designer-tool-so-i-can-create-edit-keydocs-templates</a:t>
            </a:r>
            <a:r>
              <a:rPr lang="en-US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endParaRPr lang="en-US" dirty="0">
              <a:solidFill>
                <a:srgbClr val="0070C0"/>
              </a:solidFill>
            </a:endParaRPr>
          </a:p>
          <a:p>
            <a:pPr lvl="1"/>
            <a:r>
              <a:rPr lang="en-US" dirty="0"/>
              <a:t>Save it to your desktop or somewhere else you can find it easily</a:t>
            </a:r>
          </a:p>
          <a:p>
            <a:r>
              <a:rPr lang="en-US" dirty="0"/>
              <a:t>Locate the shared “Templates” folder on your server: </a:t>
            </a:r>
          </a:p>
          <a:p>
            <a:pPr lvl="1"/>
            <a:r>
              <a:rPr lang="en-US" dirty="0"/>
              <a:t>Should be shared as a network drive, e.g., </a:t>
            </a:r>
            <a:r>
              <a:rPr lang="en-US" dirty="0">
                <a:solidFill>
                  <a:srgbClr val="0070C0"/>
                </a:solidFill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\\[keystoneservername]\Templates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0209212" y="6477001"/>
            <a:ext cx="381000" cy="227013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79BB714-B159-4E44-AFD7-C43BC2F81E19}" type="slidenum">
              <a:rPr lang="en-US" smtClean="0">
                <a:solidFill>
                  <a:srgbClr val="1C1C1C"/>
                </a:solidFill>
              </a:rPr>
              <a:pPr/>
              <a:t>6</a:t>
            </a:fld>
            <a:endParaRPr lang="en-US" dirty="0">
              <a:solidFill>
                <a:srgbClr val="1C1C1C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idx="4294967295"/>
          </p:nvPr>
        </p:nvSpPr>
        <p:spPr>
          <a:xfrm>
            <a:off x="2817812" y="152400"/>
            <a:ext cx="7772400" cy="7620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sz="4000" dirty="0"/>
              <a:t>Download the PDF Designer software</a:t>
            </a:r>
          </a:p>
        </p:txBody>
      </p:sp>
    </p:spTree>
    <p:extLst>
      <p:ext uri="{BB962C8B-B14F-4D97-AF65-F5344CB8AC3E}">
        <p14:creationId xmlns:p14="http://schemas.microsoft.com/office/powerpoint/2010/main" val="1338234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817812" y="914400"/>
            <a:ext cx="7772400" cy="541020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Run the </a:t>
            </a:r>
            <a:r>
              <a:rPr lang="en-US" dirty="0" err="1"/>
              <a:t>PDFDesigner</a:t>
            </a:r>
            <a:r>
              <a:rPr lang="en-US" dirty="0"/>
              <a:t> software, then click “File</a:t>
            </a:r>
            <a:r>
              <a:rPr lang="en-US" i="1" dirty="0">
                <a:sym typeface="Wingdings" panose="05000000000000000000" pitchFamily="2" charset="2"/>
              </a:rPr>
              <a:t> </a:t>
            </a:r>
            <a:r>
              <a:rPr lang="en-US" sz="2600" i="1" dirty="0">
                <a:sym typeface="Wingdings" panose="05000000000000000000" pitchFamily="2" charset="2"/>
              </a:rPr>
              <a:t></a:t>
            </a:r>
            <a:r>
              <a:rPr lang="en-US" i="1" dirty="0">
                <a:sym typeface="Wingdings" panose="05000000000000000000" pitchFamily="2" charset="2"/>
              </a:rPr>
              <a:t> </a:t>
            </a:r>
            <a:r>
              <a:rPr lang="en-US" dirty="0"/>
              <a:t>Open” or click this icon (highlighted):</a:t>
            </a:r>
          </a:p>
          <a:p>
            <a:endParaRPr lang="en-US" dirty="0"/>
          </a:p>
          <a:p>
            <a:endParaRPr lang="en-US" dirty="0"/>
          </a:p>
          <a:p>
            <a:endParaRPr lang="en-US" i="1" dirty="0"/>
          </a:p>
          <a:p>
            <a:r>
              <a:rPr lang="en-US" sz="3500" b="1" i="1" dirty="0"/>
              <a:t>PRO TIP: </a:t>
            </a:r>
            <a:r>
              <a:rPr lang="en-US" sz="3500" i="1" dirty="0"/>
              <a:t>Always make a backup of the template before editing it, so you do not “break” an existing template!</a:t>
            </a:r>
          </a:p>
          <a:p>
            <a:r>
              <a:rPr lang="en-US" sz="3500" i="1" dirty="0"/>
              <a:t>Additional note:</a:t>
            </a:r>
          </a:p>
          <a:p>
            <a:pPr lvl="1"/>
            <a:r>
              <a:rPr lang="en-US" sz="2700" i="1" dirty="0"/>
              <a:t>All measurements are in millimeters</a:t>
            </a:r>
          </a:p>
          <a:p>
            <a:pPr lvl="1"/>
            <a:r>
              <a:rPr lang="en-US" sz="2700" i="1" dirty="0"/>
              <a:t>Ctrl + Z will undo the last 10 actions</a:t>
            </a:r>
          </a:p>
          <a:p>
            <a:pPr lvl="1"/>
            <a:r>
              <a:rPr lang="en-US" sz="2700" i="1" dirty="0"/>
              <a:t>Ctrl + V will paste text and images</a:t>
            </a:r>
          </a:p>
          <a:p>
            <a:pPr lvl="1"/>
            <a:r>
              <a:rPr lang="en-US" sz="2700" i="1" dirty="0"/>
              <a:t>Alt + arrow keys will nudge fields</a:t>
            </a:r>
          </a:p>
          <a:p>
            <a:pPr lvl="1"/>
            <a:endParaRPr lang="en-US" sz="27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79BB714-B159-4E44-AFD7-C43BC2F81E19}" type="slidenum">
              <a:rPr lang="en-US" smtClean="0">
                <a:solidFill>
                  <a:srgbClr val="1C1C1C"/>
                </a:solidFill>
              </a:rPr>
              <a:pPr/>
              <a:t>7</a:t>
            </a:fld>
            <a:endParaRPr lang="en-US" dirty="0">
              <a:solidFill>
                <a:srgbClr val="1C1C1C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idx="4294967295"/>
          </p:nvPr>
        </p:nvSpPr>
        <p:spPr>
          <a:xfrm>
            <a:off x="2817812" y="152401"/>
            <a:ext cx="7772400" cy="76358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4000" dirty="0"/>
              <a:t>Opening Existing Templates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1B7082-DAF3-FD8A-DBAA-2197E56E50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2412" y="1811431"/>
            <a:ext cx="2034650" cy="123053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333446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763434" y="3149548"/>
            <a:ext cx="4226579" cy="38548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79BB714-B159-4E44-AFD7-C43BC2F81E19}" type="slidenum">
              <a:rPr lang="en-US" smtClean="0">
                <a:solidFill>
                  <a:srgbClr val="1C1C1C"/>
                </a:solidFill>
              </a:rPr>
              <a:pPr/>
              <a:t>8</a:t>
            </a:fld>
            <a:endParaRPr lang="en-US" dirty="0">
              <a:solidFill>
                <a:srgbClr val="1C1C1C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idx="4294967295"/>
          </p:nvPr>
        </p:nvSpPr>
        <p:spPr>
          <a:xfrm>
            <a:off x="2894012" y="76200"/>
            <a:ext cx="7772400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sz="4000" dirty="0"/>
              <a:t>PDF Designer – Text / Image toolbar</a:t>
            </a:r>
          </a:p>
        </p:txBody>
      </p:sp>
      <p:sp>
        <p:nvSpPr>
          <p:cNvPr id="6" name="Rounded Rectangle 5"/>
          <p:cNvSpPr/>
          <p:nvPr/>
        </p:nvSpPr>
        <p:spPr bwMode="auto">
          <a:xfrm>
            <a:off x="1674812" y="4114800"/>
            <a:ext cx="2590800" cy="201258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b="1" dirty="0">
                <a:solidFill>
                  <a:sysClr val="windowText" lastClr="000000"/>
                </a:solidFill>
              </a:rPr>
              <a:t>Add label</a:t>
            </a:r>
            <a:r>
              <a:rPr lang="en-US" dirty="0">
                <a:solidFill>
                  <a:sysClr val="windowText" lastClr="000000"/>
                </a:solidFill>
              </a:rPr>
              <a:t> – best choice for adding text to your document – the border and the background are pre-set to be clear/transparent.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cxnSp>
        <p:nvCxnSpPr>
          <p:cNvPr id="12" name="Straight Arrow Connector 11"/>
          <p:cNvCxnSpPr>
            <a:cxnSpLocks/>
            <a:stCxn id="6" idx="0"/>
          </p:cNvCxnSpPr>
          <p:nvPr/>
        </p:nvCxnSpPr>
        <p:spPr bwMode="auto">
          <a:xfrm flipV="1">
            <a:off x="2970212" y="3384182"/>
            <a:ext cx="2286000" cy="73061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 bwMode="auto">
          <a:xfrm>
            <a:off x="3172654" y="1379446"/>
            <a:ext cx="2590800" cy="1355909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b="1" dirty="0">
                <a:solidFill>
                  <a:sysClr val="windowText" lastClr="000000"/>
                </a:solidFill>
              </a:rPr>
              <a:t>Add text box </a:t>
            </a:r>
            <a:r>
              <a:rPr lang="en-US" dirty="0">
                <a:solidFill>
                  <a:sysClr val="windowText" lastClr="000000"/>
                </a:solidFill>
              </a:rPr>
              <a:t>– Same as label, but it has a black border, and it is not transparent.  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cxnSp>
        <p:nvCxnSpPr>
          <p:cNvPr id="24" name="Straight Arrow Connector 23"/>
          <p:cNvCxnSpPr>
            <a:cxnSpLocks/>
            <a:stCxn id="23" idx="2"/>
          </p:cNvCxnSpPr>
          <p:nvPr/>
        </p:nvCxnSpPr>
        <p:spPr bwMode="auto">
          <a:xfrm>
            <a:off x="4468054" y="2735354"/>
            <a:ext cx="1169158" cy="414194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8" name="Rounded Rectangle 27"/>
          <p:cNvSpPr/>
          <p:nvPr/>
        </p:nvSpPr>
        <p:spPr bwMode="auto">
          <a:xfrm>
            <a:off x="4494212" y="4114800"/>
            <a:ext cx="2590800" cy="1355909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b="1" dirty="0">
                <a:solidFill>
                  <a:sysClr val="windowText" lastClr="000000"/>
                </a:solidFill>
              </a:rPr>
              <a:t>Add various shapes </a:t>
            </a:r>
            <a:r>
              <a:rPr lang="en-US" dirty="0">
                <a:solidFill>
                  <a:sysClr val="windowText" lastClr="000000"/>
                </a:solidFill>
              </a:rPr>
              <a:t>– Similar to the text box, you can insert text in these as well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sp>
        <p:nvSpPr>
          <p:cNvPr id="29" name="Right Brace 28"/>
          <p:cNvSpPr/>
          <p:nvPr/>
        </p:nvSpPr>
        <p:spPr bwMode="auto">
          <a:xfrm rot="5400000">
            <a:off x="6178459" y="3300138"/>
            <a:ext cx="441507" cy="1066800"/>
          </a:xfrm>
          <a:prstGeom prst="rightBrace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Rounded Rectangle 29"/>
          <p:cNvSpPr/>
          <p:nvPr/>
        </p:nvSpPr>
        <p:spPr bwMode="auto">
          <a:xfrm>
            <a:off x="6170613" y="1066801"/>
            <a:ext cx="3722427" cy="1355909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b="1" dirty="0">
                <a:solidFill>
                  <a:sysClr val="windowText" lastClr="000000"/>
                </a:solidFill>
              </a:rPr>
              <a:t>Add image </a:t>
            </a:r>
            <a:r>
              <a:rPr lang="en-US" dirty="0">
                <a:solidFill>
                  <a:sysClr val="windowText" lastClr="000000"/>
                </a:solidFill>
              </a:rPr>
              <a:t>– Click this button, then drag on the screen where you want this to go.  See the next slide for tips on adjusting images.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cxnSp>
        <p:nvCxnSpPr>
          <p:cNvPr id="31" name="Straight Arrow Connector 30"/>
          <p:cNvCxnSpPr>
            <a:cxnSpLocks/>
            <a:stCxn id="30" idx="2"/>
          </p:cNvCxnSpPr>
          <p:nvPr/>
        </p:nvCxnSpPr>
        <p:spPr bwMode="auto">
          <a:xfrm flipH="1">
            <a:off x="7085014" y="2422710"/>
            <a:ext cx="946812" cy="732873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 bwMode="auto">
          <a:xfrm>
            <a:off x="7542212" y="4114798"/>
            <a:ext cx="2590801" cy="1355909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b="1" dirty="0">
                <a:solidFill>
                  <a:sysClr val="windowText" lastClr="000000"/>
                </a:solidFill>
              </a:rPr>
              <a:t>Additional shapes </a:t>
            </a:r>
            <a:r>
              <a:rPr lang="en-US" dirty="0">
                <a:solidFill>
                  <a:sysClr val="windowText" lastClr="000000"/>
                </a:solidFill>
              </a:rPr>
              <a:t>– You  can draw horizontal/ vertical lines and barcodes.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  <p:sp>
        <p:nvSpPr>
          <p:cNvPr id="35" name="Right Brace 34"/>
          <p:cNvSpPr/>
          <p:nvPr/>
        </p:nvSpPr>
        <p:spPr bwMode="auto">
          <a:xfrm rot="5400000">
            <a:off x="7892958" y="2957237"/>
            <a:ext cx="441507" cy="1752599"/>
          </a:xfrm>
          <a:prstGeom prst="rightBrace">
            <a:avLst>
              <a:gd name="adj1" fmla="val 17109"/>
              <a:gd name="adj2" fmla="val 50000"/>
            </a:avLst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55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Use the “Snip &amp; Sketch” tool to capture images from your screen (Windows key + Shift + S): :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1200" dirty="0"/>
          </a:p>
          <a:p>
            <a:r>
              <a:rPr lang="en-US" sz="2400" dirty="0"/>
              <a:t>For signatures, the “photocopy” option in Word works well to clean those up: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79BB714-B159-4E44-AFD7-C43BC2F81E19}" type="slidenum">
              <a:rPr lang="en-US" smtClean="0">
                <a:solidFill>
                  <a:srgbClr val="1C1C1C"/>
                </a:solidFill>
              </a:rPr>
              <a:pPr/>
              <a:t>9</a:t>
            </a:fld>
            <a:endParaRPr lang="en-US" dirty="0">
              <a:solidFill>
                <a:srgbClr val="1C1C1C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idx="4294967295"/>
          </p:nvPr>
        </p:nvSpPr>
        <p:spPr>
          <a:xfrm>
            <a:off x="2894012" y="76200"/>
            <a:ext cx="7772400" cy="12954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000" dirty="0"/>
              <a:t>PDF Designer</a:t>
            </a:r>
            <a:br>
              <a:rPr lang="en-US" sz="4000" dirty="0"/>
            </a:br>
            <a:r>
              <a:rPr lang="en-US" sz="4000" dirty="0"/>
              <a:t>Tips for Capturing Images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1784541-3DAC-4A69-B285-3803D80C7E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7504" y="1905000"/>
            <a:ext cx="2934109" cy="127652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C262675-EE20-4BFF-8487-4B00C8ACDA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9812" y="4155426"/>
            <a:ext cx="6248400" cy="25501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02678011"/>
      </p:ext>
    </p:extLst>
  </p:cSld>
  <p:clrMapOvr>
    <a:masterClrMapping/>
  </p:clrMapOvr>
</p:sld>
</file>

<file path=ppt/theme/theme1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B13F663DE52D40BD8FF9CE559B7BB8" ma:contentTypeVersion="13" ma:contentTypeDescription="Create a new document." ma:contentTypeScope="" ma:versionID="bbdd7ff9d2d76d3b15f319d8769c183f">
  <xsd:schema xmlns:xsd="http://www.w3.org/2001/XMLSchema" xmlns:xs="http://www.w3.org/2001/XMLSchema" xmlns:p="http://schemas.microsoft.com/office/2006/metadata/properties" xmlns:ns2="5e0b9a0b-fe70-4913-b410-e68a4fc5ed57" xmlns:ns3="781812da-d73b-4284-b311-b75665a9727e" targetNamespace="http://schemas.microsoft.com/office/2006/metadata/properties" ma:root="true" ma:fieldsID="8fff5d7fb08533ae90c9d9b0b68285cd" ns2:_="" ns3:_="">
    <xsd:import namespace="5e0b9a0b-fe70-4913-b410-e68a4fc5ed57"/>
    <xsd:import namespace="781812da-d73b-4284-b311-b75665a972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0b9a0b-fe70-4913-b410-e68a4fc5ed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dacf9d9-638c-4920-9669-b0bf029ff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812da-d73b-4284-b311-b75665a972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163a52-ca82-4b04-916e-e1329d451c04}" ma:internalName="TaxCatchAll" ma:showField="CatchAllData" ma:web="781812da-d73b-4284-b311-b75665a972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81812da-d73b-4284-b311-b75665a9727e" xsi:nil="true"/>
    <lcf76f155ced4ddcb4097134ff3c332f xmlns="5e0b9a0b-fe70-4913-b410-e68a4fc5ed5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D61EE3-95FD-4891-BBDC-D8126F1022BA}">
  <ds:schemaRefs>
    <ds:schemaRef ds:uri="5e0b9a0b-fe70-4913-b410-e68a4fc5ed57"/>
    <ds:schemaRef ds:uri="781812da-d73b-4284-b311-b75665a9727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25F8734-FC53-4E41-A2D9-59E5B2971B15}">
  <ds:schemaRefs>
    <ds:schemaRef ds:uri="5e0b9a0b-fe70-4913-b410-e68a4fc5ed57"/>
    <ds:schemaRef ds:uri="781812da-d73b-4284-b311-b75665a9727e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3AF7758-5F6A-40F7-AD68-04A81A4437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2266</Words>
  <Application>Microsoft Office PowerPoint</Application>
  <PresentationFormat>Custom</PresentationFormat>
  <Paragraphs>249</Paragraphs>
  <Slides>38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4" baseType="lpstr">
      <vt:lpstr>Aptos</vt:lpstr>
      <vt:lpstr>Arial</vt:lpstr>
      <vt:lpstr>Calibri</vt:lpstr>
      <vt:lpstr>Times New Roman</vt:lpstr>
      <vt:lpstr>Wingdings</vt:lpstr>
      <vt:lpstr>Keystone - NASU</vt:lpstr>
      <vt:lpstr>Application Administration / Setting up New Users / Attachments &amp; Content Management</vt:lpstr>
      <vt:lpstr>NASU 2025 Session Surveys – we want your feedback!</vt:lpstr>
      <vt:lpstr>Overview</vt:lpstr>
      <vt:lpstr>Overview (cont’d)</vt:lpstr>
      <vt:lpstr>Integration with Keystone Applications</vt:lpstr>
      <vt:lpstr>Download the PDF Designer software</vt:lpstr>
      <vt:lpstr>Opening Existing Templates</vt:lpstr>
      <vt:lpstr>PDF Designer – Text / Image toolbar</vt:lpstr>
      <vt:lpstr>PDF Designer Tips for Capturing Images </vt:lpstr>
      <vt:lpstr>PDF Designer – Inserting images </vt:lpstr>
      <vt:lpstr>Step-by-step process to create  a new KeyDoc (Overview)</vt:lpstr>
      <vt:lpstr>PDF Designer – Adding Merge Fields</vt:lpstr>
      <vt:lpstr>PDF Designer – Font Style</vt:lpstr>
      <vt:lpstr>PDF Designer Font Style (examples)</vt:lpstr>
      <vt:lpstr>Define Templates</vt:lpstr>
      <vt:lpstr>Define Templates (cont’d)</vt:lpstr>
      <vt:lpstr>Run Your Merge</vt:lpstr>
      <vt:lpstr>List of fields associated with  certain processes</vt:lpstr>
      <vt:lpstr>KeyDocs Library</vt:lpstr>
      <vt:lpstr>KeyDocs – Live PAAS Example: Printing a single tax bill supplement</vt:lpstr>
      <vt:lpstr>KeyDocs – Live PAAS Example: Printing a Batch of Tax Bills</vt:lpstr>
      <vt:lpstr>KeyDocs – Live PAAS Example: Printing a Batch of Tax Bills (cont’d)</vt:lpstr>
      <vt:lpstr>Integrated Functionality</vt:lpstr>
      <vt:lpstr>Integrated Functionality (cont’d)</vt:lpstr>
      <vt:lpstr>Integrated Functionality (cont’d)</vt:lpstr>
      <vt:lpstr>Integrated Functionality (cont’d)</vt:lpstr>
      <vt:lpstr>Creating custom, merged  letters in PAAS</vt:lpstr>
      <vt:lpstr>Creating custom, merged  letters in PAAS (cont’d)</vt:lpstr>
      <vt:lpstr>Creating custom, merged  letters in PAAS (cont’d)</vt:lpstr>
      <vt:lpstr>Creating custom, merged  letters in PAAS (cont’d)</vt:lpstr>
      <vt:lpstr>Sample KeyDocs Documents</vt:lpstr>
      <vt:lpstr>Business License</vt:lpstr>
      <vt:lpstr>Land Use Application</vt:lpstr>
      <vt:lpstr>Mobile Home Appraisal Form</vt:lpstr>
      <vt:lpstr>Property Record Card – with merged images</vt:lpstr>
      <vt:lpstr>Supplemental Tax Bill (Personal Property)</vt:lpstr>
      <vt:lpstr>Import Files to Attachment Folder</vt:lpstr>
      <vt:lpstr>PowerPoint Presentation</vt:lpstr>
    </vt:vector>
  </TitlesOfParts>
  <Company>KIS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Liggera</dc:creator>
  <cp:lastModifiedBy>Mike Liggera</cp:lastModifiedBy>
  <cp:revision>2</cp:revision>
  <cp:lastPrinted>2016-09-16T15:22:39Z</cp:lastPrinted>
  <dcterms:created xsi:type="dcterms:W3CDTF">2009-02-19T19:39:49Z</dcterms:created>
  <dcterms:modified xsi:type="dcterms:W3CDTF">2025-10-09T18:11:18Z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TC010690361033</vt:lpwstr>
  </property>
  <property fmtid="{D5CDD505-2E9C-101B-9397-08002B2CF9AE}" pid="3" name="ContentTypeId">
    <vt:lpwstr>0x010100F6B13F663DE52D40BD8FF9CE559B7BB8</vt:lpwstr>
  </property>
  <property fmtid="{D5CDD505-2E9C-101B-9397-08002B2CF9AE}" pid="4" name="MediaServiceImageTags">
    <vt:lpwstr/>
  </property>
</Properties>
</file>