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44"/>
  </p:notesMasterIdLst>
  <p:handoutMasterIdLst>
    <p:handoutMasterId r:id="rId45"/>
  </p:handoutMasterIdLst>
  <p:sldIdLst>
    <p:sldId id="256" r:id="rId5"/>
    <p:sldId id="301" r:id="rId6"/>
    <p:sldId id="302" r:id="rId7"/>
    <p:sldId id="303" r:id="rId8"/>
    <p:sldId id="304" r:id="rId9"/>
    <p:sldId id="308" r:id="rId10"/>
    <p:sldId id="297" r:id="rId11"/>
    <p:sldId id="298" r:id="rId12"/>
    <p:sldId id="299" r:id="rId13"/>
    <p:sldId id="300" r:id="rId14"/>
    <p:sldId id="305" r:id="rId15"/>
    <p:sldId id="306" r:id="rId16"/>
    <p:sldId id="307" r:id="rId17"/>
    <p:sldId id="309" r:id="rId18"/>
    <p:sldId id="313" r:id="rId19"/>
    <p:sldId id="314" r:id="rId20"/>
    <p:sldId id="333" r:id="rId21"/>
    <p:sldId id="331" r:id="rId22"/>
    <p:sldId id="327" r:id="rId23"/>
    <p:sldId id="337" r:id="rId24"/>
    <p:sldId id="332" r:id="rId25"/>
    <p:sldId id="340" r:id="rId26"/>
    <p:sldId id="325" r:id="rId27"/>
    <p:sldId id="326" r:id="rId28"/>
    <p:sldId id="320" r:id="rId29"/>
    <p:sldId id="317" r:id="rId30"/>
    <p:sldId id="322" r:id="rId31"/>
    <p:sldId id="321" r:id="rId32"/>
    <p:sldId id="328" r:id="rId33"/>
    <p:sldId id="335" r:id="rId34"/>
    <p:sldId id="319" r:id="rId35"/>
    <p:sldId id="318" r:id="rId36"/>
    <p:sldId id="339" r:id="rId37"/>
    <p:sldId id="338" r:id="rId38"/>
    <p:sldId id="323" r:id="rId39"/>
    <p:sldId id="324" r:id="rId40"/>
    <p:sldId id="329" r:id="rId41"/>
    <p:sldId id="342" r:id="rId42"/>
    <p:sldId id="296" r:id="rId43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4817"/>
    <a:srgbClr val="000000"/>
    <a:srgbClr val="912018"/>
    <a:srgbClr val="999999"/>
    <a:srgbClr val="AC0029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sz="10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Import new General Ledger accounts using a tab-delimited file.</a:t>
            </a:r>
          </a:p>
          <a:p>
            <a:endParaRPr kumimoji="1" lang="en-US" sz="1000" kern="1200" dirty="0">
              <a:solidFill>
                <a:srgbClr val="912018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kumimoji="1" lang="en-US" sz="10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Program verifies and cross-checks accounts based on settings in Chart of Accounts Elements (GL0021) and Define General Ledger Account Structure (GL1001)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085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sz="12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Supplement Only</a:t>
            </a:r>
          </a:p>
          <a:p>
            <a:pPr lvl="1"/>
            <a:r>
              <a:rPr kumimoji="1" lang="en-US" sz="1200" i="1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Budget appropriations where entry does not have to be balanced.</a:t>
            </a:r>
          </a:p>
          <a:p>
            <a:endParaRPr kumimoji="1" lang="en-US" sz="1200" kern="1200" dirty="0">
              <a:solidFill>
                <a:srgbClr val="912018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kumimoji="1" lang="en-US" sz="12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Adjustment to Budget</a:t>
            </a:r>
          </a:p>
          <a:p>
            <a:pPr lvl="1"/>
            <a:r>
              <a:rPr kumimoji="1" lang="en-US" sz="1200" i="1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Compares the system adjusted budget and the budget amount in spreadsheet, based on the difference posts a budget supplement.</a:t>
            </a:r>
          </a:p>
          <a:p>
            <a:pPr lvl="1"/>
            <a:endParaRPr kumimoji="1" lang="en-US" sz="1200" i="1" kern="1200" dirty="0">
              <a:solidFill>
                <a:srgbClr val="912018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kumimoji="1" lang="en-US" sz="12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Balanced Supplement</a:t>
            </a:r>
          </a:p>
          <a:p>
            <a:pPr lvl="1"/>
            <a:r>
              <a:rPr kumimoji="1" lang="en-US" sz="1200" i="1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Revenue and expenditures area balanced entry.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265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Friday morning 10 – Room D – demonstrate OCR program and AP Invoice Import.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934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000" kern="1200" dirty="0" err="1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Abililty</a:t>
            </a:r>
            <a:r>
              <a:rPr kumimoji="1" lang="en-US" sz="10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 to use a wildcard in the cash account field.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073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sz="10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North Carolina – Sales Tax</a:t>
            </a:r>
          </a:p>
          <a:p>
            <a:endParaRPr kumimoji="1" lang="en-US" sz="1000" kern="1200" dirty="0">
              <a:solidFill>
                <a:srgbClr val="912018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kumimoji="1" lang="en-US" sz="10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If there is a tax amount entered than the Subj Tax field is required to have a Y or Tax Code entered.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757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 dirty="0">
                <a:latin typeface="Aptos"/>
              </a:rPr>
              <a:t>FIS/KEMS 26.1 RELEASE</a:t>
            </a:r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 lIns="91440" tIns="45720" rIns="91440" bIns="45720" anchor="ctr" anchorCtr="1">
            <a:normAutofit fontScale="85000" lnSpcReduction="10000"/>
          </a:bodyPr>
          <a:lstStyle/>
          <a:p>
            <a:r>
              <a:rPr lang="en-US" dirty="0"/>
              <a:t>Glen Schuehler, Janette Raab and Scott Joyce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66370AA-3855-1052-AC07-68A37CAA4C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7230" y="1372393"/>
            <a:ext cx="7906565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1327AA-7B91-556D-0FEE-8DC32A23B6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76421" y="6038851"/>
            <a:ext cx="912404" cy="627856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10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B8BE6E5-9C7A-1CFC-FECA-DEC89FE2939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Create 1099 Correction File (AP4989)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AB73E4-47C8-16FC-BFD5-573F5EDC3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258" y="2486025"/>
            <a:ext cx="3571067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952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15217AA-40E2-04B4-22A5-89AC75069D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5386" y="1372393"/>
            <a:ext cx="7911527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EE8085-21DF-FE6C-798D-D97FD2B7BF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11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5BAE9E9-5FC3-2C5A-D6AD-79CFCE594B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33475" y="228600"/>
            <a:ext cx="1105535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Other Companies – Control Record (KC1996)</a:t>
            </a:r>
          </a:p>
        </p:txBody>
      </p:sp>
    </p:spTree>
    <p:extLst>
      <p:ext uri="{BB962C8B-B14F-4D97-AF65-F5344CB8AC3E}">
        <p14:creationId xmlns:p14="http://schemas.microsoft.com/office/powerpoint/2010/main" val="2175071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F14F00-1B67-B781-D4C9-25AB19E007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181725"/>
            <a:ext cx="439738" cy="484981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4D9B26-55DF-646D-60A9-65C6CBA2CD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2999" y="228600"/>
            <a:ext cx="11045825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Other Companies – Control Record (KC1996)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B542E6F-1817-7B4B-24F5-1002A47FD1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9054" y="1371600"/>
            <a:ext cx="7933718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095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A696214-A3A2-9CDD-0F23-79A5E49C7C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75994" y="1219200"/>
            <a:ext cx="7913137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09BE81-47C7-4B43-61D0-EF6138A074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124575"/>
            <a:ext cx="458788" cy="360837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13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26A0F0-D59C-E1CD-7DC2-7886E4FEC3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2999" y="228600"/>
            <a:ext cx="11045825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Cash Receipt Codes Maintenance (KF0339)</a:t>
            </a:r>
          </a:p>
        </p:txBody>
      </p:sp>
    </p:spTree>
    <p:extLst>
      <p:ext uri="{BB962C8B-B14F-4D97-AF65-F5344CB8AC3E}">
        <p14:creationId xmlns:p14="http://schemas.microsoft.com/office/powerpoint/2010/main" val="2078695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96D6E33-E12F-7F30-20A1-9757023A18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38656" y="1252537"/>
            <a:ext cx="8244987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A4CA9E-C33A-C241-48B3-2AD4B07562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124575"/>
            <a:ext cx="430213" cy="390525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14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CD3FA1E-324D-69AA-B20B-A2181D97F0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33475" y="228600"/>
            <a:ext cx="1105535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Accounts Payable Invoice Entry (AP0324)</a:t>
            </a:r>
          </a:p>
        </p:txBody>
      </p:sp>
    </p:spTree>
    <p:extLst>
      <p:ext uri="{BB962C8B-B14F-4D97-AF65-F5344CB8AC3E}">
        <p14:creationId xmlns:p14="http://schemas.microsoft.com/office/powerpoint/2010/main" val="2165526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2147C76-EB6E-57F4-2F76-3F69FBDF80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1982" y="1485898"/>
            <a:ext cx="7484012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86C1F8-4F5F-75AD-F073-C6D3B24282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23661" y="6106318"/>
            <a:ext cx="525463" cy="323057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15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953780-FFC1-3A78-8CD7-7CE4F863FCF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14425" y="228599"/>
            <a:ext cx="11074400" cy="125729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b="1" dirty="0"/>
              <a:t>Bank Rec Account Maintenance (AP0050)</a:t>
            </a:r>
          </a:p>
        </p:txBody>
      </p:sp>
    </p:spTree>
    <p:extLst>
      <p:ext uri="{BB962C8B-B14F-4D97-AF65-F5344CB8AC3E}">
        <p14:creationId xmlns:p14="http://schemas.microsoft.com/office/powerpoint/2010/main" val="2034264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154EB4D-DB17-5E26-0EF7-9A4C90D145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1870" y="1219200"/>
            <a:ext cx="7488084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54A992-8EC2-F848-2AC3-711245FAC9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16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61BC7F-39E7-B1B1-0334-E853F0909F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/>
              <a:t>Financial Site Control Parms – Work Order</a:t>
            </a:r>
          </a:p>
        </p:txBody>
      </p:sp>
    </p:spTree>
    <p:extLst>
      <p:ext uri="{BB962C8B-B14F-4D97-AF65-F5344CB8AC3E}">
        <p14:creationId xmlns:p14="http://schemas.microsoft.com/office/powerpoint/2010/main" val="23894295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AF389-D62A-A5EF-CA6C-1E739CEAD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DA4D83-D5BC-B0EA-2AFC-F4873F528F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17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227411-2B80-8D00-156C-279282BD72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KEMS 26.1 Release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CA391FC-417A-03FD-7AB2-E69BD58B93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Employee Maintenance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Direct Debit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Job Codes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Applicant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err="1"/>
              <a:t>Keytime</a:t>
            </a:r>
            <a:r>
              <a:rPr lang="en-US" sz="3200" dirty="0"/>
              <a:t> Maintenance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Import Timeclock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Post </a:t>
            </a:r>
            <a:r>
              <a:rPr lang="en-US" sz="3200" dirty="0" err="1"/>
              <a:t>Keytime</a:t>
            </a:r>
            <a:endParaRPr lang="en-US" sz="32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err="1"/>
              <a:t>KeyNet</a:t>
            </a:r>
            <a:r>
              <a:rPr lang="en-US" sz="3200" dirty="0"/>
              <a:t> Time &amp; Attendance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Position Control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Direct Deposit Routing Numbers</a:t>
            </a:r>
          </a:p>
          <a:p>
            <a:pPr marL="0" indent="0">
              <a:buNone/>
            </a:pPr>
            <a:endParaRPr lang="en-US" sz="2800" dirty="0"/>
          </a:p>
          <a:p>
            <a:pPr>
              <a:buFont typeface="Wingdings" panose="05000000000000000000" pitchFamily="2" charset="2"/>
              <a:buChar char="Ø"/>
            </a:pPr>
            <a:endParaRPr lang="en-US" sz="2800" dirty="0"/>
          </a:p>
          <a:p>
            <a:pPr marL="457200" lvl="1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85063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1C7D588-5CD3-7F88-33F7-ED1D8FC31D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2412" y="1295796"/>
            <a:ext cx="7534583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45D458-90D6-08E9-5DC4-9FE8C88BD2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439693"/>
            <a:ext cx="506413" cy="189707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18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540501-DF6A-5A5C-F02F-2E5C29C1FC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Employee Maintenance – Record Lock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50B8E0-7BE3-5DBE-8201-81A4148EA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0059" y="4390465"/>
            <a:ext cx="3105583" cy="117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73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BCBC2DB-4FDC-ACCD-25B5-2941C33038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6250" y="1371600"/>
            <a:ext cx="7299325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1DCCB1-B46C-3989-E935-5CFEB834C6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5915025"/>
            <a:ext cx="554038" cy="751681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19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65BEE7B-AE53-F4E1-C8C3-A633AD53A89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Employee Pay - More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7B5B5D-7C45-B856-0E17-9AE6A48B11AB}"/>
              </a:ext>
            </a:extLst>
          </p:cNvPr>
          <p:cNvSpPr/>
          <p:nvPr/>
        </p:nvSpPr>
        <p:spPr bwMode="auto">
          <a:xfrm>
            <a:off x="6766560" y="4261104"/>
            <a:ext cx="2962656" cy="475488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961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EC9EF05-7A16-864D-B00A-9DAFFA7783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79531" y="1219200"/>
            <a:ext cx="7933718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3CA302-4CAA-3B52-B06F-AE28FF1570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4C192F-572D-E1EA-0E23-6159562726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General Ledger Account Import (GL0113)</a:t>
            </a:r>
          </a:p>
        </p:txBody>
      </p:sp>
    </p:spTree>
    <p:extLst>
      <p:ext uri="{BB962C8B-B14F-4D97-AF65-F5344CB8AC3E}">
        <p14:creationId xmlns:p14="http://schemas.microsoft.com/office/powerpoint/2010/main" val="2720324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2A47F-3E11-D626-3B15-B50EF5DFB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C56D40-AE6D-CE02-52DF-04843E875F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20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017C43-AC7A-9C23-E1CB-A47639124B9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Employee Pay – View Job Assignment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FDD1F2A-5D0A-C56F-0F71-EB2E2E72A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412" y="1443134"/>
            <a:ext cx="6228397" cy="19858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50CEAC-6656-E677-C323-39633D0B3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871" y="2176272"/>
            <a:ext cx="4670562" cy="36884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999404-7ACE-AC1C-4B1E-5D75E0255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0112" y="3593317"/>
            <a:ext cx="4493869" cy="285510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70CFF48-1688-15B4-E3BD-49B3746E9CC8}"/>
              </a:ext>
            </a:extLst>
          </p:cNvPr>
          <p:cNvSpPr/>
          <p:nvPr/>
        </p:nvSpPr>
        <p:spPr bwMode="auto">
          <a:xfrm>
            <a:off x="1883664" y="1956816"/>
            <a:ext cx="164592" cy="219456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369EC74-F3F0-1757-03F4-D05370120BED}"/>
              </a:ext>
            </a:extLst>
          </p:cNvPr>
          <p:cNvCxnSpPr>
            <a:cxnSpLocks/>
            <a:stCxn id="14" idx="2"/>
          </p:cNvCxnSpPr>
          <p:nvPr/>
        </p:nvCxnSpPr>
        <p:spPr bwMode="auto">
          <a:xfrm>
            <a:off x="1965960" y="2176272"/>
            <a:ext cx="939207" cy="51368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4831FD0D-8878-F76F-F49F-526E8A394610}"/>
              </a:ext>
            </a:extLst>
          </p:cNvPr>
          <p:cNvSpPr/>
          <p:nvPr/>
        </p:nvSpPr>
        <p:spPr bwMode="auto">
          <a:xfrm>
            <a:off x="3995928" y="5632704"/>
            <a:ext cx="1892808" cy="232029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74DD44E-A54D-AE00-789F-C48916F2BEE6}"/>
              </a:ext>
            </a:extLst>
          </p:cNvPr>
          <p:cNvCxnSpPr>
            <a:cxnSpLocks/>
          </p:cNvCxnSpPr>
          <p:nvPr/>
        </p:nvCxnSpPr>
        <p:spPr bwMode="auto">
          <a:xfrm>
            <a:off x="5669280" y="5733288"/>
            <a:ext cx="425132" cy="6982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049209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9A7E3D8-4CEC-885F-D13B-C5E19CA691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9841" y="1371600"/>
            <a:ext cx="7492143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14F37D-9D11-D03F-9FE2-6EF9C5A7D1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21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99050B-9832-F1E9-938C-EF668BC78BF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Employee </a:t>
            </a:r>
            <a:r>
              <a:rPr lang="en-US" b="1"/>
              <a:t>Maintenance – Confidential Data</a:t>
            </a:r>
          </a:p>
        </p:txBody>
      </p:sp>
    </p:spTree>
    <p:extLst>
      <p:ext uri="{BB962C8B-B14F-4D97-AF65-F5344CB8AC3E}">
        <p14:creationId xmlns:p14="http://schemas.microsoft.com/office/powerpoint/2010/main" val="536866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90936-071C-6394-474C-24B60000C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888DA7-1FC8-9F5A-4146-F485CC4E27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C42A7C-931D-0C3E-1B69-DAFC8CAF40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Direct Debit – Alternate Bank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B4ECCC-0770-6431-A535-B0B63133A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612" y="1050950"/>
            <a:ext cx="6698068" cy="56698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D50FEBB-75C5-08F2-DD40-7DF285589E70}"/>
              </a:ext>
            </a:extLst>
          </p:cNvPr>
          <p:cNvSpPr/>
          <p:nvPr/>
        </p:nvSpPr>
        <p:spPr bwMode="auto">
          <a:xfrm>
            <a:off x="3648456" y="6364224"/>
            <a:ext cx="3831336" cy="228600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1708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04CF5E1-B834-1511-55A3-B6EF70ECFB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8480" y="1404608"/>
            <a:ext cx="9069066" cy="471553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31BB08-15C2-079C-BBBC-4716B4EB55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23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B92D27-C61A-A580-5D77-A2EC47004A3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Job Codes - Time Entry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AB8AE34-CCB8-E58D-9AA0-738E29A9C778}"/>
              </a:ext>
            </a:extLst>
          </p:cNvPr>
          <p:cNvSpPr/>
          <p:nvPr/>
        </p:nvSpPr>
        <p:spPr bwMode="auto">
          <a:xfrm>
            <a:off x="3374136" y="5321808"/>
            <a:ext cx="2990088" cy="256032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9919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12C9B7D-46DB-6FB4-AC1C-9894C258ED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6255" y="1552626"/>
            <a:ext cx="6400800" cy="333487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3B99C3-565C-DD0C-E944-9CC8545D45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00801"/>
            <a:ext cx="439738" cy="265906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24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CAB5602-91A3-1142-B083-428BE09A8E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Job Codes - Time Entry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5D8D66-73FC-F513-F811-6BA61BD0D512}"/>
              </a:ext>
            </a:extLst>
          </p:cNvPr>
          <p:cNvSpPr/>
          <p:nvPr/>
        </p:nvSpPr>
        <p:spPr bwMode="auto">
          <a:xfrm>
            <a:off x="3813048" y="2011680"/>
            <a:ext cx="2468880" cy="292608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F0DB4F-7A11-CFCE-AA6F-CBAE03897D4E}"/>
              </a:ext>
            </a:extLst>
          </p:cNvPr>
          <p:cNvSpPr/>
          <p:nvPr/>
        </p:nvSpPr>
        <p:spPr bwMode="auto">
          <a:xfrm>
            <a:off x="3813048" y="2404872"/>
            <a:ext cx="1947672" cy="1024128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3BFE4-9061-F60A-0B76-5EDF18403C07}"/>
              </a:ext>
            </a:extLst>
          </p:cNvPr>
          <p:cNvSpPr/>
          <p:nvPr/>
        </p:nvSpPr>
        <p:spPr bwMode="auto">
          <a:xfrm>
            <a:off x="6739128" y="3220060"/>
            <a:ext cx="2139696" cy="272947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1403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D17170A-A6A0-5549-D476-030BE552E7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6616" y="1376970"/>
            <a:ext cx="9078592" cy="450595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C349B7-5D92-6292-3092-BAA9F37E81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D5AA755-A095-6258-5275-8187F678421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Job Code Approvers </a:t>
            </a:r>
            <a:r>
              <a:rPr lang="en-US" b="1" dirty="0"/>
              <a:t>- Timekeeper</a:t>
            </a:r>
          </a:p>
        </p:txBody>
      </p:sp>
    </p:spTree>
    <p:extLst>
      <p:ext uri="{BB962C8B-B14F-4D97-AF65-F5344CB8AC3E}">
        <p14:creationId xmlns:p14="http://schemas.microsoft.com/office/powerpoint/2010/main" val="11080112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C4C6AE-B7FF-C2F1-2AB1-96CC9EBB04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7D3F1F5-07A6-8DB4-5B6A-A25D21C044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sz="4000" b="1" dirty="0"/>
              <a:t>Applicant Education  - High School Name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244C338-E04B-0218-6938-52AACF1A6A32}"/>
              </a:ext>
            </a:extLst>
          </p:cNvPr>
          <p:cNvSpPr/>
          <p:nvPr/>
        </p:nvSpPr>
        <p:spPr bwMode="auto">
          <a:xfrm>
            <a:off x="4416552" y="1819656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FE2949D-6809-31B6-61E3-398FAFFA5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521" y="1491825"/>
            <a:ext cx="5870047" cy="48276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563059C-4625-E04E-6013-B46143AEE0A3}"/>
              </a:ext>
            </a:extLst>
          </p:cNvPr>
          <p:cNvSpPr/>
          <p:nvPr/>
        </p:nvSpPr>
        <p:spPr bwMode="auto">
          <a:xfrm>
            <a:off x="5449824" y="5056632"/>
            <a:ext cx="3621024" cy="310896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4214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AB1D0A2-70AA-5629-BB94-929AF02991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4334" y="1371600"/>
            <a:ext cx="7943157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65C9A5-08C2-3A25-FB19-BC6AA9E6BB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27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06E29C-A756-5C12-C7C8-A159E446CC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Applicant - KEMS KeyNet Questions</a:t>
            </a:r>
          </a:p>
        </p:txBody>
      </p:sp>
    </p:spTree>
    <p:extLst>
      <p:ext uri="{BB962C8B-B14F-4D97-AF65-F5344CB8AC3E}">
        <p14:creationId xmlns:p14="http://schemas.microsoft.com/office/powerpoint/2010/main" val="22899003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1EFCB31-2FC4-E070-AC49-F178E60C26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1766" y="1371600"/>
            <a:ext cx="7928294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AA5AD6-B85E-D521-3078-247BDFF189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28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BC57FA6-ED66-856C-43C9-EE0FAC48BC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Applicant - Personal Data</a:t>
            </a:r>
          </a:p>
        </p:txBody>
      </p:sp>
    </p:spTree>
    <p:extLst>
      <p:ext uri="{BB962C8B-B14F-4D97-AF65-F5344CB8AC3E}">
        <p14:creationId xmlns:p14="http://schemas.microsoft.com/office/powerpoint/2010/main" val="17764357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4EEA53-EB63-E075-4BBB-8C25FDB9AB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06B23B-1465-1737-C6D2-73663931B80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Applicant - Approved To Hire Signature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E80F3C8-7FD0-347D-1B0F-E22FB426C2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6814" y="1371600"/>
            <a:ext cx="766079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31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6DDFAFA-0E8F-4C5D-FB81-3050324052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14576" y="1219200"/>
            <a:ext cx="7886848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4FB8A0-245B-D631-F925-7E9DDC9F14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B8B609-ED50-2DF4-ADDB-FA16D3051A2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Budget Supplement Import (BC0011)</a:t>
            </a:r>
          </a:p>
        </p:txBody>
      </p:sp>
    </p:spTree>
    <p:extLst>
      <p:ext uri="{BB962C8B-B14F-4D97-AF65-F5344CB8AC3E}">
        <p14:creationId xmlns:p14="http://schemas.microsoft.com/office/powerpoint/2010/main" val="32898399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56A8F-B409-CA84-D522-E042B8029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8A281F-6706-68A6-DB22-71B4AF96B7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B3B1BC-B6DC-EEA7-E4A5-B8516D43D02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Applicant - Hire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F8C48ED-B399-54D8-9300-66D489DD03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3499" y="1295400"/>
            <a:ext cx="6518786" cy="5181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B84AA2F-FA38-94E1-59D7-D1BAC1286A06}"/>
              </a:ext>
            </a:extLst>
          </p:cNvPr>
          <p:cNvSpPr/>
          <p:nvPr/>
        </p:nvSpPr>
        <p:spPr bwMode="auto">
          <a:xfrm>
            <a:off x="8373979" y="6044665"/>
            <a:ext cx="991402" cy="211756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E9AFDCB-A541-7084-1BCD-F5F1E6782D9C}"/>
              </a:ext>
            </a:extLst>
          </p:cNvPr>
          <p:cNvSpPr/>
          <p:nvPr/>
        </p:nvSpPr>
        <p:spPr bwMode="auto">
          <a:xfrm>
            <a:off x="5696712" y="3995928"/>
            <a:ext cx="877824" cy="237744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95CC94-0118-0DB1-263C-59D8A9006F07}"/>
              </a:ext>
            </a:extLst>
          </p:cNvPr>
          <p:cNvSpPr txBox="1"/>
          <p:nvPr/>
        </p:nvSpPr>
        <p:spPr>
          <a:xfrm>
            <a:off x="10166394" y="2457224"/>
            <a:ext cx="1646748" cy="3693319"/>
          </a:xfrm>
          <a:prstGeom prst="rect">
            <a:avLst/>
          </a:prstGeom>
          <a:noFill/>
          <a:ln>
            <a:solidFill>
              <a:srgbClr val="000000">
                <a:alpha val="98039"/>
              </a:srgb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When you hire an applicant and are using position control, the system will now create a job assignment and assign the employee to the position on the applicant detail record.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39BD93E-A0AE-F251-BD4D-DA808A6EEC9C}"/>
              </a:ext>
            </a:extLst>
          </p:cNvPr>
          <p:cNvCxnSpPr>
            <a:cxnSpLocks/>
          </p:cNvCxnSpPr>
          <p:nvPr/>
        </p:nvCxnSpPr>
        <p:spPr bwMode="auto">
          <a:xfrm flipH="1">
            <a:off x="6446520" y="2999232"/>
            <a:ext cx="3719874" cy="111556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BA970DB-A31D-D2AE-14EF-FE24257737D8}"/>
              </a:ext>
            </a:extLst>
          </p:cNvPr>
          <p:cNvCxnSpPr>
            <a:cxnSpLocks/>
          </p:cNvCxnSpPr>
          <p:nvPr/>
        </p:nvCxnSpPr>
        <p:spPr bwMode="auto">
          <a:xfrm flipH="1">
            <a:off x="9129831" y="5701222"/>
            <a:ext cx="1036563" cy="44932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2229672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B5BC6EF-DA09-6C9C-76D2-B95EB0610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4959" y="1371600"/>
            <a:ext cx="7461908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4EBCA8-C677-CFF5-4B67-7EFBDE1387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31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134163-E515-75D2-2BF4-798E0C9FB5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/>
              <a:t>KeyTime</a:t>
            </a:r>
            <a:r>
              <a:rPr lang="en-US" b="1" dirty="0"/>
              <a:t> Maintenance (KE0617)</a:t>
            </a:r>
          </a:p>
        </p:txBody>
      </p:sp>
    </p:spTree>
    <p:extLst>
      <p:ext uri="{BB962C8B-B14F-4D97-AF65-F5344CB8AC3E}">
        <p14:creationId xmlns:p14="http://schemas.microsoft.com/office/powerpoint/2010/main" val="14379254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5B19C5D-ABA1-B9D2-558A-5ADAF4503B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7617" y="1385536"/>
            <a:ext cx="8716591" cy="503942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BC8C03-0659-57A1-D85A-6C9EA3E98A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2EEF43-D4FD-F10D-2FB5-B66FE9E3A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/>
              <a:t>KeyTime</a:t>
            </a:r>
            <a:r>
              <a:rPr lang="en-US" b="1" dirty="0"/>
              <a:t> Import Parameters (KE0619)</a:t>
            </a:r>
          </a:p>
        </p:txBody>
      </p:sp>
    </p:spTree>
    <p:extLst>
      <p:ext uri="{BB962C8B-B14F-4D97-AF65-F5344CB8AC3E}">
        <p14:creationId xmlns:p14="http://schemas.microsoft.com/office/powerpoint/2010/main" val="16014738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EFBC2-4157-A47A-5957-E3B4DF4B5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11EC34-9CBA-189A-44D7-66C6A19BFE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33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DF4FD58-8BAA-A3C4-59A1-3B89C4161E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 err="1"/>
              <a:t>KeyTime</a:t>
            </a:r>
            <a:r>
              <a:rPr lang="en-US" dirty="0"/>
              <a:t> Transaction Details - Timekeeper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66B5C7-2C2D-875A-3166-7D53503FD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191" y="1219200"/>
            <a:ext cx="8221222" cy="534427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7AA9EE0-7DD4-799C-654B-B9A8CA089E33}"/>
              </a:ext>
            </a:extLst>
          </p:cNvPr>
          <p:cNvSpPr/>
          <p:nvPr/>
        </p:nvSpPr>
        <p:spPr bwMode="auto">
          <a:xfrm>
            <a:off x="2685448" y="4158114"/>
            <a:ext cx="4389120" cy="285870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5116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639B01-4277-989D-A223-998C59ECE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329329-BF98-8093-6EDC-146B657718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34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7C5A516-1A76-FA41-E97A-45E72EAFC55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Post </a:t>
            </a:r>
            <a:r>
              <a:rPr lang="en-US" dirty="0" err="1"/>
              <a:t>Keytime</a:t>
            </a:r>
            <a:r>
              <a:rPr lang="en-US" dirty="0"/>
              <a:t> – Multiple GL Accounts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DEB6BF-352D-A76E-FBBD-F2EB33BA3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399" y="1165874"/>
            <a:ext cx="5184404" cy="38739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1C5A93-F0FB-7139-ACFD-6A5890838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629" y="1165874"/>
            <a:ext cx="4658006" cy="3873934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73B7BA-93D1-77B7-9D4A-61BDAB65FDDB}"/>
              </a:ext>
            </a:extLst>
          </p:cNvPr>
          <p:cNvCxnSpPr>
            <a:cxnSpLocks/>
          </p:cNvCxnSpPr>
          <p:nvPr/>
        </p:nvCxnSpPr>
        <p:spPr bwMode="auto">
          <a:xfrm>
            <a:off x="6112573" y="2824329"/>
            <a:ext cx="868217" cy="20345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2A2BE7D-B62C-0299-231C-C7C9A0A6FA15}"/>
              </a:ext>
            </a:extLst>
          </p:cNvPr>
          <p:cNvCxnSpPr>
            <a:cxnSpLocks/>
          </p:cNvCxnSpPr>
          <p:nvPr/>
        </p:nvCxnSpPr>
        <p:spPr bwMode="auto">
          <a:xfrm flipV="1">
            <a:off x="5687568" y="3001116"/>
            <a:ext cx="1856232" cy="4958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5908C8B-5FDF-418B-352A-B8C70FA473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687568" y="3328416"/>
            <a:ext cx="1856232" cy="1685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4101328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6D99C06-5B9C-168D-3711-C041962BC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7602" y="1295796"/>
            <a:ext cx="7346039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9B631F-94C9-5F92-C079-B31EE38FDC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9CEF42-9B3A-E86B-6E1B-D1BBB41F7AA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KeyNet Pay Parameters - More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A6CC99-6D04-0BE8-D6BC-ECF617261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151" y="1993277"/>
            <a:ext cx="9211961" cy="304842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9DCCB7-3536-4632-A556-357FFEA3EE34}"/>
              </a:ext>
            </a:extLst>
          </p:cNvPr>
          <p:cNvSpPr/>
          <p:nvPr/>
        </p:nvSpPr>
        <p:spPr bwMode="auto">
          <a:xfrm>
            <a:off x="4151376" y="2971800"/>
            <a:ext cx="5677814" cy="219456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E63BEE-C003-D8AC-9758-FC1CE353515C}"/>
              </a:ext>
            </a:extLst>
          </p:cNvPr>
          <p:cNvSpPr/>
          <p:nvPr/>
        </p:nvSpPr>
        <p:spPr bwMode="auto">
          <a:xfrm>
            <a:off x="5779008" y="3429000"/>
            <a:ext cx="4050182" cy="329184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C769D8-9DE1-B1DC-376C-D26FF8EDE592}"/>
              </a:ext>
            </a:extLst>
          </p:cNvPr>
          <p:cNvSpPr/>
          <p:nvPr/>
        </p:nvSpPr>
        <p:spPr bwMode="auto">
          <a:xfrm>
            <a:off x="7726680" y="4242816"/>
            <a:ext cx="2231136" cy="289445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5184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56DFCED-7154-93DA-13CE-62CFE5595D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5983" y="1599407"/>
            <a:ext cx="7476979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452C34-3570-D4BC-6908-D9EEF77075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000751"/>
            <a:ext cx="496888" cy="665956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523B78-C7E9-BD72-4BCD-E60E553CE0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Position Control Scheduled Transactions Maintenance (KE1468)</a:t>
            </a:r>
          </a:p>
        </p:txBody>
      </p:sp>
    </p:spTree>
    <p:extLst>
      <p:ext uri="{BB962C8B-B14F-4D97-AF65-F5344CB8AC3E}">
        <p14:creationId xmlns:p14="http://schemas.microsoft.com/office/powerpoint/2010/main" val="32009428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1A0C38-5300-66DC-27C8-7EC86FD303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5225" y="6448425"/>
            <a:ext cx="560387" cy="218281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37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0CF2FCE-541F-E0A5-5F16-01D46C1839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VRS Optional Life Insurance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D5955EB-C873-4160-785C-A09BEECC6D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6268" y="1318450"/>
            <a:ext cx="4664833" cy="36977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67D9B4-3D63-33ED-3D51-91946D293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693" y="2224123"/>
            <a:ext cx="4383219" cy="1886386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5CBE06E-8152-EC9C-9ADD-9F9497F27F41}"/>
              </a:ext>
            </a:extLst>
          </p:cNvPr>
          <p:cNvCxnSpPr>
            <a:cxnSpLocks/>
          </p:cNvCxnSpPr>
          <p:nvPr/>
        </p:nvCxnSpPr>
        <p:spPr bwMode="auto">
          <a:xfrm flipV="1">
            <a:off x="5678424" y="3922776"/>
            <a:ext cx="758952" cy="6126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C94FF3E4-A2BB-DB35-02F8-8AB3B293D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0639" y="3429000"/>
            <a:ext cx="1597373" cy="3504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D35C3A4-C368-DD48-F1E1-0AD9A18AE8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7487" y="3861228"/>
            <a:ext cx="1121762" cy="498561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05F4E03-1DE9-E9D4-B4DF-3AFD9B3E22CC}"/>
              </a:ext>
            </a:extLst>
          </p:cNvPr>
          <p:cNvCxnSpPr>
            <a:cxnSpLocks/>
          </p:cNvCxnSpPr>
          <p:nvPr/>
        </p:nvCxnSpPr>
        <p:spPr bwMode="auto">
          <a:xfrm>
            <a:off x="10076688" y="3529584"/>
            <a:ext cx="363951" cy="7465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1774597-6494-29C4-581A-BA51CB930E12}"/>
              </a:ext>
            </a:extLst>
          </p:cNvPr>
          <p:cNvCxnSpPr>
            <a:cxnSpLocks/>
            <a:endCxn id="20" idx="0"/>
          </p:cNvCxnSpPr>
          <p:nvPr/>
        </p:nvCxnSpPr>
        <p:spPr bwMode="auto">
          <a:xfrm>
            <a:off x="9718368" y="3712464"/>
            <a:ext cx="0" cy="14876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956507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ECBED-2996-69F8-CF40-8BBAB262A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E2083A-27A7-E94C-28F3-2B37DB71F1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38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6B0E269-D079-5736-EFE0-435D560FC1A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Bank Routing Number Verification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687864-245A-546A-E3CB-0701AF841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907" y="1315174"/>
            <a:ext cx="4988802" cy="38801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FF0DD8-099C-3A69-CF72-D2D678449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855" y="1315174"/>
            <a:ext cx="4171068" cy="33756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D0C93C-4240-BCEE-D54A-EB0667F36A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63" y="4786846"/>
            <a:ext cx="7004303" cy="141302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07E7101-710E-3EEB-1F0E-77F89BE1E841}"/>
              </a:ext>
            </a:extLst>
          </p:cNvPr>
          <p:cNvSpPr/>
          <p:nvPr/>
        </p:nvSpPr>
        <p:spPr bwMode="auto">
          <a:xfrm>
            <a:off x="2221992" y="3429000"/>
            <a:ext cx="676656" cy="164592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9120ED-8BE4-FB97-6946-9E95719E47F8}"/>
              </a:ext>
            </a:extLst>
          </p:cNvPr>
          <p:cNvCxnSpPr>
            <a:cxnSpLocks/>
          </p:cNvCxnSpPr>
          <p:nvPr/>
        </p:nvCxnSpPr>
        <p:spPr bwMode="auto">
          <a:xfrm>
            <a:off x="2898648" y="3529584"/>
            <a:ext cx="1124712" cy="1645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A2A45461-ECBB-6633-B167-724286D0CE2E}"/>
              </a:ext>
            </a:extLst>
          </p:cNvPr>
          <p:cNvSpPr/>
          <p:nvPr/>
        </p:nvSpPr>
        <p:spPr bwMode="auto">
          <a:xfrm>
            <a:off x="10049256" y="1874520"/>
            <a:ext cx="804672" cy="196634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4AFC7AF-35B0-BAEE-DF33-F7757F7608BB}"/>
              </a:ext>
            </a:extLst>
          </p:cNvPr>
          <p:cNvCxnSpPr>
            <a:cxnSpLocks/>
            <a:endCxn id="15" idx="1"/>
          </p:cNvCxnSpPr>
          <p:nvPr/>
        </p:nvCxnSpPr>
        <p:spPr bwMode="auto">
          <a:xfrm flipV="1">
            <a:off x="4946904" y="1972837"/>
            <a:ext cx="5102352" cy="171672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44FA1DD8-6D47-30A3-02A9-BF950AA07CDD}"/>
              </a:ext>
            </a:extLst>
          </p:cNvPr>
          <p:cNvSpPr/>
          <p:nvPr/>
        </p:nvSpPr>
        <p:spPr bwMode="auto">
          <a:xfrm>
            <a:off x="6583680" y="5961888"/>
            <a:ext cx="2962656" cy="237983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9033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/>
              <a:t>All responses will be entered into a drawing for a $50 Amazon Gift Card. </a:t>
            </a:r>
          </a:p>
          <a:p>
            <a:pPr marL="461963" indent="-461963"/>
            <a:r>
              <a:rPr lang="en-US" sz="240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/>
              <a:t> or scan this QR code (also on the agenda)</a:t>
            </a:r>
          </a:p>
          <a:p>
            <a:pPr marL="461963" indent="-461963"/>
            <a:endParaRPr lang="en-US" sz="2400"/>
          </a:p>
          <a:p>
            <a:pPr marL="461963" indent="-461963"/>
            <a:endParaRPr lang="en-US" sz="2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78C7C69-FEFB-99A2-69F4-18A46CB092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41929" y="1295796"/>
            <a:ext cx="7933718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7BFDEA-90D6-BC62-8DC9-F514B0095A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4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FD69747-47B0-BD6A-8FAA-648AC7A213B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AP Invoice Import (AP0162)</a:t>
            </a:r>
          </a:p>
        </p:txBody>
      </p:sp>
    </p:spTree>
    <p:extLst>
      <p:ext uri="{BB962C8B-B14F-4D97-AF65-F5344CB8AC3E}">
        <p14:creationId xmlns:p14="http://schemas.microsoft.com/office/powerpoint/2010/main" val="340060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381EE2F-B5F1-C7C9-24C7-919EA3152A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0786" y="1219200"/>
            <a:ext cx="7910252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5A7ACA-4F0A-7007-3E38-47D20057CD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F23B54-462E-2B9C-8893-876FD969F1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Import Asset Vehicle Drivers (FA0090)</a:t>
            </a:r>
          </a:p>
        </p:txBody>
      </p:sp>
    </p:spTree>
    <p:extLst>
      <p:ext uri="{BB962C8B-B14F-4D97-AF65-F5344CB8AC3E}">
        <p14:creationId xmlns:p14="http://schemas.microsoft.com/office/powerpoint/2010/main" val="4285237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28331E9-8942-7892-6DB8-DAABDA0B46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9781" y="1219200"/>
            <a:ext cx="7876632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E348CF-B22F-DA95-E993-C19066081E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24488A-003F-98D3-3A8E-C95CEDAB46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Mass Cancel of Requisitions (RQ0100)</a:t>
            </a:r>
          </a:p>
        </p:txBody>
      </p:sp>
    </p:spTree>
    <p:extLst>
      <p:ext uri="{BB962C8B-B14F-4D97-AF65-F5344CB8AC3E}">
        <p14:creationId xmlns:p14="http://schemas.microsoft.com/office/powerpoint/2010/main" val="1469855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931528D-D911-5A3E-0A8E-4167544AE5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2062" y="1295796"/>
            <a:ext cx="7919710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3536D6-2CFC-D13D-E007-7FD7B401AD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7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E61592-3975-F98D-A934-6F2F96372FB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Account Balance Inquiry (KF1298)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9EC48A-B02E-1E80-C233-50C40730C3E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645" b="42597"/>
          <a:stretch>
            <a:fillRect/>
          </a:stretch>
        </p:blipFill>
        <p:spPr>
          <a:xfrm>
            <a:off x="7754748" y="1871280"/>
            <a:ext cx="3577214" cy="1828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33D5CE-7AB2-7B17-E58B-BB7FDF43A5C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8217"/>
          <a:stretch>
            <a:fillRect/>
          </a:stretch>
        </p:blipFill>
        <p:spPr>
          <a:xfrm>
            <a:off x="8314459" y="3928801"/>
            <a:ext cx="2457793" cy="172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7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22358A7-E2E4-0D4A-9B79-0658CD443E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2630" y="1371600"/>
            <a:ext cx="7906565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C4A708-D3E3-130D-7F84-5FCAC1FA6B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8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FDE294-42FE-D31E-D0A1-763B823F1F9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Cash Receipts Inquiry (KF9111)</a:t>
            </a:r>
          </a:p>
        </p:txBody>
      </p:sp>
    </p:spTree>
    <p:extLst>
      <p:ext uri="{BB962C8B-B14F-4D97-AF65-F5344CB8AC3E}">
        <p14:creationId xmlns:p14="http://schemas.microsoft.com/office/powerpoint/2010/main" val="1416107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A7A49FC-DCFE-B40A-E1F4-8ED593FEC2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2772" y="1371600"/>
            <a:ext cx="7926282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2F0753-11E4-1644-07FA-A025D49130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200775"/>
            <a:ext cx="474662" cy="465931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9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59BD90F-538E-E58E-18C2-1D3E6DD904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Check Code File Maintenance (LG0448)</a:t>
            </a:r>
          </a:p>
        </p:txBody>
      </p:sp>
    </p:spTree>
    <p:extLst>
      <p:ext uri="{BB962C8B-B14F-4D97-AF65-F5344CB8AC3E}">
        <p14:creationId xmlns:p14="http://schemas.microsoft.com/office/powerpoint/2010/main" val="82178628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25F8734-FC53-4E41-A2D9-59E5B2971B15}">
  <ds:schemaRefs>
    <ds:schemaRef ds:uri="http://schemas.microsoft.com/office/2006/metadata/properties"/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5e0b9a0b-fe70-4913-b410-e68a4fc5ed57"/>
  </ds:schemaRefs>
</ds:datastoreItem>
</file>

<file path=customXml/itemProps2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D61EE3-95FD-4891-BBDC-D8126F1022BA}">
  <ds:schemaRefs>
    <ds:schemaRef ds:uri="5e0b9a0b-fe70-4913-b410-e68a4fc5ed57"/>
    <ds:schemaRef ds:uri="781812da-d73b-4284-b311-b75665a972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609</TotalTime>
  <Words>530</Words>
  <Application>Microsoft Office PowerPoint</Application>
  <PresentationFormat>Custom</PresentationFormat>
  <Paragraphs>118</Paragraphs>
  <Slides>39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Aptos</vt:lpstr>
      <vt:lpstr>Calibri</vt:lpstr>
      <vt:lpstr>Times New Roman</vt:lpstr>
      <vt:lpstr>Wingdings</vt:lpstr>
      <vt:lpstr>Keystone - NASU</vt:lpstr>
      <vt:lpstr>FIS/KEMS 26.1 RELEASE</vt:lpstr>
      <vt:lpstr>General Ledger Account Import (GL0113)</vt:lpstr>
      <vt:lpstr>Budget Supplement Import (BC0011)</vt:lpstr>
      <vt:lpstr>AP Invoice Import (AP0162)</vt:lpstr>
      <vt:lpstr>Import Asset Vehicle Drivers (FA0090)</vt:lpstr>
      <vt:lpstr>Mass Cancel of Requisitions (RQ0100)</vt:lpstr>
      <vt:lpstr>Account Balance Inquiry (KF1298)</vt:lpstr>
      <vt:lpstr>Cash Receipts Inquiry (KF9111)</vt:lpstr>
      <vt:lpstr>Check Code File Maintenance (LG0448)</vt:lpstr>
      <vt:lpstr>Create 1099 Correction File (AP4989)</vt:lpstr>
      <vt:lpstr>Other Companies – Control Record (KC1996)</vt:lpstr>
      <vt:lpstr>Other Companies – Control Record (KC1996)</vt:lpstr>
      <vt:lpstr>Cash Receipt Codes Maintenance (KF0339)</vt:lpstr>
      <vt:lpstr>Accounts Payable Invoice Entry (AP0324)</vt:lpstr>
      <vt:lpstr>Bank Rec Account Maintenance (AP0050)</vt:lpstr>
      <vt:lpstr>Financial Site Control Parms – Work Order</vt:lpstr>
      <vt:lpstr>KEMS 26.1 Release</vt:lpstr>
      <vt:lpstr>Employee Maintenance – Record Lock</vt:lpstr>
      <vt:lpstr>Employee Pay - More</vt:lpstr>
      <vt:lpstr>Employee Pay – View Job Assignment</vt:lpstr>
      <vt:lpstr>Employee Maintenance – Confidential Data</vt:lpstr>
      <vt:lpstr>Direct Debit – Alternate Bank</vt:lpstr>
      <vt:lpstr>Job Codes - Time Entry</vt:lpstr>
      <vt:lpstr>Job Codes - Time Entry</vt:lpstr>
      <vt:lpstr>Job Code Approvers - Timekeeper</vt:lpstr>
      <vt:lpstr>Applicant Education  - High School Name</vt:lpstr>
      <vt:lpstr>Applicant - KEMS KeyNet Questions</vt:lpstr>
      <vt:lpstr>Applicant - Personal Data</vt:lpstr>
      <vt:lpstr>PowerPoint Presentation</vt:lpstr>
      <vt:lpstr>PowerPoint Presentation</vt:lpstr>
      <vt:lpstr>KeyTime Maintenance (KE0617)</vt:lpstr>
      <vt:lpstr>KeyTime Import Parameters (KE0619)</vt:lpstr>
      <vt:lpstr>KeyTime Transaction Details - Timekeeper</vt:lpstr>
      <vt:lpstr>Post Keytime – Multiple GL Accounts</vt:lpstr>
      <vt:lpstr>KeyNet Pay Parameters - More </vt:lpstr>
      <vt:lpstr>Position Control Scheduled Transactions Maintenance (KE1468)</vt:lpstr>
      <vt:lpstr>VRS Optional Life Insurance </vt:lpstr>
      <vt:lpstr>Bank Routing Number Verification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Scott Joyce</cp:lastModifiedBy>
  <cp:revision>15</cp:revision>
  <cp:lastPrinted>2016-09-16T15:22:39Z</cp:lastPrinted>
  <dcterms:created xsi:type="dcterms:W3CDTF">2009-02-19T19:39:49Z</dcterms:created>
  <dcterms:modified xsi:type="dcterms:W3CDTF">2025-10-01T00:37:05Z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