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4"/>
    <p:sldMasterId id="2147483812" r:id="rId5"/>
  </p:sldMasterIdLst>
  <p:notesMasterIdLst>
    <p:notesMasterId r:id="rId27"/>
  </p:notesMasterIdLst>
  <p:handoutMasterIdLst>
    <p:handoutMasterId r:id="rId28"/>
  </p:handoutMasterIdLst>
  <p:sldIdLst>
    <p:sldId id="256" r:id="rId6"/>
    <p:sldId id="314" r:id="rId7"/>
    <p:sldId id="269" r:id="rId8"/>
    <p:sldId id="297" r:id="rId9"/>
    <p:sldId id="298" r:id="rId10"/>
    <p:sldId id="299" r:id="rId11"/>
    <p:sldId id="300" r:id="rId12"/>
    <p:sldId id="301" r:id="rId13"/>
    <p:sldId id="302" r:id="rId14"/>
    <p:sldId id="309" r:id="rId15"/>
    <p:sldId id="310" r:id="rId16"/>
    <p:sldId id="303" r:id="rId17"/>
    <p:sldId id="311" r:id="rId18"/>
    <p:sldId id="312" r:id="rId19"/>
    <p:sldId id="305" r:id="rId20"/>
    <p:sldId id="304" r:id="rId21"/>
    <p:sldId id="306" r:id="rId22"/>
    <p:sldId id="313" r:id="rId23"/>
    <p:sldId id="307" r:id="rId24"/>
    <p:sldId id="308" r:id="rId25"/>
    <p:sldId id="296" r:id="rId26"/>
  </p:sldIdLst>
  <p:sldSz cx="12188825" cy="6858000"/>
  <p:notesSz cx="6950075" cy="9236075"/>
  <p:defaultTextStyle>
    <a:defPPr>
      <a:defRPr lang="en-US"/>
    </a:defPPr>
    <a:lvl1pPr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5pPr>
    <a:lvl6pPr marL="2286000" algn="l" defTabSz="914400" rtl="0" eaLnBrk="1" latinLnBrk="0" hangingPunct="1">
      <a:defRPr kern="1200">
        <a:solidFill>
          <a:schemeClr val="tx1"/>
        </a:solidFill>
        <a:latin typeface="Times New Roman" panose="02020603050405020304" pitchFamily="18" charset="0"/>
        <a:ea typeface="+mn-ea"/>
        <a:cs typeface="+mn-cs"/>
      </a:defRPr>
    </a:lvl6pPr>
    <a:lvl7pPr marL="2743200" algn="l" defTabSz="914400" rtl="0" eaLnBrk="1" latinLnBrk="0" hangingPunct="1">
      <a:defRPr kern="1200">
        <a:solidFill>
          <a:schemeClr val="tx1"/>
        </a:solidFill>
        <a:latin typeface="Times New Roman" panose="02020603050405020304" pitchFamily="18" charset="0"/>
        <a:ea typeface="+mn-ea"/>
        <a:cs typeface="+mn-cs"/>
      </a:defRPr>
    </a:lvl7pPr>
    <a:lvl8pPr marL="3200400" algn="l" defTabSz="914400" rtl="0" eaLnBrk="1" latinLnBrk="0" hangingPunct="1">
      <a:defRPr kern="1200">
        <a:solidFill>
          <a:schemeClr val="tx1"/>
        </a:solidFill>
        <a:latin typeface="Times New Roman" panose="02020603050405020304" pitchFamily="18" charset="0"/>
        <a:ea typeface="+mn-ea"/>
        <a:cs typeface="+mn-cs"/>
      </a:defRPr>
    </a:lvl8pPr>
    <a:lvl9pPr marL="3657600" algn="l" defTabSz="914400" rtl="0" eaLnBrk="1" latinLnBrk="0" hangingPunct="1">
      <a:defRPr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0029"/>
    <a:srgbClr val="912018"/>
    <a:srgbClr val="999999"/>
    <a:srgbClr val="000000"/>
    <a:srgbClr val="D34817"/>
    <a:srgbClr val="1C1C1C"/>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79" autoAdjust="0"/>
    <p:restoredTop sz="94794" autoAdjust="0"/>
  </p:normalViewPr>
  <p:slideViewPr>
    <p:cSldViewPr>
      <p:cViewPr varScale="1">
        <p:scale>
          <a:sx n="78" d="100"/>
          <a:sy n="78" d="100"/>
        </p:scale>
        <p:origin x="878" y="7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3" d="100"/>
          <a:sy n="83" d="100"/>
        </p:scale>
        <p:origin x="3912" y="10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a:p>
        </p:txBody>
      </p:sp>
      <p:sp>
        <p:nvSpPr>
          <p:cNvPr id="3" name="Date Placeholder 2"/>
          <p:cNvSpPr>
            <a:spLocks noGrp="1"/>
          </p:cNvSpPr>
          <p:nvPr>
            <p:ph type="dt" sz="quarter" idx="1"/>
          </p:nvPr>
        </p:nvSpPr>
        <p:spPr>
          <a:xfrm>
            <a:off x="3936768" y="0"/>
            <a:ext cx="3011699" cy="463408"/>
          </a:xfrm>
          <a:prstGeom prst="rect">
            <a:avLst/>
          </a:prstGeom>
        </p:spPr>
        <p:txBody>
          <a:bodyPr vert="horz" lIns="92492" tIns="46246" rIns="92492" bIns="46246" rtlCol="0"/>
          <a:lstStyle>
            <a:lvl1pPr algn="r">
              <a:defRPr sz="1200"/>
            </a:lvl1pPr>
          </a:lstStyle>
          <a:p>
            <a:fld id="{946E949C-7B33-417D-917F-DC9921D88059}" type="datetimeFigureOut">
              <a:rPr lang="en-US" smtClean="0"/>
              <a:t>10/1/2025</a:t>
            </a:fld>
            <a:endParaRPr lang="en-US"/>
          </a:p>
        </p:txBody>
      </p:sp>
      <p:sp>
        <p:nvSpPr>
          <p:cNvPr id="4" name="Footer Placeholder 3"/>
          <p:cNvSpPr>
            <a:spLocks noGrp="1"/>
          </p:cNvSpPr>
          <p:nvPr>
            <p:ph type="ftr" sz="quarter" idx="2"/>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a:p>
        </p:txBody>
      </p:sp>
      <p:sp>
        <p:nvSpPr>
          <p:cNvPr id="5" name="Slide Number Placeholder 4"/>
          <p:cNvSpPr>
            <a:spLocks noGrp="1"/>
          </p:cNvSpPr>
          <p:nvPr>
            <p:ph type="sldNum" sz="quarter" idx="3"/>
          </p:nvPr>
        </p:nvSpPr>
        <p:spPr>
          <a:xfrm>
            <a:off x="3936768" y="8772669"/>
            <a:ext cx="3011699" cy="463407"/>
          </a:xfrm>
          <a:prstGeom prst="rect">
            <a:avLst/>
          </a:prstGeom>
        </p:spPr>
        <p:txBody>
          <a:bodyPr vert="horz" lIns="92492" tIns="46246" rIns="92492" bIns="46246" rtlCol="0" anchor="b"/>
          <a:lstStyle>
            <a:lvl1pPr algn="r">
              <a:defRPr sz="1200"/>
            </a:lvl1pPr>
          </a:lstStyle>
          <a:p>
            <a:fld id="{B284A0AB-8677-4809-B112-219226DF6BF7}" type="slidenum">
              <a:rPr lang="en-US" smtClean="0"/>
              <a:t>‹#›</a:t>
            </a:fld>
            <a:endParaRPr lang="en-US"/>
          </a:p>
        </p:txBody>
      </p:sp>
    </p:spTree>
    <p:extLst>
      <p:ext uri="{BB962C8B-B14F-4D97-AF65-F5344CB8AC3E}">
        <p14:creationId xmlns:p14="http://schemas.microsoft.com/office/powerpoint/2010/main" val="38391825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3011699" cy="461804"/>
          </a:xfrm>
          <a:prstGeom prst="rect">
            <a:avLst/>
          </a:prstGeom>
          <a:noFill/>
          <a:ln w="9525">
            <a:noFill/>
            <a:miter lim="800000"/>
            <a:headEnd/>
            <a:tailEnd/>
          </a:ln>
          <a:effectLst/>
        </p:spPr>
        <p:txBody>
          <a:bodyPr vert="horz" wrap="square" lIns="92492" tIns="46246" rIns="92492" bIns="46246" numCol="1" anchor="t" anchorCtr="0" compatLnSpc="1">
            <a:prstTxWarp prst="textNoShape">
              <a:avLst/>
            </a:prstTxWarp>
          </a:bodyPr>
          <a:lstStyle>
            <a:lvl1pPr>
              <a:defRPr sz="1200"/>
            </a:lvl1pPr>
          </a:lstStyle>
          <a:p>
            <a:pPr>
              <a:defRPr/>
            </a:pPr>
            <a:endParaRPr lang="en-US"/>
          </a:p>
        </p:txBody>
      </p:sp>
      <p:sp>
        <p:nvSpPr>
          <p:cNvPr id="7171" name="Rectangle 3"/>
          <p:cNvSpPr>
            <a:spLocks noGrp="1" noChangeArrowheads="1"/>
          </p:cNvSpPr>
          <p:nvPr>
            <p:ph type="dt" idx="1"/>
          </p:nvPr>
        </p:nvSpPr>
        <p:spPr bwMode="auto">
          <a:xfrm>
            <a:off x="3936768" y="0"/>
            <a:ext cx="3011699" cy="461804"/>
          </a:xfrm>
          <a:prstGeom prst="rect">
            <a:avLst/>
          </a:prstGeom>
          <a:noFill/>
          <a:ln w="9525">
            <a:noFill/>
            <a:miter lim="800000"/>
            <a:headEnd/>
            <a:tailEnd/>
          </a:ln>
          <a:effectLst/>
        </p:spPr>
        <p:txBody>
          <a:bodyPr vert="horz" wrap="square" lIns="92492" tIns="46246" rIns="92492" bIns="46246" numCol="1" anchor="t" anchorCtr="0" compatLnSpc="1">
            <a:prstTxWarp prst="textNoShape">
              <a:avLst/>
            </a:prstTxWarp>
          </a:bodyPr>
          <a:lstStyle>
            <a:lvl1pPr algn="r">
              <a:defRPr sz="1200"/>
            </a:lvl1pPr>
          </a:lstStyle>
          <a:p>
            <a:pPr>
              <a:defRPr/>
            </a:pPr>
            <a:endParaRPr lang="en-US"/>
          </a:p>
        </p:txBody>
      </p:sp>
      <p:sp>
        <p:nvSpPr>
          <p:cNvPr id="6148" name="Rectangle 4"/>
          <p:cNvSpPr>
            <a:spLocks noGrp="1" noRot="1" noChangeAspect="1" noChangeArrowheads="1" noTextEdit="1"/>
          </p:cNvSpPr>
          <p:nvPr>
            <p:ph type="sldImg" idx="2"/>
          </p:nvPr>
        </p:nvSpPr>
        <p:spPr bwMode="auto">
          <a:xfrm>
            <a:off x="1165225" y="692150"/>
            <a:ext cx="4619625" cy="34639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3" name="Rectangle 5"/>
          <p:cNvSpPr>
            <a:spLocks noGrp="1" noChangeArrowheads="1"/>
          </p:cNvSpPr>
          <p:nvPr>
            <p:ph type="body" sz="quarter" idx="3"/>
          </p:nvPr>
        </p:nvSpPr>
        <p:spPr bwMode="auto">
          <a:xfrm>
            <a:off x="695008" y="4387136"/>
            <a:ext cx="5560060" cy="4156234"/>
          </a:xfrm>
          <a:prstGeom prst="rect">
            <a:avLst/>
          </a:prstGeom>
          <a:noFill/>
          <a:ln w="9525">
            <a:noFill/>
            <a:miter lim="800000"/>
            <a:headEnd/>
            <a:tailEnd/>
          </a:ln>
          <a:effectLst/>
        </p:spPr>
        <p:txBody>
          <a:bodyPr vert="horz" wrap="square" lIns="92492" tIns="46246" rIns="92492" bIns="46246"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174" name="Rectangle 6"/>
          <p:cNvSpPr>
            <a:spLocks noGrp="1" noChangeArrowheads="1"/>
          </p:cNvSpPr>
          <p:nvPr>
            <p:ph type="ftr" sz="quarter" idx="4"/>
          </p:nvPr>
        </p:nvSpPr>
        <p:spPr bwMode="auto">
          <a:xfrm>
            <a:off x="0" y="8772668"/>
            <a:ext cx="3011699" cy="461804"/>
          </a:xfrm>
          <a:prstGeom prst="rect">
            <a:avLst/>
          </a:prstGeom>
          <a:noFill/>
          <a:ln w="9525">
            <a:noFill/>
            <a:miter lim="800000"/>
            <a:headEnd/>
            <a:tailEnd/>
          </a:ln>
          <a:effectLst/>
        </p:spPr>
        <p:txBody>
          <a:bodyPr vert="horz" wrap="square" lIns="92492" tIns="46246" rIns="92492" bIns="46246" numCol="1" anchor="b" anchorCtr="0" compatLnSpc="1">
            <a:prstTxWarp prst="textNoShape">
              <a:avLst/>
            </a:prstTxWarp>
          </a:bodyPr>
          <a:lstStyle>
            <a:lvl1pPr>
              <a:defRPr sz="1200"/>
            </a:lvl1pPr>
          </a:lstStyle>
          <a:p>
            <a:pPr>
              <a:defRPr/>
            </a:pPr>
            <a:endParaRPr lang="en-US"/>
          </a:p>
        </p:txBody>
      </p:sp>
      <p:sp>
        <p:nvSpPr>
          <p:cNvPr id="7175" name="Rectangle 7"/>
          <p:cNvSpPr>
            <a:spLocks noGrp="1" noChangeArrowheads="1"/>
          </p:cNvSpPr>
          <p:nvPr>
            <p:ph type="sldNum" sz="quarter" idx="5"/>
          </p:nvPr>
        </p:nvSpPr>
        <p:spPr bwMode="auto">
          <a:xfrm>
            <a:off x="3936768" y="8772668"/>
            <a:ext cx="3011699" cy="461804"/>
          </a:xfrm>
          <a:prstGeom prst="rect">
            <a:avLst/>
          </a:prstGeom>
          <a:noFill/>
          <a:ln w="9525">
            <a:noFill/>
            <a:miter lim="800000"/>
            <a:headEnd/>
            <a:tailEnd/>
          </a:ln>
          <a:effectLst/>
        </p:spPr>
        <p:txBody>
          <a:bodyPr vert="horz" wrap="square" lIns="92492" tIns="46246" rIns="92492" bIns="46246" numCol="1" anchor="b" anchorCtr="0" compatLnSpc="1">
            <a:prstTxWarp prst="textNoShape">
              <a:avLst/>
            </a:prstTxWarp>
          </a:bodyPr>
          <a:lstStyle>
            <a:lvl1pPr algn="r">
              <a:defRPr sz="1200"/>
            </a:lvl1pPr>
          </a:lstStyle>
          <a:p>
            <a:fld id="{0562F11B-B7F0-438F-98B2-65DBD36AD3AD}" type="slidenum">
              <a:rPr lang="en-US"/>
              <a:pPr/>
              <a:t>‹#›</a:t>
            </a:fld>
            <a:endParaRPr lang="en-US"/>
          </a:p>
        </p:txBody>
      </p:sp>
    </p:spTree>
    <p:extLst>
      <p:ext uri="{BB962C8B-B14F-4D97-AF65-F5344CB8AC3E}">
        <p14:creationId xmlns:p14="http://schemas.microsoft.com/office/powerpoint/2010/main" val="306145926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a:xfrm>
            <a:off x="396875" y="692150"/>
            <a:ext cx="6156325" cy="3463925"/>
          </a:xfrm>
          <a:ln/>
        </p:spPr>
      </p:sp>
      <p:sp>
        <p:nvSpPr>
          <p:cNvPr id="71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a:p>
        </p:txBody>
      </p:sp>
      <p:sp>
        <p:nvSpPr>
          <p:cNvPr id="71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fld id="{85F6EF54-BD1E-4C87-AC8B-59522BF3514B}" type="slidenum">
              <a:rPr lang="en-US"/>
              <a:pPr/>
              <a:t>1</a:t>
            </a:fld>
            <a:endParaRPr lang="en-US" dirty="0"/>
          </a:p>
        </p:txBody>
      </p:sp>
    </p:spTree>
    <p:extLst>
      <p:ext uri="{BB962C8B-B14F-4D97-AF65-F5344CB8AC3E}">
        <p14:creationId xmlns:p14="http://schemas.microsoft.com/office/powerpoint/2010/main" val="29275897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078" name="Rectangle 6"/>
          <p:cNvSpPr>
            <a:spLocks noGrp="1" noChangeArrowheads="1"/>
          </p:cNvSpPr>
          <p:nvPr>
            <p:ph type="ctrTitle" sz="quarter"/>
          </p:nvPr>
        </p:nvSpPr>
        <p:spPr>
          <a:xfrm>
            <a:off x="2894012" y="2209800"/>
            <a:ext cx="8456612" cy="1676400"/>
          </a:xfrm>
          <a:prstGeom prst="rect">
            <a:avLst/>
          </a:prstGeom>
        </p:spPr>
        <p:txBody>
          <a:bodyPr anchor="ctr" anchorCtr="1">
            <a:normAutofit/>
          </a:bodyPr>
          <a:lstStyle>
            <a:lvl1pPr>
              <a:defRPr>
                <a:solidFill>
                  <a:srgbClr val="912018"/>
                </a:solidFill>
              </a:defRPr>
            </a:lvl1pPr>
          </a:lstStyle>
          <a:p>
            <a:r>
              <a:rPr lang="en-US" dirty="0"/>
              <a:t>Enter Session Title</a:t>
            </a:r>
          </a:p>
        </p:txBody>
      </p:sp>
      <p:sp>
        <p:nvSpPr>
          <p:cNvPr id="3079" name="Rectangle 7"/>
          <p:cNvSpPr>
            <a:spLocks noGrp="1" noChangeArrowheads="1"/>
          </p:cNvSpPr>
          <p:nvPr>
            <p:ph type="subTitle" sz="quarter" idx="1"/>
          </p:nvPr>
        </p:nvSpPr>
        <p:spPr>
          <a:xfrm>
            <a:off x="3707893" y="4191000"/>
            <a:ext cx="7077186" cy="1219200"/>
          </a:xfrm>
          <a:prstGeom prst="rect">
            <a:avLst/>
          </a:prstGeom>
        </p:spPr>
        <p:txBody>
          <a:bodyPr anchor="ctr" anchorCtr="1">
            <a:normAutofit/>
          </a:bodyPr>
          <a:lstStyle>
            <a:lvl1pPr marL="0" indent="0" algn="ctr">
              <a:buFontTx/>
              <a:buNone/>
              <a:defRPr sz="3200" i="1">
                <a:solidFill>
                  <a:schemeClr val="accent5"/>
                </a:solidFill>
              </a:defRPr>
            </a:lvl1pPr>
          </a:lstStyle>
          <a:p>
            <a:r>
              <a:rPr lang="en-US" dirty="0"/>
              <a:t>Click to edit Master subtitle style</a:t>
            </a:r>
          </a:p>
        </p:txBody>
      </p:sp>
      <p:pic>
        <p:nvPicPr>
          <p:cNvPr id="6" name="Picture 5"/>
          <p:cNvPicPr>
            <a:picLocks noChangeAspect="1"/>
          </p:cNvPicPr>
          <p:nvPr userDrawn="1"/>
        </p:nvPicPr>
        <p:blipFill rotWithShape="1">
          <a:blip r:embed="rId2">
            <a:extLst>
              <a:ext uri="{28A0092B-C50C-407E-A947-70E740481C1C}">
                <a14:useLocalDpi xmlns:a14="http://schemas.microsoft.com/office/drawing/2010/main" val="0"/>
              </a:ext>
            </a:extLst>
          </a:blip>
          <a:srcRect l="15741" r="10799"/>
          <a:stretch/>
        </p:blipFill>
        <p:spPr>
          <a:xfrm>
            <a:off x="0" y="0"/>
            <a:ext cx="2133600" cy="6858000"/>
          </a:xfrm>
          <a:prstGeom prst="rect">
            <a:avLst/>
          </a:prstGeom>
          <a:effectLst>
            <a:softEdge rad="63500"/>
          </a:effectLst>
        </p:spPr>
      </p:pic>
    </p:spTree>
    <p:extLst>
      <p:ext uri="{BB962C8B-B14F-4D97-AF65-F5344CB8AC3E}">
        <p14:creationId xmlns:p14="http://schemas.microsoft.com/office/powerpoint/2010/main" val="3114846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6" name="Rectangle 3"/>
          <p:cNvSpPr>
            <a:spLocks noChangeArrowheads="1"/>
          </p:cNvSpPr>
          <p:nvPr userDrawn="1"/>
        </p:nvSpPr>
        <p:spPr bwMode="auto">
          <a:xfrm>
            <a:off x="0" y="0"/>
            <a:ext cx="1143000" cy="2209800"/>
          </a:xfrm>
          <a:prstGeom prst="rect">
            <a:avLst/>
          </a:prstGeom>
          <a:gradFill rotWithShape="1">
            <a:gsLst>
              <a:gs pos="0">
                <a:srgbClr val="912018"/>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0"/>
            <a:ext cx="1143000" cy="5637213"/>
          </a:xfrm>
          <a:prstGeom prst="rect">
            <a:avLst/>
          </a:prstGeom>
          <a:gradFill rotWithShape="1">
            <a:gsLst>
              <a:gs pos="0">
                <a:srgbClr val="FFFFFF"/>
              </a:gs>
              <a:gs pos="100000">
                <a:srgbClr val="912018"/>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19200"/>
            <a:ext cx="1143000" cy="540856"/>
          </a:xfrm>
          <a:prstGeom prst="rect">
            <a:avLst/>
          </a:prstGeom>
        </p:spPr>
      </p:pic>
      <p:sp>
        <p:nvSpPr>
          <p:cNvPr id="2" name="Content Placeholder 2">
            <a:extLst>
              <a:ext uri="{FF2B5EF4-FFF2-40B4-BE49-F238E27FC236}">
                <a16:creationId xmlns:a16="http://schemas.microsoft.com/office/drawing/2014/main" id="{B70E60B1-4AF4-1A46-1CD5-AEFB05E43724}"/>
              </a:ext>
            </a:extLst>
          </p:cNvPr>
          <p:cNvSpPr>
            <a:spLocks noGrp="1"/>
          </p:cNvSpPr>
          <p:nvPr>
            <p:ph idx="1"/>
          </p:nvPr>
        </p:nvSpPr>
        <p:spPr>
          <a:xfrm>
            <a:off x="1522412" y="1371600"/>
            <a:ext cx="10287000" cy="5068093"/>
          </a:xfrm>
          <a:prstGeom prst="rect">
            <a:avLst/>
          </a:prstGeom>
        </p:spPr>
        <p:txBody>
          <a:bodyPr>
            <a:normAutofit/>
          </a:bodyPr>
          <a:lstStyle>
            <a:lvl1pPr>
              <a:defRPr sz="2400"/>
            </a:lvl1pPr>
            <a:lvl2pPr>
              <a:defRPr sz="2400"/>
            </a:lvl2pPr>
          </a:lstStyle>
          <a:p>
            <a:pPr marL="0" indent="0">
              <a:buNone/>
            </a:pPr>
            <a:r>
              <a:rPr lang="en-US" sz="2400" dirty="0">
                <a:solidFill>
                  <a:srgbClr val="3C3C3C"/>
                </a:solidFill>
                <a:latin typeface="Aptos" panose="020B0004020202020204" pitchFamily="34" charset="0"/>
              </a:rPr>
              <a:t>Text</a:t>
            </a:r>
          </a:p>
          <a:p>
            <a:pPr lvl="1"/>
            <a:r>
              <a:rPr lang="en-US" sz="2400" dirty="0">
                <a:solidFill>
                  <a:srgbClr val="3C3C3C"/>
                </a:solidFill>
                <a:latin typeface="Aptos" panose="020B0004020202020204" pitchFamily="34" charset="0"/>
              </a:rPr>
              <a:t>Bullet1</a:t>
            </a:r>
          </a:p>
          <a:p>
            <a:pPr lvl="1"/>
            <a:r>
              <a:rPr lang="en-US" sz="2400" dirty="0">
                <a:solidFill>
                  <a:srgbClr val="3C3C3C"/>
                </a:solidFill>
                <a:latin typeface="Aptos" panose="020B0004020202020204" pitchFamily="34" charset="0"/>
              </a:rPr>
              <a:t>Bullet2</a:t>
            </a:r>
          </a:p>
          <a:p>
            <a:pPr lvl="1"/>
            <a:r>
              <a:rPr lang="en-US" sz="2400" dirty="0">
                <a:solidFill>
                  <a:srgbClr val="3C3C3C"/>
                </a:solidFill>
                <a:latin typeface="Aptos" panose="020B0004020202020204" pitchFamily="34" charset="0"/>
              </a:rPr>
              <a:t>Bullet3</a:t>
            </a:r>
          </a:p>
          <a:p>
            <a:pPr lvl="1"/>
            <a:endParaRPr lang="en-US" sz="2400" dirty="0">
              <a:latin typeface="Aptos" panose="020B0004020202020204" pitchFamily="34" charset="0"/>
            </a:endParaRPr>
          </a:p>
          <a:p>
            <a:pPr marL="0" indent="0">
              <a:buNone/>
            </a:pPr>
            <a:r>
              <a:rPr lang="en-US" sz="2400" dirty="0">
                <a:solidFill>
                  <a:srgbClr val="3C3C3C"/>
                </a:solidFill>
                <a:latin typeface="Aptos" panose="020B0004020202020204" pitchFamily="34" charset="0"/>
              </a:rPr>
              <a:t>More text…</a:t>
            </a:r>
          </a:p>
          <a:p>
            <a:pPr lvl="1"/>
            <a:endParaRPr lang="en-US" sz="2400" dirty="0">
              <a:latin typeface="Aptos" panose="020B0004020202020204" pitchFamily="34" charset="0"/>
            </a:endParaRPr>
          </a:p>
          <a:p>
            <a:endParaRPr lang="en-US" sz="2400" dirty="0">
              <a:latin typeface="Aptos" panose="020B0004020202020204" pitchFamily="34" charset="0"/>
            </a:endParaRPr>
          </a:p>
        </p:txBody>
      </p:sp>
      <p:sp>
        <p:nvSpPr>
          <p:cNvPr id="8" name="Slide Number Placeholder 3">
            <a:extLst>
              <a:ext uri="{FF2B5EF4-FFF2-40B4-BE49-F238E27FC236}">
                <a16:creationId xmlns:a16="http://schemas.microsoft.com/office/drawing/2014/main" id="{AEF1C8E2-86A1-1155-CDEF-F9D34C0D9D97}"/>
              </a:ext>
            </a:extLst>
          </p:cNvPr>
          <p:cNvSpPr>
            <a:spLocks noGrp="1"/>
          </p:cNvSpPr>
          <p:nvPr>
            <p:ph type="sldNum" sz="quarter" idx="10"/>
          </p:nvPr>
        </p:nvSpPr>
        <p:spPr>
          <a:xfrm>
            <a:off x="11504612" y="6439693"/>
            <a:ext cx="381000" cy="227013"/>
          </a:xfrm>
          <a:prstGeom prst="rect">
            <a:avLst/>
          </a:prstGeom>
        </p:spPr>
        <p:txBody>
          <a:bodyPr/>
          <a:lstStyle/>
          <a:p>
            <a:fld id="{6BC5B7D4-66CA-4557-97B5-DBB83BE9C515}" type="slidenum">
              <a:rPr lang="en-US" smtClean="0">
                <a:latin typeface="Aptos" panose="020B0004020202020204" pitchFamily="34" charset="0"/>
              </a:rPr>
              <a:t>‹#›</a:t>
            </a:fld>
            <a:endParaRPr lang="en-US" dirty="0">
              <a:latin typeface="Aptos" panose="020B0004020202020204" pitchFamily="34" charset="0"/>
            </a:endParaRPr>
          </a:p>
        </p:txBody>
      </p:sp>
      <p:sp>
        <p:nvSpPr>
          <p:cNvPr id="9" name="Title 1">
            <a:extLst>
              <a:ext uri="{FF2B5EF4-FFF2-40B4-BE49-F238E27FC236}">
                <a16:creationId xmlns:a16="http://schemas.microsoft.com/office/drawing/2014/main" id="{1C41BF16-7B2D-BD9C-26D5-0779A7EED77D}"/>
              </a:ext>
            </a:extLst>
          </p:cNvPr>
          <p:cNvSpPr>
            <a:spLocks noGrp="1"/>
          </p:cNvSpPr>
          <p:nvPr>
            <p:ph type="title" idx="4294967295"/>
          </p:nvPr>
        </p:nvSpPr>
        <p:spPr>
          <a:xfrm>
            <a:off x="1522412" y="228600"/>
            <a:ext cx="10287000" cy="990600"/>
          </a:xfrm>
          <a:prstGeom prst="rect">
            <a:avLst/>
          </a:prstGeom>
        </p:spPr>
        <p:txBody>
          <a:bodyPr anchor="ctr">
            <a:normAutofit/>
          </a:bodyPr>
          <a:lstStyle>
            <a:lvl1pPr>
              <a:defRPr b="0">
                <a:solidFill>
                  <a:srgbClr val="912018"/>
                </a:solidFill>
              </a:defRPr>
            </a:lvl1pPr>
          </a:lstStyle>
          <a:p>
            <a:r>
              <a:rPr lang="en-US" dirty="0">
                <a:latin typeface="Aptos" panose="020B0004020202020204" pitchFamily="34" charset="0"/>
              </a:rPr>
              <a:t>Heading</a:t>
            </a:r>
          </a:p>
        </p:txBody>
      </p:sp>
    </p:spTree>
    <p:extLst>
      <p:ext uri="{BB962C8B-B14F-4D97-AF65-F5344CB8AC3E}">
        <p14:creationId xmlns:p14="http://schemas.microsoft.com/office/powerpoint/2010/main" val="15585825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1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19200"/>
            <a:ext cx="1523603" cy="540856"/>
          </a:xfrm>
          <a:prstGeom prst="rect">
            <a:avLst/>
          </a:prstGeom>
        </p:spPr>
      </p:pic>
    </p:spTree>
    <p:extLst>
      <p:ext uri="{BB962C8B-B14F-4D97-AF65-F5344CB8AC3E}">
        <p14:creationId xmlns:p14="http://schemas.microsoft.com/office/powerpoint/2010/main" val="913845648"/>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371600"/>
            <a:ext cx="10360501" cy="5181600"/>
          </a:xfrm>
          <a:prstGeom prst="rect">
            <a:avLst/>
          </a:prstGeom>
        </p:spPr>
        <p:txBody>
          <a:bodyPr/>
          <a:lstStyle>
            <a:lvl1pPr marL="342900" indent="-342900">
              <a:buClr>
                <a:schemeClr val="accent2"/>
              </a:buClr>
              <a:buFont typeface="Wingdings" panose="05000000000000000000" pitchFamily="2" charset="2"/>
              <a:buChar char="Ø"/>
              <a:defRPr>
                <a:solidFill>
                  <a:schemeClr val="accent6">
                    <a:lumMod val="75000"/>
                  </a:schemeClr>
                </a:solidFill>
              </a:defRPr>
            </a:lvl1pPr>
            <a:lvl2pPr marL="742950" indent="-285750">
              <a:buClr>
                <a:schemeClr val="accent2"/>
              </a:buClr>
              <a:buFont typeface="Wingdings" panose="05000000000000000000" pitchFamily="2" charset="2"/>
              <a:buChar char="Ø"/>
              <a:defRPr>
                <a:solidFill>
                  <a:schemeClr val="accent6">
                    <a:lumMod val="75000"/>
                  </a:schemeClr>
                </a:solidFill>
              </a:defRPr>
            </a:lvl2pPr>
            <a:lvl3pPr marL="1143000" indent="-228600">
              <a:buClr>
                <a:schemeClr val="accent2"/>
              </a:buClr>
              <a:buFont typeface="Wingdings" panose="05000000000000000000" pitchFamily="2" charset="2"/>
              <a:buChar char="Ø"/>
              <a:defRPr>
                <a:solidFill>
                  <a:schemeClr val="accent6">
                    <a:lumMod val="75000"/>
                  </a:schemeClr>
                </a:solidFill>
              </a:defRPr>
            </a:lvl3pPr>
            <a:lvl4pPr marL="1600200" indent="-228600">
              <a:buClr>
                <a:schemeClr val="accent2"/>
              </a:buClr>
              <a:buFont typeface="Wingdings" panose="05000000000000000000" pitchFamily="2" charset="2"/>
              <a:buChar char="Ø"/>
              <a:defRPr>
                <a:solidFill>
                  <a:schemeClr val="accent6">
                    <a:lumMod val="75000"/>
                  </a:schemeClr>
                </a:solidFill>
              </a:defRPr>
            </a:lvl4pPr>
            <a:lvl5pPr marL="2057400" indent="-228600">
              <a:buClr>
                <a:schemeClr val="accent2"/>
              </a:buClr>
              <a:buFont typeface="Wingdings" panose="05000000000000000000" pitchFamily="2" charset="2"/>
              <a:buChar char="Ø"/>
              <a:defRPr>
                <a:solidFill>
                  <a:schemeClr val="accent6">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p:cNvSpPr>
            <a:spLocks noGrp="1" noChangeArrowheads="1"/>
          </p:cNvSpPr>
          <p:nvPr>
            <p:ph type="sldNum" sz="quarter" idx="10"/>
          </p:nvPr>
        </p:nvSpPr>
        <p:spPr>
          <a:xfrm>
            <a:off x="11579384" y="6553201"/>
            <a:ext cx="507868" cy="227013"/>
          </a:xfrm>
          <a:prstGeom prst="rect">
            <a:avLst/>
          </a:prstGeom>
          <a:ln/>
        </p:spPr>
        <p:txBody>
          <a:bodyPr/>
          <a:lstStyle>
            <a:lvl1pPr algn="ctr">
              <a:defRPr sz="1200">
                <a:solidFill>
                  <a:srgbClr val="1C1C1C"/>
                </a:solidFill>
              </a:defRPr>
            </a:lvl1pPr>
          </a:lstStyle>
          <a:p>
            <a:fld id="{E01ABE7C-D557-4CAA-AC9E-0A55A9FE9F7F}" type="slidenum">
              <a:rPr lang="en-US" smtClean="0"/>
              <a:pPr/>
              <a:t>‹#›</a:t>
            </a:fld>
            <a:endParaRPr lang="en-US" dirty="0"/>
          </a:p>
        </p:txBody>
      </p:sp>
      <p:sp>
        <p:nvSpPr>
          <p:cNvPr id="6" name="Rectangle 3"/>
          <p:cNvSpPr>
            <a:spLocks noChangeArrowheads="1"/>
          </p:cNvSpPr>
          <p:nvPr userDrawn="1"/>
        </p:nvSpPr>
        <p:spPr bwMode="auto">
          <a:xfrm>
            <a:off x="0" y="0"/>
            <a:ext cx="1523603" cy="2209800"/>
          </a:xfrm>
          <a:prstGeom prst="rect">
            <a:avLst/>
          </a:prstGeom>
          <a:gradFill rotWithShape="1">
            <a:gsLst>
              <a:gs pos="0">
                <a:schemeClr val="accent2"/>
              </a:gs>
              <a:gs pos="100000">
                <a:srgbClr val="FFFFFF"/>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dirty="0"/>
          </a:p>
        </p:txBody>
      </p:sp>
      <p:sp>
        <p:nvSpPr>
          <p:cNvPr id="7" name="Rectangle 4"/>
          <p:cNvSpPr>
            <a:spLocks noChangeArrowheads="1"/>
          </p:cNvSpPr>
          <p:nvPr userDrawn="1"/>
        </p:nvSpPr>
        <p:spPr bwMode="auto">
          <a:xfrm>
            <a:off x="0" y="1219201"/>
            <a:ext cx="1523603" cy="5637213"/>
          </a:xfrm>
          <a:prstGeom prst="rect">
            <a:avLst/>
          </a:prstGeom>
          <a:gradFill rotWithShape="1">
            <a:gsLst>
              <a:gs pos="0">
                <a:srgbClr val="FFFFFF"/>
              </a:gs>
              <a:gs pos="100000">
                <a:schemeClr val="accent2"/>
              </a:gs>
            </a:gsLst>
            <a:lin ang="5400000" scaled="1"/>
          </a:gradFill>
          <a:ln>
            <a:noFill/>
          </a:ln>
        </p:spPr>
        <p:txBody>
          <a:bodyPr wrap="none" lIns="92075" tIns="46038" rIns="92075" bIns="46038"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endParaRPr lang="en-US" sz="2400" dirty="0"/>
          </a:p>
        </p:txBody>
      </p:sp>
      <p:sp>
        <p:nvSpPr>
          <p:cNvPr id="12" name="Content Placeholder 11"/>
          <p:cNvSpPr>
            <a:spLocks noGrp="1"/>
          </p:cNvSpPr>
          <p:nvPr>
            <p:ph sz="quarter" idx="11" hasCustomPrompt="1"/>
          </p:nvPr>
        </p:nvSpPr>
        <p:spPr>
          <a:xfrm>
            <a:off x="1726750" y="76200"/>
            <a:ext cx="10360501" cy="1219200"/>
          </a:xfrm>
          <a:prstGeom prst="rect">
            <a:avLst/>
          </a:prstGeom>
        </p:spPr>
        <p:txBody>
          <a:bodyPr anchor="ctr" anchorCtr="1">
            <a:normAutofit/>
          </a:bodyPr>
          <a:lstStyle>
            <a:lvl1pPr marL="0" indent="0">
              <a:buNone/>
              <a:defRPr lang="en-US" sz="4400" b="1" kern="0" baseline="0" dirty="0">
                <a:solidFill>
                  <a:schemeClr val="accent2"/>
                </a:solidFill>
                <a:latin typeface="+mj-lt"/>
                <a:ea typeface="+mj-ea"/>
                <a:cs typeface="+mj-cs"/>
              </a:defRPr>
            </a:lvl1pPr>
          </a:lstStyle>
          <a:p>
            <a:pPr lvl="0" algn="ctr">
              <a:spcBef>
                <a:spcPct val="0"/>
              </a:spcBef>
            </a:pPr>
            <a:r>
              <a:rPr lang="en-US" dirty="0"/>
              <a:t>Enter Session Title</a:t>
            </a:r>
          </a:p>
        </p:txBody>
      </p:sp>
      <p:pic>
        <p:nvPicPr>
          <p:cNvPr id="5" name="Picture 4">
            <a:extLst>
              <a:ext uri="{FF2B5EF4-FFF2-40B4-BE49-F238E27FC236}">
                <a16:creationId xmlns:a16="http://schemas.microsoft.com/office/drawing/2014/main" id="{3BC82452-5F29-4A5E-A18C-858BCB69BB1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172" y="1219200"/>
            <a:ext cx="1616015" cy="540856"/>
          </a:xfrm>
          <a:prstGeom prst="rect">
            <a:avLst/>
          </a:prstGeom>
        </p:spPr>
      </p:pic>
    </p:spTree>
    <p:extLst>
      <p:ext uri="{BB962C8B-B14F-4D97-AF65-F5344CB8AC3E}">
        <p14:creationId xmlns:p14="http://schemas.microsoft.com/office/powerpoint/2010/main" val="1558582509"/>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2.xm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8" name="Picture 27"/>
          <p:cNvPicPr>
            <a:picLocks noChangeAspect="1"/>
          </p:cNvPicPr>
          <p:nvPr userDrawn="1"/>
        </p:nvPicPr>
        <p:blipFill rotWithShape="1">
          <a:blip r:embed="rId5">
            <a:extLst>
              <a:ext uri="{28A0092B-C50C-407E-A947-70E740481C1C}">
                <a14:useLocalDpi xmlns:a14="http://schemas.microsoft.com/office/drawing/2010/main" val="0"/>
              </a:ext>
            </a:extLst>
          </a:blip>
          <a:srcRect l="15741" r="10799"/>
          <a:stretch/>
        </p:blipFill>
        <p:spPr>
          <a:xfrm>
            <a:off x="0" y="0"/>
            <a:ext cx="2133600" cy="6858000"/>
          </a:xfrm>
          <a:prstGeom prst="rect">
            <a:avLst/>
          </a:prstGeom>
          <a:effectLst>
            <a:softEdge rad="63500"/>
          </a:effectLst>
        </p:spPr>
      </p:pic>
      <p:sp>
        <p:nvSpPr>
          <p:cNvPr id="3" name="Rectangle 6">
            <a:extLst>
              <a:ext uri="{FF2B5EF4-FFF2-40B4-BE49-F238E27FC236}">
                <a16:creationId xmlns:a16="http://schemas.microsoft.com/office/drawing/2014/main" id="{26E0234B-89FB-D15D-1191-4C5E19BB1192}"/>
              </a:ext>
            </a:extLst>
          </p:cNvPr>
          <p:cNvSpPr txBox="1">
            <a:spLocks noChangeArrowheads="1"/>
          </p:cNvSpPr>
          <p:nvPr userDrawn="1"/>
        </p:nvSpPr>
        <p:spPr>
          <a:xfrm>
            <a:off x="2894012" y="2209800"/>
            <a:ext cx="8456612" cy="1676400"/>
          </a:xfrm>
          <a:prstGeom prst="rect">
            <a:avLst/>
          </a:prstGeom>
        </p:spPr>
        <p:txBody>
          <a:bodyPr anchor="ctr" anchorCtr="1">
            <a:normAutofit/>
          </a:bodyPr>
          <a:lstStyle>
            <a:lvl1pPr algn="ctr" rtl="0" eaLnBrk="0" fontAlgn="base" hangingPunct="0">
              <a:spcBef>
                <a:spcPct val="0"/>
              </a:spcBef>
              <a:spcAft>
                <a:spcPct val="0"/>
              </a:spcAft>
              <a:defRPr kumimoji="1" sz="4400" b="1">
                <a:solidFill>
                  <a:schemeClr val="accent2"/>
                </a:solidFill>
                <a:latin typeface="+mj-lt"/>
                <a:ea typeface="+mj-ea"/>
                <a:cs typeface="+mj-cs"/>
              </a:defRPr>
            </a:lvl1pPr>
            <a:lvl2pPr algn="ctr" rtl="0" eaLnBrk="0" fontAlgn="base" hangingPunct="0">
              <a:spcBef>
                <a:spcPct val="0"/>
              </a:spcBef>
              <a:spcAft>
                <a:spcPct val="0"/>
              </a:spcAft>
              <a:defRPr kumimoji="1" sz="4400" b="1">
                <a:solidFill>
                  <a:srgbClr val="AC0029"/>
                </a:solidFill>
                <a:latin typeface="Calibri" pitchFamily="34" charset="0"/>
              </a:defRPr>
            </a:lvl2pPr>
            <a:lvl3pPr algn="ctr" rtl="0" eaLnBrk="0" fontAlgn="base" hangingPunct="0">
              <a:spcBef>
                <a:spcPct val="0"/>
              </a:spcBef>
              <a:spcAft>
                <a:spcPct val="0"/>
              </a:spcAft>
              <a:defRPr kumimoji="1" sz="4400" b="1">
                <a:solidFill>
                  <a:srgbClr val="AC0029"/>
                </a:solidFill>
                <a:latin typeface="Calibri" pitchFamily="34" charset="0"/>
              </a:defRPr>
            </a:lvl3pPr>
            <a:lvl4pPr algn="ctr" rtl="0" eaLnBrk="0" fontAlgn="base" hangingPunct="0">
              <a:spcBef>
                <a:spcPct val="0"/>
              </a:spcBef>
              <a:spcAft>
                <a:spcPct val="0"/>
              </a:spcAft>
              <a:defRPr kumimoji="1" sz="4400" b="1">
                <a:solidFill>
                  <a:srgbClr val="AC0029"/>
                </a:solidFill>
                <a:latin typeface="Calibri" pitchFamily="34" charset="0"/>
              </a:defRPr>
            </a:lvl4pPr>
            <a:lvl5pPr algn="ctr" rtl="0" eaLnBrk="0" fontAlgn="base" hangingPunct="0">
              <a:spcBef>
                <a:spcPct val="0"/>
              </a:spcBef>
              <a:spcAft>
                <a:spcPct val="0"/>
              </a:spcAft>
              <a:defRPr kumimoji="1" sz="4400" b="1">
                <a:solidFill>
                  <a:srgbClr val="AC0029"/>
                </a:solidFill>
                <a:latin typeface="Calibri" pitchFamily="34" charset="0"/>
              </a:defRPr>
            </a:lvl5pPr>
            <a:lvl6pPr marL="457200" algn="ctr" rtl="0" eaLnBrk="0" fontAlgn="base" hangingPunct="0">
              <a:spcBef>
                <a:spcPct val="0"/>
              </a:spcBef>
              <a:spcAft>
                <a:spcPct val="0"/>
              </a:spcAft>
              <a:defRPr kumimoji="1" sz="4400">
                <a:solidFill>
                  <a:srgbClr val="AC0029"/>
                </a:solidFill>
                <a:latin typeface="Calibri" pitchFamily="34" charset="0"/>
              </a:defRPr>
            </a:lvl6pPr>
            <a:lvl7pPr marL="914400" algn="ctr" rtl="0" eaLnBrk="0" fontAlgn="base" hangingPunct="0">
              <a:spcBef>
                <a:spcPct val="0"/>
              </a:spcBef>
              <a:spcAft>
                <a:spcPct val="0"/>
              </a:spcAft>
              <a:defRPr kumimoji="1" sz="4400">
                <a:solidFill>
                  <a:srgbClr val="AC0029"/>
                </a:solidFill>
                <a:latin typeface="Calibri" pitchFamily="34" charset="0"/>
              </a:defRPr>
            </a:lvl7pPr>
            <a:lvl8pPr marL="1371600" algn="ctr" rtl="0" eaLnBrk="0" fontAlgn="base" hangingPunct="0">
              <a:spcBef>
                <a:spcPct val="0"/>
              </a:spcBef>
              <a:spcAft>
                <a:spcPct val="0"/>
              </a:spcAft>
              <a:defRPr kumimoji="1" sz="4400">
                <a:solidFill>
                  <a:srgbClr val="AC0029"/>
                </a:solidFill>
                <a:latin typeface="Calibri" pitchFamily="34" charset="0"/>
              </a:defRPr>
            </a:lvl8pPr>
            <a:lvl9pPr marL="1828800" algn="ctr" rtl="0" eaLnBrk="0" fontAlgn="base" hangingPunct="0">
              <a:spcBef>
                <a:spcPct val="0"/>
              </a:spcBef>
              <a:spcAft>
                <a:spcPct val="0"/>
              </a:spcAft>
              <a:defRPr kumimoji="1" sz="4400">
                <a:solidFill>
                  <a:srgbClr val="AC0029"/>
                </a:solidFill>
                <a:latin typeface="Calibri" pitchFamily="34" charset="0"/>
              </a:defRPr>
            </a:lvl9pPr>
          </a:lstStyle>
          <a:p>
            <a:r>
              <a:rPr lang="en-US" kern="0"/>
              <a:t>Enter Session Title</a:t>
            </a:r>
            <a:endParaRPr lang="en-US" kern="0" dirty="0"/>
          </a:p>
        </p:txBody>
      </p:sp>
      <p:sp>
        <p:nvSpPr>
          <p:cNvPr id="4" name="Rectangle 7">
            <a:extLst>
              <a:ext uri="{FF2B5EF4-FFF2-40B4-BE49-F238E27FC236}">
                <a16:creationId xmlns:a16="http://schemas.microsoft.com/office/drawing/2014/main" id="{8A63B70C-9144-4513-8A54-7D0A612732EB}"/>
              </a:ext>
            </a:extLst>
          </p:cNvPr>
          <p:cNvSpPr txBox="1">
            <a:spLocks noChangeArrowheads="1"/>
          </p:cNvSpPr>
          <p:nvPr userDrawn="1"/>
        </p:nvSpPr>
        <p:spPr>
          <a:xfrm>
            <a:off x="3707893" y="4191000"/>
            <a:ext cx="7077186" cy="1219200"/>
          </a:xfrm>
          <a:prstGeom prst="rect">
            <a:avLst/>
          </a:prstGeom>
        </p:spPr>
        <p:txBody>
          <a:bodyPr anchor="ctr" anchorCtr="1">
            <a:normAutofit/>
          </a:bodyPr>
          <a:lstStyle>
            <a:lvl1pPr marL="0" indent="0" algn="ctr" rtl="0" eaLnBrk="0" fontAlgn="base" hangingPunct="0">
              <a:spcBef>
                <a:spcPct val="20000"/>
              </a:spcBef>
              <a:spcAft>
                <a:spcPct val="0"/>
              </a:spcAft>
              <a:buClr>
                <a:srgbClr val="AC0029"/>
              </a:buClr>
              <a:buFontTx/>
              <a:buNone/>
              <a:defRPr kumimoji="1" sz="3200" i="1">
                <a:solidFill>
                  <a:schemeClr val="accent5"/>
                </a:solidFill>
                <a:latin typeface="+mn-lt"/>
                <a:ea typeface="+mn-ea"/>
                <a:cs typeface="+mn-cs"/>
              </a:defRPr>
            </a:lvl1pPr>
            <a:lvl2pPr marL="742950" indent="-285750" algn="l" rtl="0" eaLnBrk="0" fontAlgn="base" hangingPunct="0">
              <a:spcBef>
                <a:spcPct val="20000"/>
              </a:spcBef>
              <a:spcAft>
                <a:spcPct val="0"/>
              </a:spcAft>
              <a:buClr>
                <a:srgbClr val="AC0029"/>
              </a:buClr>
              <a:buChar char="•"/>
              <a:defRPr kumimoji="1" sz="2800">
                <a:solidFill>
                  <a:srgbClr val="1C1C1C"/>
                </a:solidFill>
                <a:latin typeface="+mn-lt"/>
              </a:defRPr>
            </a:lvl2pPr>
            <a:lvl3pPr marL="1143000" indent="-228600" algn="l" rtl="0" eaLnBrk="0" fontAlgn="base" hangingPunct="0">
              <a:spcBef>
                <a:spcPct val="20000"/>
              </a:spcBef>
              <a:spcAft>
                <a:spcPct val="0"/>
              </a:spcAft>
              <a:buClr>
                <a:srgbClr val="AC0029"/>
              </a:buClr>
              <a:buChar char="•"/>
              <a:defRPr kumimoji="1" sz="2400">
                <a:solidFill>
                  <a:srgbClr val="1C1C1C"/>
                </a:solidFill>
                <a:latin typeface="+mn-lt"/>
              </a:defRPr>
            </a:lvl3pPr>
            <a:lvl4pPr marL="1600200" indent="-228600" algn="l" rtl="0" eaLnBrk="0" fontAlgn="base" hangingPunct="0">
              <a:spcBef>
                <a:spcPct val="20000"/>
              </a:spcBef>
              <a:spcAft>
                <a:spcPct val="0"/>
              </a:spcAft>
              <a:buClr>
                <a:srgbClr val="AC0029"/>
              </a:buClr>
              <a:buChar char="•"/>
              <a:defRPr kumimoji="1" sz="2000">
                <a:solidFill>
                  <a:srgbClr val="1C1C1C"/>
                </a:solidFill>
                <a:latin typeface="+mn-lt"/>
              </a:defRPr>
            </a:lvl4pPr>
            <a:lvl5pPr marL="2057400" indent="-228600" algn="l" rtl="0" eaLnBrk="0" fontAlgn="base" hangingPunct="0">
              <a:spcBef>
                <a:spcPct val="20000"/>
              </a:spcBef>
              <a:spcAft>
                <a:spcPct val="0"/>
              </a:spcAft>
              <a:buClr>
                <a:srgbClr val="AC0029"/>
              </a:buClr>
              <a:buChar char="•"/>
              <a:defRPr kumimoji="1">
                <a:solidFill>
                  <a:srgbClr val="1C1C1C"/>
                </a:solidFill>
                <a:latin typeface="+mn-lt"/>
              </a:defRPr>
            </a:lvl5pPr>
            <a:lvl6pPr marL="2514600" indent="-228600" algn="l" rtl="0" eaLnBrk="0" fontAlgn="base" hangingPunct="0">
              <a:spcBef>
                <a:spcPct val="20000"/>
              </a:spcBef>
              <a:spcAft>
                <a:spcPct val="0"/>
              </a:spcAft>
              <a:buClr>
                <a:srgbClr val="000000"/>
              </a:buClr>
              <a:buChar char="•"/>
              <a:defRPr kumimoji="1" sz="2400">
                <a:solidFill>
                  <a:srgbClr val="1C1C1C"/>
                </a:solidFill>
                <a:latin typeface="+mn-lt"/>
              </a:defRPr>
            </a:lvl6pPr>
            <a:lvl7pPr marL="2971800" indent="-228600" algn="l" rtl="0" eaLnBrk="0" fontAlgn="base" hangingPunct="0">
              <a:spcBef>
                <a:spcPct val="20000"/>
              </a:spcBef>
              <a:spcAft>
                <a:spcPct val="0"/>
              </a:spcAft>
              <a:buClr>
                <a:srgbClr val="000000"/>
              </a:buClr>
              <a:buChar char="•"/>
              <a:defRPr kumimoji="1" sz="2400">
                <a:solidFill>
                  <a:srgbClr val="1C1C1C"/>
                </a:solidFill>
                <a:latin typeface="+mn-lt"/>
              </a:defRPr>
            </a:lvl7pPr>
            <a:lvl8pPr marL="3429000" indent="-228600" algn="l" rtl="0" eaLnBrk="0" fontAlgn="base" hangingPunct="0">
              <a:spcBef>
                <a:spcPct val="20000"/>
              </a:spcBef>
              <a:spcAft>
                <a:spcPct val="0"/>
              </a:spcAft>
              <a:buClr>
                <a:srgbClr val="000000"/>
              </a:buClr>
              <a:buChar char="•"/>
              <a:defRPr kumimoji="1" sz="2400">
                <a:solidFill>
                  <a:srgbClr val="1C1C1C"/>
                </a:solidFill>
                <a:latin typeface="+mn-lt"/>
              </a:defRPr>
            </a:lvl8pPr>
            <a:lvl9pPr marL="3886200" indent="-228600" algn="l" rtl="0" eaLnBrk="0" fontAlgn="base" hangingPunct="0">
              <a:spcBef>
                <a:spcPct val="20000"/>
              </a:spcBef>
              <a:spcAft>
                <a:spcPct val="0"/>
              </a:spcAft>
              <a:buClr>
                <a:srgbClr val="000000"/>
              </a:buClr>
              <a:buChar char="•"/>
              <a:defRPr kumimoji="1" sz="2400">
                <a:solidFill>
                  <a:srgbClr val="1C1C1C"/>
                </a:solidFill>
                <a:latin typeface="+mn-lt"/>
              </a:defRPr>
            </a:lvl9pPr>
          </a:lstStyle>
          <a:p>
            <a:r>
              <a:rPr lang="en-US" kern="0"/>
              <a:t>Click to edit Master subtitle style</a:t>
            </a:r>
            <a:endParaRPr lang="en-US" kern="0" dirty="0"/>
          </a:p>
        </p:txBody>
      </p:sp>
    </p:spTree>
  </p:cSld>
  <p:clrMap bg1="lt1" tx1="dk1" bg2="lt2" tx2="dk2" accent1="accent1" accent2="accent2" accent3="accent3" accent4="accent4" accent5="accent5" accent6="accent6" hlink="hlink" folHlink="folHlink"/>
  <p:sldLayoutIdLst>
    <p:sldLayoutId id="2147483810" r:id="rId1"/>
    <p:sldLayoutId id="2147483789" r:id="rId2"/>
    <p:sldLayoutId id="2147483811" r:id="rId3"/>
  </p:sldLayoutIdLst>
  <p:hf hdr="0" ftr="0" dt="0"/>
  <p:txStyles>
    <p:titleStyle>
      <a:lvl1pPr algn="ctr" rtl="0" eaLnBrk="0" fontAlgn="base" hangingPunct="0">
        <a:spcBef>
          <a:spcPct val="0"/>
        </a:spcBef>
        <a:spcAft>
          <a:spcPct val="0"/>
        </a:spcAft>
        <a:defRPr kumimoji="1" sz="4400" b="1">
          <a:solidFill>
            <a:srgbClr val="AC0029"/>
          </a:solidFill>
          <a:latin typeface="+mj-lt"/>
          <a:ea typeface="+mj-ea"/>
          <a:cs typeface="+mj-cs"/>
        </a:defRPr>
      </a:lvl1pPr>
      <a:lvl2pPr algn="ctr" rtl="0" eaLnBrk="0" fontAlgn="base" hangingPunct="0">
        <a:spcBef>
          <a:spcPct val="0"/>
        </a:spcBef>
        <a:spcAft>
          <a:spcPct val="0"/>
        </a:spcAft>
        <a:defRPr kumimoji="1" sz="4400" b="1">
          <a:solidFill>
            <a:srgbClr val="AC0029"/>
          </a:solidFill>
          <a:latin typeface="Calibri" pitchFamily="34" charset="0"/>
        </a:defRPr>
      </a:lvl2pPr>
      <a:lvl3pPr algn="ctr" rtl="0" eaLnBrk="0" fontAlgn="base" hangingPunct="0">
        <a:spcBef>
          <a:spcPct val="0"/>
        </a:spcBef>
        <a:spcAft>
          <a:spcPct val="0"/>
        </a:spcAft>
        <a:defRPr kumimoji="1" sz="4400" b="1">
          <a:solidFill>
            <a:srgbClr val="AC0029"/>
          </a:solidFill>
          <a:latin typeface="Calibri" pitchFamily="34" charset="0"/>
        </a:defRPr>
      </a:lvl3pPr>
      <a:lvl4pPr algn="ctr" rtl="0" eaLnBrk="0" fontAlgn="base" hangingPunct="0">
        <a:spcBef>
          <a:spcPct val="0"/>
        </a:spcBef>
        <a:spcAft>
          <a:spcPct val="0"/>
        </a:spcAft>
        <a:defRPr kumimoji="1" sz="4400" b="1">
          <a:solidFill>
            <a:srgbClr val="AC0029"/>
          </a:solidFill>
          <a:latin typeface="Calibri" pitchFamily="34" charset="0"/>
        </a:defRPr>
      </a:lvl4pPr>
      <a:lvl5pPr algn="ctr" rtl="0" eaLnBrk="0" fontAlgn="base" hangingPunct="0">
        <a:spcBef>
          <a:spcPct val="0"/>
        </a:spcBef>
        <a:spcAft>
          <a:spcPct val="0"/>
        </a:spcAft>
        <a:defRPr kumimoji="1" sz="4400" b="1">
          <a:solidFill>
            <a:srgbClr val="AC0029"/>
          </a:solidFill>
          <a:latin typeface="Calibri" pitchFamily="34" charset="0"/>
        </a:defRPr>
      </a:lvl5pPr>
      <a:lvl6pPr marL="457200" algn="ctr" rtl="0" eaLnBrk="0" fontAlgn="base" hangingPunct="0">
        <a:spcBef>
          <a:spcPct val="0"/>
        </a:spcBef>
        <a:spcAft>
          <a:spcPct val="0"/>
        </a:spcAft>
        <a:defRPr kumimoji="1" sz="4400">
          <a:solidFill>
            <a:srgbClr val="AC0029"/>
          </a:solidFill>
          <a:latin typeface="Calibri" pitchFamily="34" charset="0"/>
        </a:defRPr>
      </a:lvl6pPr>
      <a:lvl7pPr marL="914400" algn="ctr" rtl="0" eaLnBrk="0" fontAlgn="base" hangingPunct="0">
        <a:spcBef>
          <a:spcPct val="0"/>
        </a:spcBef>
        <a:spcAft>
          <a:spcPct val="0"/>
        </a:spcAft>
        <a:defRPr kumimoji="1" sz="4400">
          <a:solidFill>
            <a:srgbClr val="AC0029"/>
          </a:solidFill>
          <a:latin typeface="Calibri" pitchFamily="34" charset="0"/>
        </a:defRPr>
      </a:lvl7pPr>
      <a:lvl8pPr marL="1371600" algn="ctr" rtl="0" eaLnBrk="0" fontAlgn="base" hangingPunct="0">
        <a:spcBef>
          <a:spcPct val="0"/>
        </a:spcBef>
        <a:spcAft>
          <a:spcPct val="0"/>
        </a:spcAft>
        <a:defRPr kumimoji="1" sz="4400">
          <a:solidFill>
            <a:srgbClr val="AC0029"/>
          </a:solidFill>
          <a:latin typeface="Calibri" pitchFamily="34" charset="0"/>
        </a:defRPr>
      </a:lvl8pPr>
      <a:lvl9pPr marL="1828800" algn="ctr" rtl="0" eaLnBrk="0" fontAlgn="base" hangingPunct="0">
        <a:spcBef>
          <a:spcPct val="0"/>
        </a:spcBef>
        <a:spcAft>
          <a:spcPct val="0"/>
        </a:spcAft>
        <a:defRPr kumimoji="1" sz="4400">
          <a:solidFill>
            <a:srgbClr val="AC0029"/>
          </a:solidFill>
          <a:latin typeface="Calibri" pitchFamily="34" charset="0"/>
        </a:defRPr>
      </a:lvl9pPr>
    </p:titleStyle>
    <p:bodyStyle>
      <a:lvl1pPr marL="342900" indent="-342900" algn="l" rtl="0" eaLnBrk="0" fontAlgn="base" hangingPunct="0">
        <a:spcBef>
          <a:spcPct val="20000"/>
        </a:spcBef>
        <a:spcAft>
          <a:spcPct val="0"/>
        </a:spcAft>
        <a:buClr>
          <a:srgbClr val="AC0029"/>
        </a:buClr>
        <a:buChar char="•"/>
        <a:defRPr kumimoji="1" sz="3600">
          <a:solidFill>
            <a:srgbClr val="1C1C1C"/>
          </a:solidFill>
          <a:latin typeface="+mn-lt"/>
          <a:ea typeface="+mn-ea"/>
          <a:cs typeface="+mn-cs"/>
        </a:defRPr>
      </a:lvl1pPr>
      <a:lvl2pPr marL="742950" indent="-285750" algn="l" rtl="0" eaLnBrk="0" fontAlgn="base" hangingPunct="0">
        <a:spcBef>
          <a:spcPct val="20000"/>
        </a:spcBef>
        <a:spcAft>
          <a:spcPct val="0"/>
        </a:spcAft>
        <a:buClr>
          <a:srgbClr val="AC0029"/>
        </a:buClr>
        <a:buChar char="•"/>
        <a:defRPr kumimoji="1" sz="2800">
          <a:solidFill>
            <a:srgbClr val="1C1C1C"/>
          </a:solidFill>
          <a:latin typeface="+mn-lt"/>
        </a:defRPr>
      </a:lvl2pPr>
      <a:lvl3pPr marL="1143000" indent="-228600" algn="l" rtl="0" eaLnBrk="0" fontAlgn="base" hangingPunct="0">
        <a:spcBef>
          <a:spcPct val="20000"/>
        </a:spcBef>
        <a:spcAft>
          <a:spcPct val="0"/>
        </a:spcAft>
        <a:buClr>
          <a:srgbClr val="AC0029"/>
        </a:buClr>
        <a:buChar char="•"/>
        <a:defRPr kumimoji="1" sz="2400">
          <a:solidFill>
            <a:srgbClr val="1C1C1C"/>
          </a:solidFill>
          <a:latin typeface="+mn-lt"/>
        </a:defRPr>
      </a:lvl3pPr>
      <a:lvl4pPr marL="1600200" indent="-228600" algn="l" rtl="0" eaLnBrk="0" fontAlgn="base" hangingPunct="0">
        <a:spcBef>
          <a:spcPct val="20000"/>
        </a:spcBef>
        <a:spcAft>
          <a:spcPct val="0"/>
        </a:spcAft>
        <a:buClr>
          <a:srgbClr val="AC0029"/>
        </a:buClr>
        <a:buChar char="•"/>
        <a:defRPr kumimoji="1" sz="2000">
          <a:solidFill>
            <a:srgbClr val="1C1C1C"/>
          </a:solidFill>
          <a:latin typeface="+mn-lt"/>
        </a:defRPr>
      </a:lvl4pPr>
      <a:lvl5pPr marL="2057400" indent="-228600" algn="l" rtl="0" eaLnBrk="0" fontAlgn="base" hangingPunct="0">
        <a:spcBef>
          <a:spcPct val="20000"/>
        </a:spcBef>
        <a:spcAft>
          <a:spcPct val="0"/>
        </a:spcAft>
        <a:buClr>
          <a:srgbClr val="AC0029"/>
        </a:buClr>
        <a:buChar char="•"/>
        <a:defRPr kumimoji="1">
          <a:solidFill>
            <a:srgbClr val="1C1C1C"/>
          </a:solidFill>
          <a:latin typeface="+mn-lt"/>
        </a:defRPr>
      </a:lvl5pPr>
      <a:lvl6pPr marL="2514600" indent="-228600" algn="l" rtl="0" eaLnBrk="0" fontAlgn="base" hangingPunct="0">
        <a:spcBef>
          <a:spcPct val="20000"/>
        </a:spcBef>
        <a:spcAft>
          <a:spcPct val="0"/>
        </a:spcAft>
        <a:buClr>
          <a:srgbClr val="000000"/>
        </a:buClr>
        <a:buChar char="•"/>
        <a:defRPr kumimoji="1" sz="2400">
          <a:solidFill>
            <a:srgbClr val="1C1C1C"/>
          </a:solidFill>
          <a:latin typeface="+mn-lt"/>
        </a:defRPr>
      </a:lvl6pPr>
      <a:lvl7pPr marL="2971800" indent="-228600" algn="l" rtl="0" eaLnBrk="0" fontAlgn="base" hangingPunct="0">
        <a:spcBef>
          <a:spcPct val="20000"/>
        </a:spcBef>
        <a:spcAft>
          <a:spcPct val="0"/>
        </a:spcAft>
        <a:buClr>
          <a:srgbClr val="000000"/>
        </a:buClr>
        <a:buChar char="•"/>
        <a:defRPr kumimoji="1" sz="2400">
          <a:solidFill>
            <a:srgbClr val="1C1C1C"/>
          </a:solidFill>
          <a:latin typeface="+mn-lt"/>
        </a:defRPr>
      </a:lvl7pPr>
      <a:lvl8pPr marL="3429000" indent="-228600" algn="l" rtl="0" eaLnBrk="0" fontAlgn="base" hangingPunct="0">
        <a:spcBef>
          <a:spcPct val="20000"/>
        </a:spcBef>
        <a:spcAft>
          <a:spcPct val="0"/>
        </a:spcAft>
        <a:buClr>
          <a:srgbClr val="000000"/>
        </a:buClr>
        <a:buChar char="•"/>
        <a:defRPr kumimoji="1" sz="2400">
          <a:solidFill>
            <a:srgbClr val="1C1C1C"/>
          </a:solidFill>
          <a:latin typeface="+mn-lt"/>
        </a:defRPr>
      </a:lvl8pPr>
      <a:lvl9pPr marL="3886200" indent="-228600" algn="l" rtl="0" eaLnBrk="0" fontAlgn="base" hangingPunct="0">
        <a:spcBef>
          <a:spcPct val="20000"/>
        </a:spcBef>
        <a:spcAft>
          <a:spcPct val="0"/>
        </a:spcAft>
        <a:buClr>
          <a:srgbClr val="000000"/>
        </a:buClr>
        <a:buChar char="•"/>
        <a:defRPr kumimoji="1" sz="2400">
          <a:solidFill>
            <a:srgbClr val="1C1C1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 name="Rectangle 6"/>
          <p:cNvSpPr txBox="1">
            <a:spLocks noChangeArrowheads="1"/>
          </p:cNvSpPr>
          <p:nvPr userDrawn="1"/>
        </p:nvSpPr>
        <p:spPr>
          <a:xfrm>
            <a:off x="2700089" y="2428439"/>
            <a:ext cx="9243192" cy="1676400"/>
          </a:xfrm>
          <a:prstGeom prst="rect">
            <a:avLst/>
          </a:prstGeom>
        </p:spPr>
        <p:txBody>
          <a:bodyPr anchor="ctr" anchorCtr="1">
            <a:normAutofit/>
          </a:bodyPr>
          <a:lstStyle>
            <a:lvl1pPr algn="ctr" rtl="0" eaLnBrk="0" fontAlgn="base" hangingPunct="0">
              <a:spcBef>
                <a:spcPct val="0"/>
              </a:spcBef>
              <a:spcAft>
                <a:spcPct val="0"/>
              </a:spcAft>
              <a:defRPr kumimoji="1" sz="4400" b="1">
                <a:solidFill>
                  <a:schemeClr val="accent2"/>
                </a:solidFill>
                <a:latin typeface="+mj-lt"/>
                <a:ea typeface="+mj-ea"/>
                <a:cs typeface="+mj-cs"/>
              </a:defRPr>
            </a:lvl1pPr>
            <a:lvl2pPr algn="ctr" rtl="0" eaLnBrk="0" fontAlgn="base" hangingPunct="0">
              <a:spcBef>
                <a:spcPct val="0"/>
              </a:spcBef>
              <a:spcAft>
                <a:spcPct val="0"/>
              </a:spcAft>
              <a:defRPr kumimoji="1" sz="4400" b="1">
                <a:solidFill>
                  <a:srgbClr val="AC0029"/>
                </a:solidFill>
                <a:latin typeface="Calibri" pitchFamily="34" charset="0"/>
              </a:defRPr>
            </a:lvl2pPr>
            <a:lvl3pPr algn="ctr" rtl="0" eaLnBrk="0" fontAlgn="base" hangingPunct="0">
              <a:spcBef>
                <a:spcPct val="0"/>
              </a:spcBef>
              <a:spcAft>
                <a:spcPct val="0"/>
              </a:spcAft>
              <a:defRPr kumimoji="1" sz="4400" b="1">
                <a:solidFill>
                  <a:srgbClr val="AC0029"/>
                </a:solidFill>
                <a:latin typeface="Calibri" pitchFamily="34" charset="0"/>
              </a:defRPr>
            </a:lvl3pPr>
            <a:lvl4pPr algn="ctr" rtl="0" eaLnBrk="0" fontAlgn="base" hangingPunct="0">
              <a:spcBef>
                <a:spcPct val="0"/>
              </a:spcBef>
              <a:spcAft>
                <a:spcPct val="0"/>
              </a:spcAft>
              <a:defRPr kumimoji="1" sz="4400" b="1">
                <a:solidFill>
                  <a:srgbClr val="AC0029"/>
                </a:solidFill>
                <a:latin typeface="Calibri" pitchFamily="34" charset="0"/>
              </a:defRPr>
            </a:lvl4pPr>
            <a:lvl5pPr algn="ctr" rtl="0" eaLnBrk="0" fontAlgn="base" hangingPunct="0">
              <a:spcBef>
                <a:spcPct val="0"/>
              </a:spcBef>
              <a:spcAft>
                <a:spcPct val="0"/>
              </a:spcAft>
              <a:defRPr kumimoji="1" sz="4400" b="1">
                <a:solidFill>
                  <a:srgbClr val="AC0029"/>
                </a:solidFill>
                <a:latin typeface="Calibri" pitchFamily="34" charset="0"/>
              </a:defRPr>
            </a:lvl5pPr>
            <a:lvl6pPr marL="457200" algn="ctr" rtl="0" eaLnBrk="0" fontAlgn="base" hangingPunct="0">
              <a:spcBef>
                <a:spcPct val="0"/>
              </a:spcBef>
              <a:spcAft>
                <a:spcPct val="0"/>
              </a:spcAft>
              <a:defRPr kumimoji="1" sz="4400">
                <a:solidFill>
                  <a:srgbClr val="AC0029"/>
                </a:solidFill>
                <a:latin typeface="Calibri" pitchFamily="34" charset="0"/>
              </a:defRPr>
            </a:lvl6pPr>
            <a:lvl7pPr marL="914400" algn="ctr" rtl="0" eaLnBrk="0" fontAlgn="base" hangingPunct="0">
              <a:spcBef>
                <a:spcPct val="0"/>
              </a:spcBef>
              <a:spcAft>
                <a:spcPct val="0"/>
              </a:spcAft>
              <a:defRPr kumimoji="1" sz="4400">
                <a:solidFill>
                  <a:srgbClr val="AC0029"/>
                </a:solidFill>
                <a:latin typeface="Calibri" pitchFamily="34" charset="0"/>
              </a:defRPr>
            </a:lvl7pPr>
            <a:lvl8pPr marL="1371600" algn="ctr" rtl="0" eaLnBrk="0" fontAlgn="base" hangingPunct="0">
              <a:spcBef>
                <a:spcPct val="0"/>
              </a:spcBef>
              <a:spcAft>
                <a:spcPct val="0"/>
              </a:spcAft>
              <a:defRPr kumimoji="1" sz="4400">
                <a:solidFill>
                  <a:srgbClr val="AC0029"/>
                </a:solidFill>
                <a:latin typeface="Calibri" pitchFamily="34" charset="0"/>
              </a:defRPr>
            </a:lvl8pPr>
            <a:lvl9pPr marL="1828800" algn="ctr" rtl="0" eaLnBrk="0" fontAlgn="base" hangingPunct="0">
              <a:spcBef>
                <a:spcPct val="0"/>
              </a:spcBef>
              <a:spcAft>
                <a:spcPct val="0"/>
              </a:spcAft>
              <a:defRPr kumimoji="1" sz="4400">
                <a:solidFill>
                  <a:srgbClr val="AC0029"/>
                </a:solidFill>
                <a:latin typeface="Calibri" pitchFamily="34" charset="0"/>
              </a:defRPr>
            </a:lvl9pPr>
          </a:lstStyle>
          <a:p>
            <a:r>
              <a:rPr lang="en-US" sz="4400" kern="0" dirty="0"/>
              <a:t>Enter Session Title</a:t>
            </a:r>
          </a:p>
        </p:txBody>
      </p:sp>
      <p:sp>
        <p:nvSpPr>
          <p:cNvPr id="27" name="Rectangle 7"/>
          <p:cNvSpPr txBox="1">
            <a:spLocks noChangeArrowheads="1"/>
          </p:cNvSpPr>
          <p:nvPr userDrawn="1"/>
        </p:nvSpPr>
        <p:spPr>
          <a:xfrm>
            <a:off x="3613905" y="3962400"/>
            <a:ext cx="7735461" cy="1219200"/>
          </a:xfrm>
          <a:prstGeom prst="rect">
            <a:avLst/>
          </a:prstGeom>
        </p:spPr>
        <p:txBody>
          <a:bodyPr anchor="ctr" anchorCtr="1">
            <a:normAutofit/>
          </a:bodyPr>
          <a:lstStyle>
            <a:lvl1pPr marL="0" indent="0" algn="ctr" rtl="0" eaLnBrk="0" fontAlgn="base" hangingPunct="0">
              <a:spcBef>
                <a:spcPct val="20000"/>
              </a:spcBef>
              <a:spcAft>
                <a:spcPct val="0"/>
              </a:spcAft>
              <a:buClr>
                <a:srgbClr val="AC0029"/>
              </a:buClr>
              <a:buFontTx/>
              <a:buNone/>
              <a:defRPr kumimoji="1" sz="3200" i="1">
                <a:solidFill>
                  <a:schemeClr val="accent5"/>
                </a:solidFill>
                <a:latin typeface="+mn-lt"/>
                <a:ea typeface="+mn-ea"/>
                <a:cs typeface="+mn-cs"/>
              </a:defRPr>
            </a:lvl1pPr>
            <a:lvl2pPr marL="742950" indent="-285750" algn="l" rtl="0" eaLnBrk="0" fontAlgn="base" hangingPunct="0">
              <a:spcBef>
                <a:spcPct val="20000"/>
              </a:spcBef>
              <a:spcAft>
                <a:spcPct val="0"/>
              </a:spcAft>
              <a:buClr>
                <a:srgbClr val="AC0029"/>
              </a:buClr>
              <a:buChar char="•"/>
              <a:defRPr kumimoji="1" sz="2800">
                <a:solidFill>
                  <a:srgbClr val="1C1C1C"/>
                </a:solidFill>
                <a:latin typeface="+mn-lt"/>
              </a:defRPr>
            </a:lvl2pPr>
            <a:lvl3pPr marL="1143000" indent="-228600" algn="l" rtl="0" eaLnBrk="0" fontAlgn="base" hangingPunct="0">
              <a:spcBef>
                <a:spcPct val="20000"/>
              </a:spcBef>
              <a:spcAft>
                <a:spcPct val="0"/>
              </a:spcAft>
              <a:buClr>
                <a:srgbClr val="AC0029"/>
              </a:buClr>
              <a:buChar char="•"/>
              <a:defRPr kumimoji="1" sz="2400">
                <a:solidFill>
                  <a:srgbClr val="1C1C1C"/>
                </a:solidFill>
                <a:latin typeface="+mn-lt"/>
              </a:defRPr>
            </a:lvl3pPr>
            <a:lvl4pPr marL="1600200" indent="-228600" algn="l" rtl="0" eaLnBrk="0" fontAlgn="base" hangingPunct="0">
              <a:spcBef>
                <a:spcPct val="20000"/>
              </a:spcBef>
              <a:spcAft>
                <a:spcPct val="0"/>
              </a:spcAft>
              <a:buClr>
                <a:srgbClr val="AC0029"/>
              </a:buClr>
              <a:buChar char="•"/>
              <a:defRPr kumimoji="1" sz="2000">
                <a:solidFill>
                  <a:srgbClr val="1C1C1C"/>
                </a:solidFill>
                <a:latin typeface="+mn-lt"/>
              </a:defRPr>
            </a:lvl4pPr>
            <a:lvl5pPr marL="2057400" indent="-228600" algn="l" rtl="0" eaLnBrk="0" fontAlgn="base" hangingPunct="0">
              <a:spcBef>
                <a:spcPct val="20000"/>
              </a:spcBef>
              <a:spcAft>
                <a:spcPct val="0"/>
              </a:spcAft>
              <a:buClr>
                <a:srgbClr val="AC0029"/>
              </a:buClr>
              <a:buChar char="•"/>
              <a:defRPr kumimoji="1">
                <a:solidFill>
                  <a:srgbClr val="1C1C1C"/>
                </a:solidFill>
                <a:latin typeface="+mn-lt"/>
              </a:defRPr>
            </a:lvl5pPr>
            <a:lvl6pPr marL="2514600" indent="-228600" algn="l" rtl="0" eaLnBrk="0" fontAlgn="base" hangingPunct="0">
              <a:spcBef>
                <a:spcPct val="20000"/>
              </a:spcBef>
              <a:spcAft>
                <a:spcPct val="0"/>
              </a:spcAft>
              <a:buClr>
                <a:srgbClr val="000000"/>
              </a:buClr>
              <a:buChar char="•"/>
              <a:defRPr kumimoji="1" sz="2400">
                <a:solidFill>
                  <a:srgbClr val="1C1C1C"/>
                </a:solidFill>
                <a:latin typeface="+mn-lt"/>
              </a:defRPr>
            </a:lvl6pPr>
            <a:lvl7pPr marL="2971800" indent="-228600" algn="l" rtl="0" eaLnBrk="0" fontAlgn="base" hangingPunct="0">
              <a:spcBef>
                <a:spcPct val="20000"/>
              </a:spcBef>
              <a:spcAft>
                <a:spcPct val="0"/>
              </a:spcAft>
              <a:buClr>
                <a:srgbClr val="000000"/>
              </a:buClr>
              <a:buChar char="•"/>
              <a:defRPr kumimoji="1" sz="2400">
                <a:solidFill>
                  <a:srgbClr val="1C1C1C"/>
                </a:solidFill>
                <a:latin typeface="+mn-lt"/>
              </a:defRPr>
            </a:lvl7pPr>
            <a:lvl8pPr marL="3429000" indent="-228600" algn="l" rtl="0" eaLnBrk="0" fontAlgn="base" hangingPunct="0">
              <a:spcBef>
                <a:spcPct val="20000"/>
              </a:spcBef>
              <a:spcAft>
                <a:spcPct val="0"/>
              </a:spcAft>
              <a:buClr>
                <a:srgbClr val="000000"/>
              </a:buClr>
              <a:buChar char="•"/>
              <a:defRPr kumimoji="1" sz="2400">
                <a:solidFill>
                  <a:srgbClr val="1C1C1C"/>
                </a:solidFill>
                <a:latin typeface="+mn-lt"/>
              </a:defRPr>
            </a:lvl8pPr>
            <a:lvl9pPr marL="3886200" indent="-228600" algn="l" rtl="0" eaLnBrk="0" fontAlgn="base" hangingPunct="0">
              <a:spcBef>
                <a:spcPct val="20000"/>
              </a:spcBef>
              <a:spcAft>
                <a:spcPct val="0"/>
              </a:spcAft>
              <a:buClr>
                <a:srgbClr val="000000"/>
              </a:buClr>
              <a:buChar char="•"/>
              <a:defRPr kumimoji="1" sz="2400">
                <a:solidFill>
                  <a:srgbClr val="1C1C1C"/>
                </a:solidFill>
                <a:latin typeface="+mn-lt"/>
              </a:defRPr>
            </a:lvl9pPr>
          </a:lstStyle>
          <a:p>
            <a:r>
              <a:rPr lang="en-US" sz="3200" kern="0" dirty="0"/>
              <a:t>Click to edit Master subtitle style</a:t>
            </a:r>
          </a:p>
        </p:txBody>
      </p:sp>
      <p:pic>
        <p:nvPicPr>
          <p:cNvPr id="28" name="Picture 27"/>
          <p:cNvPicPr>
            <a:picLocks noChangeAspect="1"/>
          </p:cNvPicPr>
          <p:nvPr userDrawn="1"/>
        </p:nvPicPr>
        <p:blipFill rotWithShape="1">
          <a:blip r:embed="rId3">
            <a:extLst>
              <a:ext uri="{28A0092B-C50C-407E-A947-70E740481C1C}">
                <a14:useLocalDpi xmlns:a14="http://schemas.microsoft.com/office/drawing/2010/main" val="0"/>
              </a:ext>
            </a:extLst>
          </a:blip>
          <a:srcRect l="15741" r="10799"/>
          <a:stretch/>
        </p:blipFill>
        <p:spPr>
          <a:xfrm>
            <a:off x="0" y="0"/>
            <a:ext cx="2844059" cy="6858000"/>
          </a:xfrm>
          <a:prstGeom prst="rect">
            <a:avLst/>
          </a:prstGeom>
          <a:effectLst>
            <a:softEdge rad="63500"/>
          </a:effectLst>
        </p:spPr>
      </p:pic>
      <p:grpSp>
        <p:nvGrpSpPr>
          <p:cNvPr id="30" name="Group 29"/>
          <p:cNvGrpSpPr/>
          <p:nvPr userDrawn="1"/>
        </p:nvGrpSpPr>
        <p:grpSpPr>
          <a:xfrm>
            <a:off x="4343093" y="5486400"/>
            <a:ext cx="6277082" cy="1143000"/>
            <a:chOff x="2682362" y="2362201"/>
            <a:chExt cx="4709038" cy="1143000"/>
          </a:xfrm>
        </p:grpSpPr>
        <p:sp>
          <p:nvSpPr>
            <p:cNvPr id="31" name="Rectangle 30"/>
            <p:cNvSpPr/>
            <p:nvPr userDrawn="1"/>
          </p:nvSpPr>
          <p:spPr bwMode="auto">
            <a:xfrm>
              <a:off x="2682362" y="2362201"/>
              <a:ext cx="4709038" cy="1143000"/>
            </a:xfrm>
            <a:prstGeom prst="rect">
              <a:avLst/>
            </a:prstGeom>
            <a:gradFill flip="none" rotWithShape="1">
              <a:gsLst>
                <a:gs pos="0">
                  <a:srgbClr val="FFFFFF"/>
                </a:gs>
                <a:gs pos="100000">
                  <a:schemeClr val="accent2"/>
                </a:gs>
              </a:gsLst>
              <a:lin ang="18900000" scaled="1"/>
              <a:tileRect/>
            </a:gradFill>
            <a:ln w="28575" cap="flat" cmpd="sng" algn="ctr">
              <a:solidFill>
                <a:schemeClr val="accent6"/>
              </a:solidFill>
              <a:prstDash val="solid"/>
              <a:round/>
              <a:headEnd type="none" w="med" len="med"/>
              <a:tailEnd type="none" w="med" len="med"/>
            </a:ln>
            <a:effectLst/>
          </p:spPr>
          <p:txBody>
            <a:bodyPr vert="horz" wrap="square" lIns="91440" tIns="45720" rIns="91440" bIns="45720" numCol="1" rtlCol="0" anchor="t" anchorCtr="1" compatLnSpc="1">
              <a:prstTxWarp prst="textNoShape">
                <a:avLst/>
              </a:prstTxWarp>
            </a:bodyPr>
            <a:lstStyle/>
            <a:p>
              <a:pPr marL="1371600" marR="0" lvl="2" indent="0" algn="ctr" defTabSz="914400" rtl="0" eaLnBrk="0" fontAlgn="base" latinLnBrk="0" hangingPunct="0">
                <a:lnSpc>
                  <a:spcPct val="100000"/>
                </a:lnSpc>
                <a:spcBef>
                  <a:spcPct val="0"/>
                </a:spcBef>
                <a:spcAft>
                  <a:spcPct val="0"/>
                </a:spcAft>
                <a:buClrTx/>
                <a:buSzTx/>
                <a:buFontTx/>
                <a:buNone/>
                <a:tabLst/>
              </a:pPr>
              <a:r>
                <a:rPr kumimoji="0" lang="en-US" sz="4100" b="0" i="0" u="none" strike="noStrike" cap="none" normalizeH="0" baseline="0" dirty="0">
                  <a:ln>
                    <a:noFill/>
                  </a:ln>
                  <a:solidFill>
                    <a:schemeClr val="accent6">
                      <a:lumMod val="50000"/>
                    </a:schemeClr>
                  </a:solidFill>
                  <a:effectLst/>
                  <a:latin typeface="Times New Roman" panose="02020603050405020304" pitchFamily="18" charset="0"/>
                  <a:cs typeface="Times New Roman" panose="02020603050405020304" pitchFamily="18" charset="0"/>
                </a:rPr>
                <a:t>KEYSTONE</a:t>
              </a:r>
            </a:p>
            <a:p>
              <a:pPr marL="1371600" marR="0" lvl="2" indent="0" algn="ctr" defTabSz="914400" rtl="0" eaLnBrk="0" fontAlgn="base" latinLnBrk="0" hangingPunct="0">
                <a:lnSpc>
                  <a:spcPct val="100000"/>
                </a:lnSpc>
                <a:spcBef>
                  <a:spcPct val="0"/>
                </a:spcBef>
                <a:spcAft>
                  <a:spcPct val="0"/>
                </a:spcAft>
                <a:buClrTx/>
                <a:buSzTx/>
                <a:buFontTx/>
                <a:buNone/>
                <a:tabLst/>
              </a:pPr>
              <a:r>
                <a:rPr kumimoji="0" lang="en-US" sz="2500" b="0" i="0" u="none" strike="noStrike" cap="none" normalizeH="0" baseline="0" dirty="0">
                  <a:ln>
                    <a:noFill/>
                  </a:ln>
                  <a:solidFill>
                    <a:schemeClr val="accent6">
                      <a:lumMod val="50000"/>
                    </a:schemeClr>
                  </a:solidFill>
                  <a:effectLst/>
                  <a:latin typeface="Times New Roman" panose="02020603050405020304" pitchFamily="18" charset="0"/>
                  <a:cs typeface="Times New Roman" panose="02020603050405020304" pitchFamily="18" charset="0"/>
                </a:rPr>
                <a:t>Information Systems</a:t>
              </a:r>
            </a:p>
          </p:txBody>
        </p:sp>
        <p:pic>
          <p:nvPicPr>
            <p:cNvPr id="32" name="Picture 31"/>
            <p:cNvPicPr>
              <a:picLocks noChangeAspect="1"/>
            </p:cNvPicPr>
            <p:nvPr userDrawn="1"/>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971800" y="2438400"/>
              <a:ext cx="1066800" cy="991065"/>
            </a:xfrm>
            <a:prstGeom prst="rect">
              <a:avLst/>
            </a:prstGeom>
          </p:spPr>
        </p:pic>
      </p:grpSp>
      <p:pic>
        <p:nvPicPr>
          <p:cNvPr id="3" name="Picture 2">
            <a:extLst>
              <a:ext uri="{FF2B5EF4-FFF2-40B4-BE49-F238E27FC236}">
                <a16:creationId xmlns:a16="http://schemas.microsoft.com/office/drawing/2014/main" id="{DCA88A44-A625-4408-4E69-5BEF41887032}"/>
              </a:ext>
            </a:extLst>
          </p:cNvPr>
          <p:cNvPicPr>
            <a:picLocks noChangeAspect="1"/>
          </p:cNvPicPr>
          <p:nvPr userDrawn="1"/>
        </p:nvPicPr>
        <p:blipFill>
          <a:blip r:embed="rId5"/>
          <a:stretch>
            <a:fillRect/>
          </a:stretch>
        </p:blipFill>
        <p:spPr>
          <a:xfrm>
            <a:off x="4266090" y="228600"/>
            <a:ext cx="6111193" cy="2342278"/>
          </a:xfrm>
          <a:prstGeom prst="rect">
            <a:avLst/>
          </a:prstGeom>
        </p:spPr>
      </p:pic>
    </p:spTree>
  </p:cSld>
  <p:clrMap bg1="dk2" tx1="lt1" bg2="dk1" tx2="lt2" accent1="accent1" accent2="accent2" accent3="accent3" accent4="accent4" accent5="accent5" accent6="accent6" hlink="hlink" folHlink="folHlink"/>
  <p:sldLayoutIdLst>
    <p:sldLayoutId id="2147483813" r:id="rId1"/>
  </p:sldLayoutIdLst>
  <p:hf hdr="0" ftr="0" dt="0"/>
  <p:txStyles>
    <p:titleStyle>
      <a:lvl1pPr algn="ctr" rtl="0" eaLnBrk="0" fontAlgn="base" hangingPunct="0">
        <a:spcBef>
          <a:spcPct val="0"/>
        </a:spcBef>
        <a:spcAft>
          <a:spcPct val="0"/>
        </a:spcAft>
        <a:defRPr kumimoji="1" sz="4400" b="1">
          <a:solidFill>
            <a:srgbClr val="AC0029"/>
          </a:solidFill>
          <a:latin typeface="+mj-lt"/>
          <a:ea typeface="+mj-ea"/>
          <a:cs typeface="+mj-cs"/>
        </a:defRPr>
      </a:lvl1pPr>
      <a:lvl2pPr algn="ctr" rtl="0" eaLnBrk="0" fontAlgn="base" hangingPunct="0">
        <a:spcBef>
          <a:spcPct val="0"/>
        </a:spcBef>
        <a:spcAft>
          <a:spcPct val="0"/>
        </a:spcAft>
        <a:defRPr kumimoji="1" sz="4400" b="1">
          <a:solidFill>
            <a:srgbClr val="AC0029"/>
          </a:solidFill>
          <a:latin typeface="Calibri" pitchFamily="34" charset="0"/>
        </a:defRPr>
      </a:lvl2pPr>
      <a:lvl3pPr algn="ctr" rtl="0" eaLnBrk="0" fontAlgn="base" hangingPunct="0">
        <a:spcBef>
          <a:spcPct val="0"/>
        </a:spcBef>
        <a:spcAft>
          <a:spcPct val="0"/>
        </a:spcAft>
        <a:defRPr kumimoji="1" sz="4400" b="1">
          <a:solidFill>
            <a:srgbClr val="AC0029"/>
          </a:solidFill>
          <a:latin typeface="Calibri" pitchFamily="34" charset="0"/>
        </a:defRPr>
      </a:lvl3pPr>
      <a:lvl4pPr algn="ctr" rtl="0" eaLnBrk="0" fontAlgn="base" hangingPunct="0">
        <a:spcBef>
          <a:spcPct val="0"/>
        </a:spcBef>
        <a:spcAft>
          <a:spcPct val="0"/>
        </a:spcAft>
        <a:defRPr kumimoji="1" sz="4400" b="1">
          <a:solidFill>
            <a:srgbClr val="AC0029"/>
          </a:solidFill>
          <a:latin typeface="Calibri" pitchFamily="34" charset="0"/>
        </a:defRPr>
      </a:lvl4pPr>
      <a:lvl5pPr algn="ctr" rtl="0" eaLnBrk="0" fontAlgn="base" hangingPunct="0">
        <a:spcBef>
          <a:spcPct val="0"/>
        </a:spcBef>
        <a:spcAft>
          <a:spcPct val="0"/>
        </a:spcAft>
        <a:defRPr kumimoji="1" sz="4400" b="1">
          <a:solidFill>
            <a:srgbClr val="AC0029"/>
          </a:solidFill>
          <a:latin typeface="Calibri" pitchFamily="34" charset="0"/>
        </a:defRPr>
      </a:lvl5pPr>
      <a:lvl6pPr marL="457200" algn="ctr" rtl="0" eaLnBrk="0" fontAlgn="base" hangingPunct="0">
        <a:spcBef>
          <a:spcPct val="0"/>
        </a:spcBef>
        <a:spcAft>
          <a:spcPct val="0"/>
        </a:spcAft>
        <a:defRPr kumimoji="1" sz="4400">
          <a:solidFill>
            <a:srgbClr val="AC0029"/>
          </a:solidFill>
          <a:latin typeface="Calibri" pitchFamily="34" charset="0"/>
        </a:defRPr>
      </a:lvl6pPr>
      <a:lvl7pPr marL="914400" algn="ctr" rtl="0" eaLnBrk="0" fontAlgn="base" hangingPunct="0">
        <a:spcBef>
          <a:spcPct val="0"/>
        </a:spcBef>
        <a:spcAft>
          <a:spcPct val="0"/>
        </a:spcAft>
        <a:defRPr kumimoji="1" sz="4400">
          <a:solidFill>
            <a:srgbClr val="AC0029"/>
          </a:solidFill>
          <a:latin typeface="Calibri" pitchFamily="34" charset="0"/>
        </a:defRPr>
      </a:lvl7pPr>
      <a:lvl8pPr marL="1371600" algn="ctr" rtl="0" eaLnBrk="0" fontAlgn="base" hangingPunct="0">
        <a:spcBef>
          <a:spcPct val="0"/>
        </a:spcBef>
        <a:spcAft>
          <a:spcPct val="0"/>
        </a:spcAft>
        <a:defRPr kumimoji="1" sz="4400">
          <a:solidFill>
            <a:srgbClr val="AC0029"/>
          </a:solidFill>
          <a:latin typeface="Calibri" pitchFamily="34" charset="0"/>
        </a:defRPr>
      </a:lvl8pPr>
      <a:lvl9pPr marL="1828800" algn="ctr" rtl="0" eaLnBrk="0" fontAlgn="base" hangingPunct="0">
        <a:spcBef>
          <a:spcPct val="0"/>
        </a:spcBef>
        <a:spcAft>
          <a:spcPct val="0"/>
        </a:spcAft>
        <a:defRPr kumimoji="1" sz="4400">
          <a:solidFill>
            <a:srgbClr val="AC0029"/>
          </a:solidFill>
          <a:latin typeface="Calibri" pitchFamily="34" charset="0"/>
        </a:defRPr>
      </a:lvl9pPr>
    </p:titleStyle>
    <p:bodyStyle>
      <a:lvl1pPr marL="342900" indent="-342900" algn="l" rtl="0" eaLnBrk="0" fontAlgn="base" hangingPunct="0">
        <a:spcBef>
          <a:spcPct val="20000"/>
        </a:spcBef>
        <a:spcAft>
          <a:spcPct val="0"/>
        </a:spcAft>
        <a:buClr>
          <a:srgbClr val="AC0029"/>
        </a:buClr>
        <a:buChar char="•"/>
        <a:defRPr kumimoji="1" sz="3600">
          <a:solidFill>
            <a:srgbClr val="1C1C1C"/>
          </a:solidFill>
          <a:latin typeface="+mn-lt"/>
          <a:ea typeface="+mn-ea"/>
          <a:cs typeface="+mn-cs"/>
        </a:defRPr>
      </a:lvl1pPr>
      <a:lvl2pPr marL="742950" indent="-285750" algn="l" rtl="0" eaLnBrk="0" fontAlgn="base" hangingPunct="0">
        <a:spcBef>
          <a:spcPct val="20000"/>
        </a:spcBef>
        <a:spcAft>
          <a:spcPct val="0"/>
        </a:spcAft>
        <a:buClr>
          <a:srgbClr val="AC0029"/>
        </a:buClr>
        <a:buChar char="•"/>
        <a:defRPr kumimoji="1" sz="2800">
          <a:solidFill>
            <a:srgbClr val="1C1C1C"/>
          </a:solidFill>
          <a:latin typeface="+mn-lt"/>
        </a:defRPr>
      </a:lvl2pPr>
      <a:lvl3pPr marL="1143000" indent="-228600" algn="l" rtl="0" eaLnBrk="0" fontAlgn="base" hangingPunct="0">
        <a:spcBef>
          <a:spcPct val="20000"/>
        </a:spcBef>
        <a:spcAft>
          <a:spcPct val="0"/>
        </a:spcAft>
        <a:buClr>
          <a:srgbClr val="AC0029"/>
        </a:buClr>
        <a:buChar char="•"/>
        <a:defRPr kumimoji="1" sz="2400">
          <a:solidFill>
            <a:srgbClr val="1C1C1C"/>
          </a:solidFill>
          <a:latin typeface="+mn-lt"/>
        </a:defRPr>
      </a:lvl3pPr>
      <a:lvl4pPr marL="1600200" indent="-228600" algn="l" rtl="0" eaLnBrk="0" fontAlgn="base" hangingPunct="0">
        <a:spcBef>
          <a:spcPct val="20000"/>
        </a:spcBef>
        <a:spcAft>
          <a:spcPct val="0"/>
        </a:spcAft>
        <a:buClr>
          <a:srgbClr val="AC0029"/>
        </a:buClr>
        <a:buChar char="•"/>
        <a:defRPr kumimoji="1" sz="2000">
          <a:solidFill>
            <a:srgbClr val="1C1C1C"/>
          </a:solidFill>
          <a:latin typeface="+mn-lt"/>
        </a:defRPr>
      </a:lvl4pPr>
      <a:lvl5pPr marL="2057400" indent="-228600" algn="l" rtl="0" eaLnBrk="0" fontAlgn="base" hangingPunct="0">
        <a:spcBef>
          <a:spcPct val="20000"/>
        </a:spcBef>
        <a:spcAft>
          <a:spcPct val="0"/>
        </a:spcAft>
        <a:buClr>
          <a:srgbClr val="AC0029"/>
        </a:buClr>
        <a:buChar char="•"/>
        <a:defRPr kumimoji="1">
          <a:solidFill>
            <a:srgbClr val="1C1C1C"/>
          </a:solidFill>
          <a:latin typeface="+mn-lt"/>
        </a:defRPr>
      </a:lvl5pPr>
      <a:lvl6pPr marL="2514600" indent="-228600" algn="l" rtl="0" eaLnBrk="0" fontAlgn="base" hangingPunct="0">
        <a:spcBef>
          <a:spcPct val="20000"/>
        </a:spcBef>
        <a:spcAft>
          <a:spcPct val="0"/>
        </a:spcAft>
        <a:buClr>
          <a:srgbClr val="000000"/>
        </a:buClr>
        <a:buChar char="•"/>
        <a:defRPr kumimoji="1" sz="2400">
          <a:solidFill>
            <a:srgbClr val="1C1C1C"/>
          </a:solidFill>
          <a:latin typeface="+mn-lt"/>
        </a:defRPr>
      </a:lvl6pPr>
      <a:lvl7pPr marL="2971800" indent="-228600" algn="l" rtl="0" eaLnBrk="0" fontAlgn="base" hangingPunct="0">
        <a:spcBef>
          <a:spcPct val="20000"/>
        </a:spcBef>
        <a:spcAft>
          <a:spcPct val="0"/>
        </a:spcAft>
        <a:buClr>
          <a:srgbClr val="000000"/>
        </a:buClr>
        <a:buChar char="•"/>
        <a:defRPr kumimoji="1" sz="2400">
          <a:solidFill>
            <a:srgbClr val="1C1C1C"/>
          </a:solidFill>
          <a:latin typeface="+mn-lt"/>
        </a:defRPr>
      </a:lvl7pPr>
      <a:lvl8pPr marL="3429000" indent="-228600" algn="l" rtl="0" eaLnBrk="0" fontAlgn="base" hangingPunct="0">
        <a:spcBef>
          <a:spcPct val="20000"/>
        </a:spcBef>
        <a:spcAft>
          <a:spcPct val="0"/>
        </a:spcAft>
        <a:buClr>
          <a:srgbClr val="000000"/>
        </a:buClr>
        <a:buChar char="•"/>
        <a:defRPr kumimoji="1" sz="2400">
          <a:solidFill>
            <a:srgbClr val="1C1C1C"/>
          </a:solidFill>
          <a:latin typeface="+mn-lt"/>
        </a:defRPr>
      </a:lvl8pPr>
      <a:lvl9pPr marL="3886200" indent="-228600" algn="l" rtl="0" eaLnBrk="0" fontAlgn="base" hangingPunct="0">
        <a:spcBef>
          <a:spcPct val="20000"/>
        </a:spcBef>
        <a:spcAft>
          <a:spcPct val="0"/>
        </a:spcAft>
        <a:buClr>
          <a:srgbClr val="000000"/>
        </a:buClr>
        <a:buChar char="•"/>
        <a:defRPr kumimoji="1" sz="2400">
          <a:solidFill>
            <a:srgbClr val="1C1C1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4.xml"/><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irs.gov/e-file-providers/affordable-care-act-information-returns-air" TargetMode="External"/><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forms.gle/NfEjoQWxAwGvMoDr6"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sz="quarter"/>
          </p:nvPr>
        </p:nvSpPr>
        <p:spPr>
          <a:xfrm>
            <a:off x="2970212" y="3228249"/>
            <a:ext cx="8456612" cy="1676400"/>
          </a:xfrm>
        </p:spPr>
        <p:txBody>
          <a:bodyPr>
            <a:normAutofit/>
          </a:bodyPr>
          <a:lstStyle/>
          <a:p>
            <a:r>
              <a:rPr lang="en-US" sz="4400" b="1" dirty="0">
                <a:latin typeface="Aptos" panose="020B0004020202020204" pitchFamily="34" charset="0"/>
              </a:rPr>
              <a:t>KEMS Calendar Year End</a:t>
            </a:r>
            <a:endParaRPr lang="en-US" i="1" dirty="0">
              <a:latin typeface="Aptos" panose="020B0004020202020204" pitchFamily="34" charset="0"/>
            </a:endParaRPr>
          </a:p>
        </p:txBody>
      </p:sp>
      <p:sp>
        <p:nvSpPr>
          <p:cNvPr id="5" name="Subtitle 4">
            <a:extLst>
              <a:ext uri="{FF2B5EF4-FFF2-40B4-BE49-F238E27FC236}">
                <a16:creationId xmlns:a16="http://schemas.microsoft.com/office/drawing/2014/main" id="{048B246D-968B-1076-365A-F9C90A27D659}"/>
              </a:ext>
            </a:extLst>
          </p:cNvPr>
          <p:cNvSpPr>
            <a:spLocks noGrp="1"/>
          </p:cNvSpPr>
          <p:nvPr>
            <p:ph type="subTitle" sz="quarter" idx="1"/>
          </p:nvPr>
        </p:nvSpPr>
        <p:spPr>
          <a:xfrm>
            <a:off x="3659925" y="5257800"/>
            <a:ext cx="7077186" cy="609600"/>
          </a:xfrm>
        </p:spPr>
        <p:txBody>
          <a:bodyPr/>
          <a:lstStyle/>
          <a:p>
            <a:r>
              <a:rPr lang="en-US" dirty="0"/>
              <a:t>Scott Joyce &amp; Nicole Juliana</a:t>
            </a:r>
          </a:p>
        </p:txBody>
      </p:sp>
      <p:sp>
        <p:nvSpPr>
          <p:cNvPr id="6" name="Title 1">
            <a:extLst>
              <a:ext uri="{FF2B5EF4-FFF2-40B4-BE49-F238E27FC236}">
                <a16:creationId xmlns:a16="http://schemas.microsoft.com/office/drawing/2014/main" id="{7436CC67-F70D-3153-1B17-FFD5C2FB1AFC}"/>
              </a:ext>
            </a:extLst>
          </p:cNvPr>
          <p:cNvSpPr txBox="1">
            <a:spLocks/>
          </p:cNvSpPr>
          <p:nvPr/>
        </p:nvSpPr>
        <p:spPr>
          <a:xfrm>
            <a:off x="5103019" y="1648550"/>
            <a:ext cx="4190999" cy="1226549"/>
          </a:xfrm>
          <a:prstGeom prst="rect">
            <a:avLst/>
          </a:prstGeom>
          <a:noFill/>
          <a:ln w="28575" cap="rnd" cmpd="sng">
            <a:solidFill>
              <a:schemeClr val="tx1">
                <a:lumMod val="50000"/>
                <a:lumOff val="50000"/>
              </a:schemeClr>
            </a:solidFill>
            <a:bevel/>
          </a:ln>
        </p:spPr>
        <p:txBody>
          <a:bodyPr vert="horz" lIns="91440" tIns="45720" rIns="91440" bIns="45720" rtlCol="0" anchor="ctr">
            <a:normAutofit fontScale="7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5900" dirty="0">
                <a:solidFill>
                  <a:srgbClr val="912018"/>
                </a:solidFill>
                <a:latin typeface="Aptos" panose="020B0004020202020204" pitchFamily="34" charset="0"/>
              </a:rPr>
              <a:t>NASU 2025</a:t>
            </a:r>
            <a:br>
              <a:rPr lang="en-US" dirty="0">
                <a:solidFill>
                  <a:srgbClr val="912018"/>
                </a:solidFill>
                <a:latin typeface="Aptos" panose="020B0004020202020204" pitchFamily="34" charset="0"/>
              </a:rPr>
            </a:br>
            <a:r>
              <a:rPr lang="en-US" sz="2100" dirty="0">
                <a:solidFill>
                  <a:srgbClr val="912018"/>
                </a:solidFill>
                <a:latin typeface="Aptos" panose="020B0004020202020204" pitchFamily="34" charset="0"/>
              </a:rPr>
              <a:t>Wednesday, October 1</a:t>
            </a:r>
            <a:r>
              <a:rPr lang="en-US" sz="2100" baseline="30000" dirty="0">
                <a:solidFill>
                  <a:srgbClr val="912018"/>
                </a:solidFill>
                <a:latin typeface="Aptos" panose="020B0004020202020204" pitchFamily="34" charset="0"/>
              </a:rPr>
              <a:t>st</a:t>
            </a:r>
            <a:r>
              <a:rPr lang="en-US" sz="2100" dirty="0">
                <a:solidFill>
                  <a:srgbClr val="912018"/>
                </a:solidFill>
                <a:latin typeface="Aptos" panose="020B0004020202020204" pitchFamily="34" charset="0"/>
              </a:rPr>
              <a:t> – Friday, October 3</a:t>
            </a:r>
            <a:r>
              <a:rPr lang="en-US" sz="2100" baseline="30000" dirty="0">
                <a:solidFill>
                  <a:srgbClr val="912018"/>
                </a:solidFill>
                <a:latin typeface="Aptos" panose="020B0004020202020204" pitchFamily="34" charset="0"/>
              </a:rPr>
              <a:t>rd</a:t>
            </a:r>
            <a:r>
              <a:rPr lang="en-US" sz="2100" dirty="0">
                <a:solidFill>
                  <a:srgbClr val="912018"/>
                </a:solidFill>
                <a:latin typeface="Aptos" panose="020B0004020202020204" pitchFamily="34" charset="0"/>
              </a:rPr>
              <a:t> </a:t>
            </a:r>
            <a:endParaRPr lang="en-US" sz="2000" dirty="0">
              <a:solidFill>
                <a:srgbClr val="912018"/>
              </a:solidFill>
              <a:latin typeface="Aptos" panose="020B0004020202020204" pitchFamily="34" charset="0"/>
            </a:endParaRPr>
          </a:p>
          <a:p>
            <a:endParaRPr lang="en-US" sz="1500" dirty="0">
              <a:solidFill>
                <a:srgbClr val="912018"/>
              </a:solidFill>
              <a:latin typeface="Aptos" panose="020B0004020202020204" pitchFamily="34" charset="0"/>
            </a:endParaRPr>
          </a:p>
          <a:p>
            <a:r>
              <a:rPr lang="en-US" sz="2000" b="1" i="1" dirty="0">
                <a:solidFill>
                  <a:srgbClr val="912018"/>
                </a:solidFill>
                <a:latin typeface="Aptos" panose="020B0004020202020204" pitchFamily="34" charset="0"/>
              </a:rPr>
              <a:t>Nashville, TN</a:t>
            </a:r>
            <a:endParaRPr lang="en-US" sz="2700" b="1" i="1" dirty="0">
              <a:solidFill>
                <a:srgbClr val="912018"/>
              </a:solidFill>
              <a:latin typeface="Aptos" panose="020B0004020202020204" pitchFamily="34" charset="0"/>
            </a:endParaRPr>
          </a:p>
        </p:txBody>
      </p:sp>
      <p:pic>
        <p:nvPicPr>
          <p:cNvPr id="9" name="Picture 8" descr="A grey and red logo&#10;&#10;AI-generated content may be incorrect.">
            <a:extLst>
              <a:ext uri="{FF2B5EF4-FFF2-40B4-BE49-F238E27FC236}">
                <a16:creationId xmlns:a16="http://schemas.microsoft.com/office/drawing/2014/main" id="{1E39CF13-9B43-F627-F5C2-26C218F3EF9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71094" y="289560"/>
            <a:ext cx="2254587" cy="1005840"/>
          </a:xfrm>
          <a:prstGeom prst="rect">
            <a:avLst/>
          </a:prstGeom>
        </p:spPr>
      </p:pic>
    </p:spTree>
    <p:extLst>
      <p:ext uri="{BB962C8B-B14F-4D97-AF65-F5344CB8AC3E}">
        <p14:creationId xmlns:p14="http://schemas.microsoft.com/office/powerpoint/2010/main" val="4925488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22B691B-2903-E502-480A-FE61CBC2B6E8}"/>
              </a:ext>
            </a:extLst>
          </p:cNvPr>
          <p:cNvSpPr>
            <a:spLocks noGrp="1"/>
          </p:cNvSpPr>
          <p:nvPr>
            <p:ph idx="1"/>
          </p:nvPr>
        </p:nvSpPr>
        <p:spPr/>
        <p:txBody>
          <a:bodyPr/>
          <a:lstStyle/>
          <a:p>
            <a:pPr lvl="1"/>
            <a:r>
              <a:rPr lang="en-US" sz="1600" dirty="0">
                <a:ea typeface="Calibri" panose="020F0502020204030204" pitchFamily="34" charset="0"/>
                <a:cs typeface="Arial" panose="020B0604020202020204" pitchFamily="34" charset="0"/>
              </a:rPr>
              <a:t>W-2 Printing (KE2015). If you are using </a:t>
            </a:r>
            <a:r>
              <a:rPr lang="en-US" sz="1600" dirty="0" err="1">
                <a:ea typeface="Calibri" panose="020F0502020204030204" pitchFamily="34" charset="0"/>
                <a:cs typeface="Arial" panose="020B0604020202020204" pitchFamily="34" charset="0"/>
              </a:rPr>
              <a:t>KeyDocs</a:t>
            </a:r>
            <a:r>
              <a:rPr lang="en-US" sz="1600" dirty="0">
                <a:ea typeface="Calibri" panose="020F0502020204030204" pitchFamily="34" charset="0"/>
                <a:cs typeface="Arial" panose="020B0604020202020204" pitchFamily="34" charset="0"/>
              </a:rPr>
              <a:t>, you will need blank mailers, forms and/or window envelopes for your W-2’s.  Otherwise, order pre-printed W-2 forms and envelopes.</a:t>
            </a:r>
          </a:p>
          <a:p>
            <a:pPr lvl="1"/>
            <a:r>
              <a:rPr lang="en-US" sz="1600" dirty="0">
                <a:ea typeface="Calibri" panose="020F0502020204030204" pitchFamily="34" charset="0"/>
                <a:cs typeface="Arial" panose="020B0604020202020204" pitchFamily="34" charset="0"/>
              </a:rPr>
              <a:t>We recommend you print an individual W-2 before moving on to printing all your W2’s.</a:t>
            </a:r>
          </a:p>
          <a:p>
            <a:pPr lvl="1"/>
            <a:r>
              <a:rPr lang="en-US" sz="1600" dirty="0">
                <a:ea typeface="Calibri" panose="020F0502020204030204" pitchFamily="34" charset="0"/>
                <a:cs typeface="Arial" panose="020B0604020202020204" pitchFamily="34" charset="0"/>
              </a:rPr>
              <a:t>Selecting the ‘Save Document in Attachment Cabinet’ field will save the W2’s under the ‘My Documents’ tab on </a:t>
            </a:r>
            <a:r>
              <a:rPr lang="en-US" sz="1600" dirty="0" err="1">
                <a:ea typeface="Calibri" panose="020F0502020204030204" pitchFamily="34" charset="0"/>
                <a:cs typeface="Arial" panose="020B0604020202020204" pitchFamily="34" charset="0"/>
              </a:rPr>
              <a:t>KeyNet</a:t>
            </a:r>
            <a:r>
              <a:rPr lang="en-US" sz="1600" dirty="0">
                <a:ea typeface="Calibri" panose="020F0502020204030204" pitchFamily="34" charset="0"/>
                <a:cs typeface="Arial" panose="020B0604020202020204" pitchFamily="34" charset="0"/>
              </a:rPr>
              <a:t> for each employee that did not opt-out of electronic consent. For the employees who did not check electronic consent, a PDF will be created for printing.</a:t>
            </a:r>
          </a:p>
          <a:p>
            <a:pPr lvl="1"/>
            <a:endParaRPr lang="en-US" dirty="0"/>
          </a:p>
        </p:txBody>
      </p:sp>
      <p:sp>
        <p:nvSpPr>
          <p:cNvPr id="3" name="Slide Number Placeholder 2">
            <a:extLst>
              <a:ext uri="{FF2B5EF4-FFF2-40B4-BE49-F238E27FC236}">
                <a16:creationId xmlns:a16="http://schemas.microsoft.com/office/drawing/2014/main" id="{3EB78A47-E1C8-7B1E-743E-A8E04DB51AFD}"/>
              </a:ext>
            </a:extLst>
          </p:cNvPr>
          <p:cNvSpPr>
            <a:spLocks noGrp="1"/>
          </p:cNvSpPr>
          <p:nvPr>
            <p:ph type="sldNum" sz="quarter" idx="10"/>
          </p:nvPr>
        </p:nvSpPr>
        <p:spPr/>
        <p:txBody>
          <a:bodyPr/>
          <a:lstStyle/>
          <a:p>
            <a:fld id="{E01ABE7C-D557-4CAA-AC9E-0A55A9FE9F7F}" type="slidenum">
              <a:rPr lang="en-US" smtClean="0"/>
              <a:pPr/>
              <a:t>10</a:t>
            </a:fld>
            <a:endParaRPr lang="en-US" dirty="0"/>
          </a:p>
        </p:txBody>
      </p:sp>
      <p:sp>
        <p:nvSpPr>
          <p:cNvPr id="4" name="Content Placeholder 3">
            <a:extLst>
              <a:ext uri="{FF2B5EF4-FFF2-40B4-BE49-F238E27FC236}">
                <a16:creationId xmlns:a16="http://schemas.microsoft.com/office/drawing/2014/main" id="{32FAA9B3-02ED-6896-1D31-3807CA15B7DF}"/>
              </a:ext>
            </a:extLst>
          </p:cNvPr>
          <p:cNvSpPr>
            <a:spLocks noGrp="1"/>
          </p:cNvSpPr>
          <p:nvPr>
            <p:ph sz="quarter" idx="11"/>
          </p:nvPr>
        </p:nvSpPr>
        <p:spPr/>
        <p:txBody>
          <a:bodyPr/>
          <a:lstStyle/>
          <a:p>
            <a:r>
              <a:rPr lang="en-US" dirty="0"/>
              <a:t>W-2 Processing</a:t>
            </a:r>
          </a:p>
        </p:txBody>
      </p:sp>
      <p:pic>
        <p:nvPicPr>
          <p:cNvPr id="6" name="Picture 5">
            <a:extLst>
              <a:ext uri="{FF2B5EF4-FFF2-40B4-BE49-F238E27FC236}">
                <a16:creationId xmlns:a16="http://schemas.microsoft.com/office/drawing/2014/main" id="{DA45BB23-1BCB-9702-9B2D-A42D1A837031}"/>
              </a:ext>
            </a:extLst>
          </p:cNvPr>
          <p:cNvPicPr>
            <a:picLocks noChangeAspect="1"/>
          </p:cNvPicPr>
          <p:nvPr/>
        </p:nvPicPr>
        <p:blipFill>
          <a:blip r:embed="rId2"/>
          <a:stretch>
            <a:fillRect/>
          </a:stretch>
        </p:blipFill>
        <p:spPr>
          <a:xfrm>
            <a:off x="2451160" y="3124200"/>
            <a:ext cx="4110167" cy="3306402"/>
          </a:xfrm>
          <a:prstGeom prst="rect">
            <a:avLst/>
          </a:prstGeom>
        </p:spPr>
      </p:pic>
      <p:sp>
        <p:nvSpPr>
          <p:cNvPr id="9" name="Rectangle 8">
            <a:extLst>
              <a:ext uri="{FF2B5EF4-FFF2-40B4-BE49-F238E27FC236}">
                <a16:creationId xmlns:a16="http://schemas.microsoft.com/office/drawing/2014/main" id="{4595BF80-215F-52CD-C06D-5D8FE2EA7E6C}"/>
              </a:ext>
            </a:extLst>
          </p:cNvPr>
          <p:cNvSpPr/>
          <p:nvPr/>
        </p:nvSpPr>
        <p:spPr bwMode="auto">
          <a:xfrm>
            <a:off x="5103812" y="5486400"/>
            <a:ext cx="609600" cy="152400"/>
          </a:xfrm>
          <a:prstGeom prst="rect">
            <a:avLst/>
          </a:prstGeom>
          <a:noFill/>
          <a:ln w="28575" cap="flat" cmpd="sng" algn="ctr">
            <a:solidFill>
              <a:srgbClr val="AC002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Times New Roman" pitchFamily="18" charset="0"/>
            </a:endParaRPr>
          </a:p>
        </p:txBody>
      </p:sp>
      <p:pic>
        <p:nvPicPr>
          <p:cNvPr id="12" name="Picture 11">
            <a:extLst>
              <a:ext uri="{FF2B5EF4-FFF2-40B4-BE49-F238E27FC236}">
                <a16:creationId xmlns:a16="http://schemas.microsoft.com/office/drawing/2014/main" id="{AC76979A-ABF9-183A-E8BC-F8EAABEE4B6D}"/>
              </a:ext>
            </a:extLst>
          </p:cNvPr>
          <p:cNvPicPr>
            <a:picLocks noChangeAspect="1"/>
          </p:cNvPicPr>
          <p:nvPr/>
        </p:nvPicPr>
        <p:blipFill>
          <a:blip r:embed="rId3"/>
          <a:stretch>
            <a:fillRect/>
          </a:stretch>
        </p:blipFill>
        <p:spPr>
          <a:xfrm>
            <a:off x="6663262" y="3124200"/>
            <a:ext cx="4882579" cy="3228704"/>
          </a:xfrm>
          <a:prstGeom prst="rect">
            <a:avLst/>
          </a:prstGeom>
        </p:spPr>
      </p:pic>
      <p:sp>
        <p:nvSpPr>
          <p:cNvPr id="10" name="Rectangle 9">
            <a:extLst>
              <a:ext uri="{FF2B5EF4-FFF2-40B4-BE49-F238E27FC236}">
                <a16:creationId xmlns:a16="http://schemas.microsoft.com/office/drawing/2014/main" id="{4E15B047-FAF1-CE7D-85ED-73A629BF20D4}"/>
              </a:ext>
            </a:extLst>
          </p:cNvPr>
          <p:cNvSpPr/>
          <p:nvPr/>
        </p:nvSpPr>
        <p:spPr bwMode="auto">
          <a:xfrm>
            <a:off x="7008812" y="5181600"/>
            <a:ext cx="2895599" cy="152400"/>
          </a:xfrm>
          <a:prstGeom prst="rect">
            <a:avLst/>
          </a:prstGeom>
          <a:noFill/>
          <a:ln w="28575" cap="flat" cmpd="sng" algn="ctr">
            <a:solidFill>
              <a:srgbClr val="AC002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5387703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AA06277-61D9-0CE1-0131-DEB16F738E95}"/>
              </a:ext>
            </a:extLst>
          </p:cNvPr>
          <p:cNvSpPr>
            <a:spLocks noGrp="1"/>
          </p:cNvSpPr>
          <p:nvPr>
            <p:ph idx="1"/>
          </p:nvPr>
        </p:nvSpPr>
        <p:spPr/>
        <p:txBody>
          <a:bodyPr/>
          <a:lstStyle/>
          <a:p>
            <a:r>
              <a:rPr lang="en-US" sz="1800" dirty="0">
                <a:ea typeface="Calibri" panose="020F0502020204030204" pitchFamily="34" charset="0"/>
                <a:cs typeface="Arial" panose="020B0604020202020204" pitchFamily="34" charset="0"/>
              </a:rPr>
              <a:t>For a full PDF file for your records, repeat the printing steps, select the ‘Include Employees Who Consented to Receive Document Electronically’, but do </a:t>
            </a:r>
            <a:r>
              <a:rPr lang="en-US" sz="1800" u="sng" dirty="0">
                <a:ea typeface="Calibri" panose="020F0502020204030204" pitchFamily="34" charset="0"/>
                <a:cs typeface="Arial" panose="020B0604020202020204" pitchFamily="34" charset="0"/>
              </a:rPr>
              <a:t>not</a:t>
            </a:r>
            <a:r>
              <a:rPr lang="en-US" sz="1800" dirty="0">
                <a:ea typeface="Calibri" panose="020F0502020204030204" pitchFamily="34" charset="0"/>
                <a:cs typeface="Arial" panose="020B0604020202020204" pitchFamily="34" charset="0"/>
              </a:rPr>
              <a:t> select the ‘Save Document in Attachment Button’</a:t>
            </a:r>
            <a:endParaRPr lang="en-US" dirty="0"/>
          </a:p>
        </p:txBody>
      </p:sp>
      <p:sp>
        <p:nvSpPr>
          <p:cNvPr id="3" name="Slide Number Placeholder 2">
            <a:extLst>
              <a:ext uri="{FF2B5EF4-FFF2-40B4-BE49-F238E27FC236}">
                <a16:creationId xmlns:a16="http://schemas.microsoft.com/office/drawing/2014/main" id="{6D7DE733-2E63-195A-A1B1-7824592F478F}"/>
              </a:ext>
            </a:extLst>
          </p:cNvPr>
          <p:cNvSpPr>
            <a:spLocks noGrp="1"/>
          </p:cNvSpPr>
          <p:nvPr>
            <p:ph type="sldNum" sz="quarter" idx="10"/>
          </p:nvPr>
        </p:nvSpPr>
        <p:spPr/>
        <p:txBody>
          <a:bodyPr/>
          <a:lstStyle/>
          <a:p>
            <a:fld id="{E01ABE7C-D557-4CAA-AC9E-0A55A9FE9F7F}" type="slidenum">
              <a:rPr lang="en-US" smtClean="0"/>
              <a:pPr/>
              <a:t>11</a:t>
            </a:fld>
            <a:endParaRPr lang="en-US" dirty="0"/>
          </a:p>
        </p:txBody>
      </p:sp>
      <p:sp>
        <p:nvSpPr>
          <p:cNvPr id="4" name="Content Placeholder 3">
            <a:extLst>
              <a:ext uri="{FF2B5EF4-FFF2-40B4-BE49-F238E27FC236}">
                <a16:creationId xmlns:a16="http://schemas.microsoft.com/office/drawing/2014/main" id="{FFD6AACF-7A79-E96B-AD77-CE8E0D4B4121}"/>
              </a:ext>
            </a:extLst>
          </p:cNvPr>
          <p:cNvSpPr>
            <a:spLocks noGrp="1"/>
          </p:cNvSpPr>
          <p:nvPr>
            <p:ph sz="quarter" idx="11"/>
          </p:nvPr>
        </p:nvSpPr>
        <p:spPr/>
        <p:txBody>
          <a:bodyPr/>
          <a:lstStyle/>
          <a:p>
            <a:r>
              <a:rPr lang="en-US" dirty="0"/>
              <a:t>W-2 Processing</a:t>
            </a:r>
          </a:p>
        </p:txBody>
      </p:sp>
      <p:pic>
        <p:nvPicPr>
          <p:cNvPr id="6" name="Picture 5">
            <a:extLst>
              <a:ext uri="{FF2B5EF4-FFF2-40B4-BE49-F238E27FC236}">
                <a16:creationId xmlns:a16="http://schemas.microsoft.com/office/drawing/2014/main" id="{476EE50B-5315-DD57-8D65-FFEC1243C5DE}"/>
              </a:ext>
            </a:extLst>
          </p:cNvPr>
          <p:cNvPicPr>
            <a:picLocks noChangeAspect="1"/>
          </p:cNvPicPr>
          <p:nvPr/>
        </p:nvPicPr>
        <p:blipFill>
          <a:blip r:embed="rId2"/>
          <a:stretch>
            <a:fillRect/>
          </a:stretch>
        </p:blipFill>
        <p:spPr>
          <a:xfrm>
            <a:off x="1954000" y="2209800"/>
            <a:ext cx="5245557" cy="4189483"/>
          </a:xfrm>
          <a:prstGeom prst="rect">
            <a:avLst/>
          </a:prstGeom>
        </p:spPr>
      </p:pic>
      <p:sp>
        <p:nvSpPr>
          <p:cNvPr id="7" name="Rectangle 6">
            <a:extLst>
              <a:ext uri="{FF2B5EF4-FFF2-40B4-BE49-F238E27FC236}">
                <a16:creationId xmlns:a16="http://schemas.microsoft.com/office/drawing/2014/main" id="{DF890141-5DCC-8CDE-3EE6-6F1B58D1822E}"/>
              </a:ext>
            </a:extLst>
          </p:cNvPr>
          <p:cNvSpPr/>
          <p:nvPr/>
        </p:nvSpPr>
        <p:spPr bwMode="auto">
          <a:xfrm>
            <a:off x="2284412" y="5822984"/>
            <a:ext cx="4622588" cy="152400"/>
          </a:xfrm>
          <a:prstGeom prst="rect">
            <a:avLst/>
          </a:prstGeom>
          <a:noFill/>
          <a:ln w="28575" cap="flat" cmpd="sng" algn="ctr">
            <a:solidFill>
              <a:srgbClr val="AC002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Times New Roman" pitchFamily="18" charset="0"/>
            </a:endParaRPr>
          </a:p>
        </p:txBody>
      </p:sp>
      <p:pic>
        <p:nvPicPr>
          <p:cNvPr id="8" name="Picture 7">
            <a:extLst>
              <a:ext uri="{FF2B5EF4-FFF2-40B4-BE49-F238E27FC236}">
                <a16:creationId xmlns:a16="http://schemas.microsoft.com/office/drawing/2014/main" id="{26B8008C-EDD2-4F10-9A57-0924697C6AE5}"/>
              </a:ext>
            </a:extLst>
          </p:cNvPr>
          <p:cNvPicPr>
            <a:picLocks noChangeAspect="1"/>
          </p:cNvPicPr>
          <p:nvPr/>
        </p:nvPicPr>
        <p:blipFill>
          <a:blip r:embed="rId3"/>
          <a:stretch>
            <a:fillRect/>
          </a:stretch>
        </p:blipFill>
        <p:spPr>
          <a:xfrm>
            <a:off x="7235457" y="2623865"/>
            <a:ext cx="4825445" cy="3208951"/>
          </a:xfrm>
          <a:prstGeom prst="rect">
            <a:avLst/>
          </a:prstGeom>
        </p:spPr>
      </p:pic>
      <p:sp>
        <p:nvSpPr>
          <p:cNvPr id="9" name="Rectangle 8">
            <a:extLst>
              <a:ext uri="{FF2B5EF4-FFF2-40B4-BE49-F238E27FC236}">
                <a16:creationId xmlns:a16="http://schemas.microsoft.com/office/drawing/2014/main" id="{60B2337D-1FC4-510C-8511-EF3002CDC3B0}"/>
              </a:ext>
            </a:extLst>
          </p:cNvPr>
          <p:cNvSpPr/>
          <p:nvPr/>
        </p:nvSpPr>
        <p:spPr bwMode="auto">
          <a:xfrm>
            <a:off x="7542212" y="4648200"/>
            <a:ext cx="2919863" cy="228600"/>
          </a:xfrm>
          <a:prstGeom prst="rect">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9960462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55669" y="1066800"/>
            <a:ext cx="8077200" cy="1056967"/>
          </a:xfrm>
        </p:spPr>
        <p:txBody>
          <a:bodyPr>
            <a:normAutofit fontScale="25000" lnSpcReduction="20000"/>
          </a:bodyPr>
          <a:lstStyle/>
          <a:p>
            <a:r>
              <a:rPr lang="en-US" sz="12800" dirty="0">
                <a:ea typeface="Calibri" panose="020F0502020204030204" pitchFamily="34" charset="0"/>
                <a:cs typeface="Arial" panose="020B0604020202020204" pitchFamily="34" charset="0"/>
              </a:rPr>
              <a:t>Add the new year to your ‘Viewable Years’</a:t>
            </a:r>
          </a:p>
          <a:p>
            <a:pPr lvl="1"/>
            <a:r>
              <a:rPr lang="en-US" sz="4800" dirty="0">
                <a:ea typeface="Calibri" panose="020F0502020204030204" pitchFamily="34" charset="0"/>
                <a:cs typeface="Arial" panose="020B0604020202020204" pitchFamily="34" charset="0"/>
              </a:rPr>
              <a:t>KEMS </a:t>
            </a:r>
            <a:r>
              <a:rPr lang="en-US" sz="4800" dirty="0" err="1">
                <a:ea typeface="Calibri" panose="020F0502020204030204" pitchFamily="34" charset="0"/>
                <a:cs typeface="Arial" panose="020B0604020202020204" pitchFamily="34" charset="0"/>
              </a:rPr>
              <a:t>KeyNet</a:t>
            </a:r>
            <a:r>
              <a:rPr lang="en-US" sz="4800" dirty="0">
                <a:ea typeface="Calibri" panose="020F0502020204030204" pitchFamily="34" charset="0"/>
                <a:cs typeface="Arial" panose="020B0604020202020204" pitchFamily="34" charset="0"/>
              </a:rPr>
              <a:t> Parameters (KE0715)</a:t>
            </a:r>
            <a:r>
              <a:rPr lang="en-US" sz="4800" dirty="0">
                <a:ea typeface="Calibri" panose="020F0502020204030204" pitchFamily="34" charset="0"/>
                <a:cs typeface="Arial" panose="020B0604020202020204" pitchFamily="34" charset="0"/>
                <a:sym typeface="Wingdings" panose="05000000000000000000" pitchFamily="2" charset="2"/>
              </a:rPr>
              <a:t>Employee Portal Parameters (KE0956)More Parameters (KE1230).</a:t>
            </a:r>
            <a:endParaRPr lang="en-US" sz="4800" dirty="0">
              <a:ea typeface="Calibri" panose="020F0502020204030204" pitchFamily="34" charset="0"/>
              <a:cs typeface="Arial" panose="020B0604020202020204" pitchFamily="34" charset="0"/>
            </a:endParaRPr>
          </a:p>
          <a:p>
            <a:pPr marL="114300" marR="457200" indent="0" algn="l">
              <a:spcBef>
                <a:spcPts val="1200"/>
              </a:spcBef>
              <a:spcAft>
                <a:spcPts val="0"/>
              </a:spcAft>
              <a:buNone/>
            </a:pPr>
            <a:r>
              <a:rPr lang="en-US" sz="1400" b="0" dirty="0">
                <a:effectLst/>
                <a:latin typeface="Calibri" panose="020F0502020204030204" pitchFamily="34" charset="0"/>
                <a:ea typeface="Calibri" panose="020F0502020204030204" pitchFamily="34" charset="0"/>
                <a:cs typeface="Arial" panose="020B0604020202020204" pitchFamily="34" charset="0"/>
              </a:rPr>
              <a:t>	</a:t>
            </a:r>
            <a:endParaRPr lang="en-US" sz="1800" dirty="0">
              <a:latin typeface="Calibri" panose="020F0502020204030204" pitchFamily="34" charset="0"/>
              <a:cs typeface="Arial" panose="020B0604020202020204" pitchFamily="34" charset="0"/>
            </a:endParaRPr>
          </a:p>
          <a:p>
            <a:pPr marL="114300" marR="457200" indent="0" algn="l">
              <a:spcBef>
                <a:spcPts val="0"/>
              </a:spcBef>
              <a:spcAft>
                <a:spcPts val="0"/>
              </a:spcAft>
              <a:buNone/>
            </a:pPr>
            <a:r>
              <a:rPr lang="en-US" sz="1800" b="0" dirty="0">
                <a:effectLst/>
                <a:latin typeface="Calibri" panose="020F0502020204030204" pitchFamily="34" charset="0"/>
                <a:ea typeface="Calibri" panose="020F0502020204030204" pitchFamily="34" charset="0"/>
                <a:cs typeface="Arial" panose="020B0604020202020204" pitchFamily="34" charset="0"/>
              </a:rPr>
              <a:t> </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p>
            <a:pPr lvl="1"/>
            <a:endParaRPr lang="en-US" sz="1600" dirty="0">
              <a:effectLst/>
              <a:ea typeface="Calibri" panose="020F0502020204030204" pitchFamily="34" charset="0"/>
              <a:cs typeface="Arial" panose="020B0604020202020204" pitchFamily="34" charset="0"/>
            </a:endParaRPr>
          </a:p>
          <a:p>
            <a:pPr lvl="1"/>
            <a:endParaRPr lang="en-US" sz="1600" dirty="0">
              <a:effectLst/>
              <a:ea typeface="Calibri" panose="020F0502020204030204" pitchFamily="34" charset="0"/>
              <a:cs typeface="Arial" panose="020B0604020202020204" pitchFamily="34" charset="0"/>
            </a:endParaRPr>
          </a:p>
          <a:p>
            <a:pPr lvl="1"/>
            <a:endParaRPr lang="en-US" sz="1600" dirty="0">
              <a:effectLst/>
              <a:ea typeface="Calibri" panose="020F0502020204030204" pitchFamily="34" charset="0"/>
              <a:cs typeface="Arial" panose="020B0604020202020204" pitchFamily="34" charset="0"/>
            </a:endParaRPr>
          </a:p>
          <a:p>
            <a:pPr lvl="1"/>
            <a:endParaRPr lang="en-US" dirty="0"/>
          </a:p>
          <a:p>
            <a:pPr marL="457200" lvl="1" indent="0">
              <a:buNone/>
            </a:pPr>
            <a:endParaRPr lang="en-US" dirty="0"/>
          </a:p>
          <a:p>
            <a:endParaRPr lang="en-US" dirty="0"/>
          </a:p>
        </p:txBody>
      </p:sp>
      <p:sp>
        <p:nvSpPr>
          <p:cNvPr id="4" name="Slide Number Placeholder 3"/>
          <p:cNvSpPr>
            <a:spLocks noGrp="1"/>
          </p:cNvSpPr>
          <p:nvPr>
            <p:ph type="sldNum" sz="quarter" idx="10"/>
          </p:nvPr>
        </p:nvSpPr>
        <p:spPr/>
        <p:txBody>
          <a:bodyPr/>
          <a:lstStyle/>
          <a:p>
            <a:fld id="{E01ABE7C-D557-4CAA-AC9E-0A55A9FE9F7F}" type="slidenum">
              <a:rPr lang="en-US" smtClean="0"/>
              <a:pPr/>
              <a:t>12</a:t>
            </a:fld>
            <a:endParaRPr lang="en-US" dirty="0"/>
          </a:p>
        </p:txBody>
      </p:sp>
      <p:sp>
        <p:nvSpPr>
          <p:cNvPr id="2" name="Title 1"/>
          <p:cNvSpPr>
            <a:spLocks noGrp="1"/>
          </p:cNvSpPr>
          <p:nvPr>
            <p:ph type="title" idx="4294967295"/>
          </p:nvPr>
        </p:nvSpPr>
        <p:spPr>
          <a:xfrm>
            <a:off x="2894012" y="76200"/>
            <a:ext cx="7772400" cy="990600"/>
          </a:xfrm>
          <a:prstGeom prst="rect">
            <a:avLst/>
          </a:prstGeom>
        </p:spPr>
        <p:txBody>
          <a:bodyPr anchor="ctr">
            <a:normAutofit/>
          </a:bodyPr>
          <a:lstStyle/>
          <a:p>
            <a:r>
              <a:rPr lang="en-US" dirty="0"/>
              <a:t>W-2 Processing</a:t>
            </a:r>
          </a:p>
        </p:txBody>
      </p:sp>
      <p:pic>
        <p:nvPicPr>
          <p:cNvPr id="9" name="Picture 8">
            <a:extLst>
              <a:ext uri="{FF2B5EF4-FFF2-40B4-BE49-F238E27FC236}">
                <a16:creationId xmlns:a16="http://schemas.microsoft.com/office/drawing/2014/main" id="{65AEDEFC-2793-E59A-0CF1-3A47822FD4D3}"/>
              </a:ext>
            </a:extLst>
          </p:cNvPr>
          <p:cNvPicPr>
            <a:picLocks noChangeAspect="1"/>
          </p:cNvPicPr>
          <p:nvPr/>
        </p:nvPicPr>
        <p:blipFill>
          <a:blip r:embed="rId2"/>
          <a:stretch>
            <a:fillRect/>
          </a:stretch>
        </p:blipFill>
        <p:spPr>
          <a:xfrm>
            <a:off x="3875465" y="1937988"/>
            <a:ext cx="5437607" cy="4585716"/>
          </a:xfrm>
          <a:prstGeom prst="rect">
            <a:avLst/>
          </a:prstGeom>
        </p:spPr>
      </p:pic>
      <p:sp>
        <p:nvSpPr>
          <p:cNvPr id="10" name="Rectangle 9">
            <a:extLst>
              <a:ext uri="{FF2B5EF4-FFF2-40B4-BE49-F238E27FC236}">
                <a16:creationId xmlns:a16="http://schemas.microsoft.com/office/drawing/2014/main" id="{10AAA9AA-E29B-135A-BE78-424C0563BD5F}"/>
              </a:ext>
            </a:extLst>
          </p:cNvPr>
          <p:cNvSpPr/>
          <p:nvPr/>
        </p:nvSpPr>
        <p:spPr bwMode="auto">
          <a:xfrm>
            <a:off x="5484812" y="4343400"/>
            <a:ext cx="381000" cy="228600"/>
          </a:xfrm>
          <a:prstGeom prst="rect">
            <a:avLst/>
          </a:prstGeom>
          <a:noFill/>
          <a:ln w="28575" cap="flat" cmpd="sng" algn="ctr">
            <a:solidFill>
              <a:srgbClr val="AC002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36861618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BACC577-4201-8AD9-BB47-AF5AF0A9EA54}"/>
              </a:ext>
            </a:extLst>
          </p:cNvPr>
          <p:cNvSpPr>
            <a:spLocks noGrp="1"/>
          </p:cNvSpPr>
          <p:nvPr>
            <p:ph idx="1"/>
          </p:nvPr>
        </p:nvSpPr>
        <p:spPr>
          <a:xfrm>
            <a:off x="1726750" y="1371600"/>
            <a:ext cx="10360501" cy="685800"/>
          </a:xfrm>
        </p:spPr>
        <p:txBody>
          <a:bodyPr/>
          <a:lstStyle/>
          <a:p>
            <a:r>
              <a:rPr lang="en-US" sz="1400" dirty="0">
                <a:latin typeface="Calibri" panose="020F0502020204030204" pitchFamily="34" charset="0"/>
                <a:ea typeface="Calibri" panose="020F0502020204030204" pitchFamily="34" charset="0"/>
                <a:cs typeface="Arial" panose="020B0604020202020204" pitchFamily="34" charset="0"/>
              </a:rPr>
              <a:t>W-2 File Creation (KE2017).  Create a file and submit to the IRS, then check the ‘Create State File’, enter the State Code and State ID, submit that file to the state.</a:t>
            </a:r>
          </a:p>
          <a:p>
            <a:r>
              <a:rPr lang="en-US" sz="1400" dirty="0">
                <a:ea typeface="Calibri" panose="020F0502020204030204" pitchFamily="34" charset="0"/>
                <a:cs typeface="Arial" panose="020B0604020202020204" pitchFamily="34" charset="0"/>
              </a:rPr>
              <a:t>Check the file totals against your W2 YTD totals.</a:t>
            </a:r>
          </a:p>
          <a:p>
            <a:pPr marL="0" indent="0">
              <a:buNone/>
            </a:pPr>
            <a:endParaRPr lang="en-US" sz="1000" dirty="0">
              <a:ea typeface="Calibri" panose="020F0502020204030204" pitchFamily="34" charset="0"/>
              <a:cs typeface="Arial" panose="020B0604020202020204" pitchFamily="34" charset="0"/>
            </a:endParaRPr>
          </a:p>
          <a:p>
            <a:pPr marL="0" indent="0">
              <a:buNone/>
            </a:pPr>
            <a:endParaRPr lang="en-US" sz="1000" dirty="0">
              <a:latin typeface="Calibri" panose="020F0502020204030204" pitchFamily="34" charset="0"/>
              <a:cs typeface="Arial" panose="020B0604020202020204" pitchFamily="34" charset="0"/>
            </a:endParaRPr>
          </a:p>
          <a:p>
            <a:endParaRPr lang="en-US" dirty="0"/>
          </a:p>
        </p:txBody>
      </p:sp>
      <p:sp>
        <p:nvSpPr>
          <p:cNvPr id="3" name="Slide Number Placeholder 2">
            <a:extLst>
              <a:ext uri="{FF2B5EF4-FFF2-40B4-BE49-F238E27FC236}">
                <a16:creationId xmlns:a16="http://schemas.microsoft.com/office/drawing/2014/main" id="{7EA7C4A9-4D42-1C79-16AC-A393C3372CAD}"/>
              </a:ext>
            </a:extLst>
          </p:cNvPr>
          <p:cNvSpPr>
            <a:spLocks noGrp="1"/>
          </p:cNvSpPr>
          <p:nvPr>
            <p:ph type="sldNum" sz="quarter" idx="10"/>
          </p:nvPr>
        </p:nvSpPr>
        <p:spPr/>
        <p:txBody>
          <a:bodyPr/>
          <a:lstStyle/>
          <a:p>
            <a:fld id="{E01ABE7C-D557-4CAA-AC9E-0A55A9FE9F7F}" type="slidenum">
              <a:rPr lang="en-US" smtClean="0"/>
              <a:pPr/>
              <a:t>13</a:t>
            </a:fld>
            <a:endParaRPr lang="en-US" dirty="0"/>
          </a:p>
        </p:txBody>
      </p:sp>
      <p:sp>
        <p:nvSpPr>
          <p:cNvPr id="4" name="Content Placeholder 3">
            <a:extLst>
              <a:ext uri="{FF2B5EF4-FFF2-40B4-BE49-F238E27FC236}">
                <a16:creationId xmlns:a16="http://schemas.microsoft.com/office/drawing/2014/main" id="{E7664210-70EE-5ED6-06AC-07C9DF1D99E3}"/>
              </a:ext>
            </a:extLst>
          </p:cNvPr>
          <p:cNvSpPr>
            <a:spLocks noGrp="1"/>
          </p:cNvSpPr>
          <p:nvPr>
            <p:ph sz="quarter" idx="11"/>
          </p:nvPr>
        </p:nvSpPr>
        <p:spPr/>
        <p:txBody>
          <a:bodyPr/>
          <a:lstStyle/>
          <a:p>
            <a:r>
              <a:rPr lang="en-US" dirty="0"/>
              <a:t>W-2 Processing</a:t>
            </a:r>
          </a:p>
        </p:txBody>
      </p:sp>
      <p:pic>
        <p:nvPicPr>
          <p:cNvPr id="5" name="Picture 2" descr="Very Important ClipArt – JMMPD">
            <a:extLst>
              <a:ext uri="{FF2B5EF4-FFF2-40B4-BE49-F238E27FC236}">
                <a16:creationId xmlns:a16="http://schemas.microsoft.com/office/drawing/2014/main" id="{A74CD4D9-8EEE-81F5-E396-4A1261B7E3B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849" t="-3395"/>
          <a:stretch/>
        </p:blipFill>
        <p:spPr bwMode="auto">
          <a:xfrm rot="21180239">
            <a:off x="3099294" y="5649164"/>
            <a:ext cx="1198204" cy="102749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648BB5E0-0ADB-6890-CF6C-BED3594F049C}"/>
              </a:ext>
            </a:extLst>
          </p:cNvPr>
          <p:cNvPicPr>
            <a:picLocks noChangeAspect="1"/>
          </p:cNvPicPr>
          <p:nvPr/>
        </p:nvPicPr>
        <p:blipFill>
          <a:blip r:embed="rId3"/>
          <a:stretch>
            <a:fillRect/>
          </a:stretch>
        </p:blipFill>
        <p:spPr>
          <a:xfrm>
            <a:off x="2284412" y="2168967"/>
            <a:ext cx="4199171" cy="3370510"/>
          </a:xfrm>
          <a:prstGeom prst="rect">
            <a:avLst/>
          </a:prstGeom>
        </p:spPr>
      </p:pic>
      <p:sp>
        <p:nvSpPr>
          <p:cNvPr id="8" name="TextBox 7">
            <a:extLst>
              <a:ext uri="{FF2B5EF4-FFF2-40B4-BE49-F238E27FC236}">
                <a16:creationId xmlns:a16="http://schemas.microsoft.com/office/drawing/2014/main" id="{A04E48A8-5CB9-D0D9-997C-B4F9ED010BD8}"/>
              </a:ext>
            </a:extLst>
          </p:cNvPr>
          <p:cNvSpPr txBox="1"/>
          <p:nvPr/>
        </p:nvSpPr>
        <p:spPr>
          <a:xfrm>
            <a:off x="4242618" y="5730138"/>
            <a:ext cx="6135328" cy="1015663"/>
          </a:xfrm>
          <a:prstGeom prst="rect">
            <a:avLst/>
          </a:prstGeom>
          <a:noFill/>
        </p:spPr>
        <p:txBody>
          <a:bodyPr wrap="square">
            <a:spAutoFit/>
          </a:bodyPr>
          <a:lstStyle/>
          <a:p>
            <a:r>
              <a:rPr lang="en-US" sz="1200" dirty="0">
                <a:latin typeface="Calibri" panose="020F0502020204030204" pitchFamily="34" charset="0"/>
                <a:ea typeface="Calibri" panose="020F0502020204030204" pitchFamily="34" charset="0"/>
                <a:cs typeface="Arial" panose="020B0604020202020204" pitchFamily="34" charset="0"/>
              </a:rPr>
              <a:t>All submitters must obtain a BSO User Identification (ID) through the SSA 		         registration process. Make sure the BSO User ID is assigned to the employee who is attesting to the accuracy of the </a:t>
            </a:r>
            <a:r>
              <a:rPr lang="en-US" sz="1200" dirty="0">
                <a:latin typeface="Calibri" panose="020F0502020204030204" pitchFamily="34" charset="0"/>
                <a:cs typeface="Arial" panose="020B0604020202020204" pitchFamily="34" charset="0"/>
              </a:rPr>
              <a:t>W-2 in the  Header Control Record (KC1996). New submitters will have an activation code MAILED to the employer and can take up to two (2) weeks. You will not be able to report wages until you have entered the activation code to complete the registration process</a:t>
            </a:r>
            <a:endParaRPr lang="en-US" sz="1200" dirty="0"/>
          </a:p>
        </p:txBody>
      </p:sp>
      <p:pic>
        <p:nvPicPr>
          <p:cNvPr id="12" name="Picture 11">
            <a:extLst>
              <a:ext uri="{FF2B5EF4-FFF2-40B4-BE49-F238E27FC236}">
                <a16:creationId xmlns:a16="http://schemas.microsoft.com/office/drawing/2014/main" id="{D3AB4ECB-2E34-A8D6-AFEE-B89E573F3D7A}"/>
              </a:ext>
            </a:extLst>
          </p:cNvPr>
          <p:cNvPicPr>
            <a:picLocks noChangeAspect="1"/>
          </p:cNvPicPr>
          <p:nvPr/>
        </p:nvPicPr>
        <p:blipFill>
          <a:blip r:embed="rId4"/>
          <a:stretch>
            <a:fillRect/>
          </a:stretch>
        </p:blipFill>
        <p:spPr>
          <a:xfrm>
            <a:off x="6705475" y="2185255"/>
            <a:ext cx="4570537" cy="3354222"/>
          </a:xfrm>
          <a:prstGeom prst="rect">
            <a:avLst/>
          </a:prstGeom>
        </p:spPr>
      </p:pic>
      <p:sp>
        <p:nvSpPr>
          <p:cNvPr id="13" name="Rectangle 12">
            <a:extLst>
              <a:ext uri="{FF2B5EF4-FFF2-40B4-BE49-F238E27FC236}">
                <a16:creationId xmlns:a16="http://schemas.microsoft.com/office/drawing/2014/main" id="{3B2DEECE-22A1-7798-E34A-0B7973088157}"/>
              </a:ext>
            </a:extLst>
          </p:cNvPr>
          <p:cNvSpPr/>
          <p:nvPr/>
        </p:nvSpPr>
        <p:spPr bwMode="auto">
          <a:xfrm>
            <a:off x="9447212" y="4419600"/>
            <a:ext cx="1524000" cy="533400"/>
          </a:xfrm>
          <a:prstGeom prst="rect">
            <a:avLst/>
          </a:prstGeom>
          <a:noFill/>
          <a:ln w="28575" cap="flat" cmpd="sng" algn="ctr">
            <a:solidFill>
              <a:srgbClr val="AC002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20456462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A3930D-4764-0A41-AF57-07307EBFBF79}"/>
              </a:ext>
            </a:extLst>
          </p:cNvPr>
          <p:cNvSpPr>
            <a:spLocks noGrp="1"/>
          </p:cNvSpPr>
          <p:nvPr>
            <p:ph idx="1"/>
          </p:nvPr>
        </p:nvSpPr>
        <p:spPr/>
        <p:txBody>
          <a:bodyPr/>
          <a:lstStyle/>
          <a:p>
            <a:r>
              <a:rPr lang="en-US" dirty="0"/>
              <a:t>W-2 Corrections</a:t>
            </a:r>
          </a:p>
          <a:p>
            <a:pPr lvl="1"/>
            <a:r>
              <a:rPr lang="en-US" dirty="0"/>
              <a:t>W-2 Correction Maintenance (KE1859)</a:t>
            </a:r>
          </a:p>
          <a:p>
            <a:pPr lvl="1"/>
            <a:r>
              <a:rPr lang="en-US" dirty="0"/>
              <a:t>W-2C Printing [Corrections] (KE1887)</a:t>
            </a:r>
          </a:p>
          <a:p>
            <a:pPr lvl="1"/>
            <a:r>
              <a:rPr lang="en-US" dirty="0"/>
              <a:t>W-2C File Creation (KE1882)</a:t>
            </a:r>
          </a:p>
        </p:txBody>
      </p:sp>
      <p:sp>
        <p:nvSpPr>
          <p:cNvPr id="3" name="Slide Number Placeholder 2">
            <a:extLst>
              <a:ext uri="{FF2B5EF4-FFF2-40B4-BE49-F238E27FC236}">
                <a16:creationId xmlns:a16="http://schemas.microsoft.com/office/drawing/2014/main" id="{4414B822-9622-3446-C4C6-32C3B3B4ADCD}"/>
              </a:ext>
            </a:extLst>
          </p:cNvPr>
          <p:cNvSpPr>
            <a:spLocks noGrp="1"/>
          </p:cNvSpPr>
          <p:nvPr>
            <p:ph type="sldNum" sz="quarter" idx="10"/>
          </p:nvPr>
        </p:nvSpPr>
        <p:spPr/>
        <p:txBody>
          <a:bodyPr/>
          <a:lstStyle/>
          <a:p>
            <a:fld id="{E01ABE7C-D557-4CAA-AC9E-0A55A9FE9F7F}" type="slidenum">
              <a:rPr lang="en-US" smtClean="0"/>
              <a:pPr/>
              <a:t>14</a:t>
            </a:fld>
            <a:endParaRPr lang="en-US" dirty="0"/>
          </a:p>
        </p:txBody>
      </p:sp>
      <p:sp>
        <p:nvSpPr>
          <p:cNvPr id="4" name="Content Placeholder 3">
            <a:extLst>
              <a:ext uri="{FF2B5EF4-FFF2-40B4-BE49-F238E27FC236}">
                <a16:creationId xmlns:a16="http://schemas.microsoft.com/office/drawing/2014/main" id="{476AED7B-0CE6-EDA4-B298-CE06E7746653}"/>
              </a:ext>
            </a:extLst>
          </p:cNvPr>
          <p:cNvSpPr>
            <a:spLocks noGrp="1"/>
          </p:cNvSpPr>
          <p:nvPr>
            <p:ph sz="quarter" idx="11"/>
          </p:nvPr>
        </p:nvSpPr>
        <p:spPr/>
        <p:txBody>
          <a:bodyPr/>
          <a:lstStyle/>
          <a:p>
            <a:r>
              <a:rPr lang="en-US" dirty="0"/>
              <a:t>W-2 Processing</a:t>
            </a:r>
          </a:p>
        </p:txBody>
      </p:sp>
    </p:spTree>
    <p:extLst>
      <p:ext uri="{BB962C8B-B14F-4D97-AF65-F5344CB8AC3E}">
        <p14:creationId xmlns:p14="http://schemas.microsoft.com/office/powerpoint/2010/main" val="3006833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91308" y="925598"/>
            <a:ext cx="7772400" cy="2556738"/>
          </a:xfrm>
        </p:spPr>
        <p:txBody>
          <a:bodyPr>
            <a:normAutofit/>
          </a:bodyPr>
          <a:lstStyle/>
          <a:p>
            <a:pPr marL="0" indent="0">
              <a:buNone/>
            </a:pPr>
            <a:r>
              <a:rPr lang="en-US" sz="2800" dirty="0"/>
              <a:t>       </a:t>
            </a:r>
            <a:r>
              <a:rPr lang="en-US" sz="2800" b="1" dirty="0"/>
              <a:t>***Before the First Pay of the New Year***</a:t>
            </a:r>
          </a:p>
          <a:p>
            <a:pPr marR="0" lvl="0">
              <a:spcBef>
                <a:spcPts val="0"/>
              </a:spcBef>
              <a:spcAft>
                <a:spcPts val="1200"/>
              </a:spcAft>
            </a:pPr>
            <a:r>
              <a:rPr lang="en-US" sz="1500" dirty="0">
                <a:effectLst/>
                <a:latin typeface="Calibri" panose="020F0502020204030204" pitchFamily="34" charset="0"/>
                <a:ea typeface="Calibri" panose="020F0502020204030204" pitchFamily="34" charset="0"/>
                <a:cs typeface="Arial" panose="020B0604020202020204" pitchFamily="34" charset="0"/>
              </a:rPr>
              <a:t>If you start your payroll numbering over, change the Next Pay Period field.</a:t>
            </a:r>
          </a:p>
          <a:p>
            <a:pPr marR="0" lvl="0">
              <a:spcBef>
                <a:spcPts val="0"/>
              </a:spcBef>
              <a:spcAft>
                <a:spcPts val="1200"/>
              </a:spcAft>
            </a:pPr>
            <a:r>
              <a:rPr lang="en-US" sz="1500" dirty="0">
                <a:effectLst/>
                <a:latin typeface="Calibri" panose="020F0502020204030204" pitchFamily="34" charset="0"/>
                <a:ea typeface="Calibri" panose="020F0502020204030204" pitchFamily="34" charset="0"/>
                <a:cs typeface="Arial" panose="020B0604020202020204" pitchFamily="34" charset="0"/>
              </a:rPr>
              <a:t>If you </a:t>
            </a:r>
            <a:r>
              <a:rPr lang="en-US" sz="1500" dirty="0">
                <a:latin typeface="Calibri" panose="020F0502020204030204" pitchFamily="34" charset="0"/>
                <a:ea typeface="Calibri" panose="020F0502020204030204" pitchFamily="34" charset="0"/>
                <a:cs typeface="Arial" panose="020B0604020202020204" pitchFamily="34" charset="0"/>
              </a:rPr>
              <a:t>don’t mark your </a:t>
            </a:r>
            <a:r>
              <a:rPr lang="en-US" sz="1500" dirty="0">
                <a:effectLst/>
                <a:latin typeface="Calibri" panose="020F0502020204030204" pitchFamily="34" charset="0"/>
                <a:ea typeface="Calibri" panose="020F0502020204030204" pitchFamily="34" charset="0"/>
                <a:cs typeface="Arial" panose="020B0604020202020204" pitchFamily="34" charset="0"/>
              </a:rPr>
              <a:t>first January payroll as “New Year” in Setup Payroll Parameters (KE0159) you will need to change the Payroll Calendar Year. </a:t>
            </a:r>
          </a:p>
          <a:p>
            <a:pPr marR="0" lvl="0">
              <a:spcBef>
                <a:spcPts val="0"/>
              </a:spcBef>
              <a:spcAft>
                <a:spcPts val="1200"/>
              </a:spcAft>
            </a:pPr>
            <a:r>
              <a:rPr lang="en-US" sz="1500" dirty="0">
                <a:latin typeface="Calibri" panose="020F0502020204030204" pitchFamily="34" charset="0"/>
                <a:ea typeface="Calibri" panose="020F0502020204030204" pitchFamily="34" charset="0"/>
                <a:cs typeface="Arial" panose="020B0604020202020204" pitchFamily="34" charset="0"/>
              </a:rPr>
              <a:t>If your fiscal year begins January 1</a:t>
            </a:r>
            <a:r>
              <a:rPr lang="en-US" sz="1500" baseline="30000" dirty="0">
                <a:latin typeface="Calibri" panose="020F0502020204030204" pitchFamily="34" charset="0"/>
                <a:ea typeface="Calibri" panose="020F0502020204030204" pitchFamily="34" charset="0"/>
                <a:cs typeface="Arial" panose="020B0604020202020204" pitchFamily="34" charset="0"/>
              </a:rPr>
              <a:t>st</a:t>
            </a:r>
            <a:r>
              <a:rPr lang="en-US" sz="1500" dirty="0">
                <a:latin typeface="Calibri" panose="020F0502020204030204" pitchFamily="34" charset="0"/>
                <a:ea typeface="Calibri" panose="020F0502020204030204" pitchFamily="34" charset="0"/>
                <a:cs typeface="Arial" panose="020B0604020202020204" pitchFamily="34" charset="0"/>
              </a:rPr>
              <a:t> </a:t>
            </a:r>
            <a:r>
              <a:rPr lang="en-US" sz="1500" i="1" dirty="0">
                <a:latin typeface="Calibri" panose="020F0502020204030204" pitchFamily="34" charset="0"/>
                <a:ea typeface="Calibri" panose="020F0502020204030204" pitchFamily="34" charset="0"/>
                <a:cs typeface="Arial" panose="020B0604020202020204" pitchFamily="34" charset="0"/>
              </a:rPr>
              <a:t>c</a:t>
            </a:r>
            <a:r>
              <a:rPr lang="en-US" sz="1500" dirty="0">
                <a:effectLst/>
                <a:latin typeface="Calibri" panose="020F0502020204030204" pitchFamily="34" charset="0"/>
                <a:ea typeface="Calibri" panose="020F0502020204030204" pitchFamily="34" charset="0"/>
                <a:cs typeface="Arial" panose="020B0604020202020204" pitchFamily="34" charset="0"/>
              </a:rPr>
              <a:t>hange the End of Fiscal Year field.</a:t>
            </a:r>
          </a:p>
          <a:p>
            <a:pPr marR="0" lvl="0">
              <a:spcBef>
                <a:spcPts val="0"/>
              </a:spcBef>
              <a:spcAft>
                <a:spcPts val="1200"/>
              </a:spcAft>
            </a:pPr>
            <a:r>
              <a:rPr lang="en-US" sz="1500" dirty="0">
                <a:effectLst/>
                <a:latin typeface="Calibri" panose="020F0502020204030204" pitchFamily="34" charset="0"/>
                <a:ea typeface="Calibri" panose="020F0502020204030204" pitchFamily="34" charset="0"/>
                <a:cs typeface="Arial" panose="020B0604020202020204" pitchFamily="34" charset="0"/>
              </a:rPr>
              <a:t>If your leave runs on a calendar year, you will change the Current Attendance Year after you run the Annual Leave Rollover.</a:t>
            </a:r>
          </a:p>
          <a:p>
            <a:pPr marL="0" marR="0" lvl="0" indent="0">
              <a:spcBef>
                <a:spcPts val="0"/>
              </a:spcBef>
              <a:spcAft>
                <a:spcPts val="1200"/>
              </a:spcAft>
              <a:buNone/>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457200" lvl="1" indent="0">
              <a:buNone/>
            </a:pPr>
            <a:endParaRPr lang="en-US" dirty="0"/>
          </a:p>
          <a:p>
            <a:endParaRPr lang="en-US" dirty="0"/>
          </a:p>
        </p:txBody>
      </p:sp>
      <p:sp>
        <p:nvSpPr>
          <p:cNvPr id="4" name="Slide Number Placeholder 3"/>
          <p:cNvSpPr>
            <a:spLocks noGrp="1"/>
          </p:cNvSpPr>
          <p:nvPr>
            <p:ph type="sldNum" sz="quarter" idx="10"/>
          </p:nvPr>
        </p:nvSpPr>
        <p:spPr/>
        <p:txBody>
          <a:bodyPr/>
          <a:lstStyle/>
          <a:p>
            <a:fld id="{E01ABE7C-D557-4CAA-AC9E-0A55A9FE9F7F}" type="slidenum">
              <a:rPr lang="en-US" smtClean="0"/>
              <a:pPr/>
              <a:t>15</a:t>
            </a:fld>
            <a:endParaRPr lang="en-US" dirty="0"/>
          </a:p>
        </p:txBody>
      </p:sp>
      <p:sp>
        <p:nvSpPr>
          <p:cNvPr id="2" name="Title 1"/>
          <p:cNvSpPr>
            <a:spLocks noGrp="1"/>
          </p:cNvSpPr>
          <p:nvPr>
            <p:ph type="title" idx="4294967295"/>
          </p:nvPr>
        </p:nvSpPr>
        <p:spPr>
          <a:xfrm>
            <a:off x="2894012" y="76200"/>
            <a:ext cx="7772400" cy="990600"/>
          </a:xfrm>
          <a:prstGeom prst="rect">
            <a:avLst/>
          </a:prstGeom>
        </p:spPr>
        <p:txBody>
          <a:bodyPr anchor="ctr">
            <a:normAutofit/>
          </a:bodyPr>
          <a:lstStyle/>
          <a:p>
            <a:r>
              <a:rPr lang="en-US" dirty="0"/>
              <a:t>KEMS Site Parameters (KE0294)</a:t>
            </a:r>
          </a:p>
        </p:txBody>
      </p:sp>
      <p:sp>
        <p:nvSpPr>
          <p:cNvPr id="7" name="TextBox 6">
            <a:extLst>
              <a:ext uri="{FF2B5EF4-FFF2-40B4-BE49-F238E27FC236}">
                <a16:creationId xmlns:a16="http://schemas.microsoft.com/office/drawing/2014/main" id="{935EE1FC-073D-57C1-C668-4C3D55F053A4}"/>
              </a:ext>
            </a:extLst>
          </p:cNvPr>
          <p:cNvSpPr txBox="1"/>
          <p:nvPr/>
        </p:nvSpPr>
        <p:spPr>
          <a:xfrm>
            <a:off x="2981808" y="6153836"/>
            <a:ext cx="7391400" cy="323165"/>
          </a:xfrm>
          <a:prstGeom prst="rect">
            <a:avLst/>
          </a:prstGeom>
          <a:noFill/>
        </p:spPr>
        <p:txBody>
          <a:bodyPr wrap="square" rtlCol="0">
            <a:spAutoFit/>
          </a:bodyPr>
          <a:lstStyle/>
          <a:p>
            <a:pPr marL="342900" indent="-342900">
              <a:spcBef>
                <a:spcPts val="0"/>
              </a:spcBef>
              <a:spcAft>
                <a:spcPts val="1200"/>
              </a:spcAft>
              <a:buClr>
                <a:schemeClr val="accent2"/>
              </a:buClr>
              <a:buFont typeface="Wingdings" panose="05000000000000000000" pitchFamily="2" charset="2"/>
              <a:buChar char="Ø"/>
            </a:pPr>
            <a:r>
              <a:rPr kumimoji="1" lang="en-US" sz="1500" dirty="0">
                <a:solidFill>
                  <a:schemeClr val="accent6">
                    <a:lumMod val="75000"/>
                  </a:schemeClr>
                </a:solidFill>
                <a:latin typeface="Calibri" panose="020F0502020204030204" pitchFamily="34" charset="0"/>
                <a:cs typeface="Arial" panose="020B0604020202020204" pitchFamily="34" charset="0"/>
              </a:rPr>
              <a:t>Verify the Federal Tax Tables and update State and Local Tax Tables if needed.</a:t>
            </a:r>
          </a:p>
        </p:txBody>
      </p:sp>
      <p:pic>
        <p:nvPicPr>
          <p:cNvPr id="6" name="Picture 5">
            <a:extLst>
              <a:ext uri="{FF2B5EF4-FFF2-40B4-BE49-F238E27FC236}">
                <a16:creationId xmlns:a16="http://schemas.microsoft.com/office/drawing/2014/main" id="{AA099B32-5379-8E7F-A136-3D9759AD8208}"/>
              </a:ext>
            </a:extLst>
          </p:cNvPr>
          <p:cNvPicPr>
            <a:picLocks noChangeAspect="1"/>
          </p:cNvPicPr>
          <p:nvPr/>
        </p:nvPicPr>
        <p:blipFill>
          <a:blip r:embed="rId2"/>
          <a:stretch>
            <a:fillRect/>
          </a:stretch>
        </p:blipFill>
        <p:spPr>
          <a:xfrm>
            <a:off x="1625117" y="3327549"/>
            <a:ext cx="5426302" cy="2826286"/>
          </a:xfrm>
          <a:prstGeom prst="rect">
            <a:avLst/>
          </a:prstGeom>
        </p:spPr>
      </p:pic>
      <p:sp>
        <p:nvSpPr>
          <p:cNvPr id="8" name="Rectangle 7">
            <a:extLst>
              <a:ext uri="{FF2B5EF4-FFF2-40B4-BE49-F238E27FC236}">
                <a16:creationId xmlns:a16="http://schemas.microsoft.com/office/drawing/2014/main" id="{39BB2A1D-BB21-5928-4E5C-DE8B92FF84C6}"/>
              </a:ext>
            </a:extLst>
          </p:cNvPr>
          <p:cNvSpPr/>
          <p:nvPr/>
        </p:nvSpPr>
        <p:spPr bwMode="auto">
          <a:xfrm>
            <a:off x="6604551" y="3896591"/>
            <a:ext cx="351322" cy="228600"/>
          </a:xfrm>
          <a:prstGeom prst="rect">
            <a:avLst/>
          </a:prstGeom>
          <a:noFill/>
          <a:ln w="38100" cap="flat" cmpd="sng" algn="ctr">
            <a:solidFill>
              <a:srgbClr val="AC002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Times New Roman" pitchFamily="18" charset="0"/>
            </a:endParaRPr>
          </a:p>
        </p:txBody>
      </p:sp>
      <p:sp>
        <p:nvSpPr>
          <p:cNvPr id="9" name="Rectangle 8">
            <a:extLst>
              <a:ext uri="{FF2B5EF4-FFF2-40B4-BE49-F238E27FC236}">
                <a16:creationId xmlns:a16="http://schemas.microsoft.com/office/drawing/2014/main" id="{1BF58B17-4115-4C3A-94AA-81BD74D75728}"/>
              </a:ext>
            </a:extLst>
          </p:cNvPr>
          <p:cNvSpPr/>
          <p:nvPr/>
        </p:nvSpPr>
        <p:spPr bwMode="auto">
          <a:xfrm>
            <a:off x="6604551" y="5334000"/>
            <a:ext cx="351322" cy="228600"/>
          </a:xfrm>
          <a:prstGeom prst="rect">
            <a:avLst/>
          </a:prstGeom>
          <a:noFill/>
          <a:ln w="28575" cap="flat" cmpd="sng" algn="ctr">
            <a:solidFill>
              <a:srgbClr val="AC002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Times New Roman" pitchFamily="18" charset="0"/>
            </a:endParaRPr>
          </a:p>
        </p:txBody>
      </p:sp>
      <p:pic>
        <p:nvPicPr>
          <p:cNvPr id="12" name="Picture 11">
            <a:extLst>
              <a:ext uri="{FF2B5EF4-FFF2-40B4-BE49-F238E27FC236}">
                <a16:creationId xmlns:a16="http://schemas.microsoft.com/office/drawing/2014/main" id="{78AA2C83-ACBD-4B55-F0C2-0077EB276938}"/>
              </a:ext>
            </a:extLst>
          </p:cNvPr>
          <p:cNvPicPr>
            <a:picLocks noChangeAspect="1"/>
          </p:cNvPicPr>
          <p:nvPr/>
        </p:nvPicPr>
        <p:blipFill>
          <a:blip r:embed="rId3"/>
          <a:stretch>
            <a:fillRect/>
          </a:stretch>
        </p:blipFill>
        <p:spPr>
          <a:xfrm>
            <a:off x="7285177" y="3048000"/>
            <a:ext cx="4104826" cy="3105837"/>
          </a:xfrm>
          <a:prstGeom prst="rect">
            <a:avLst/>
          </a:prstGeom>
        </p:spPr>
      </p:pic>
      <p:sp>
        <p:nvSpPr>
          <p:cNvPr id="13" name="Rectangle 12">
            <a:extLst>
              <a:ext uri="{FF2B5EF4-FFF2-40B4-BE49-F238E27FC236}">
                <a16:creationId xmlns:a16="http://schemas.microsoft.com/office/drawing/2014/main" id="{D91172D2-090F-9F60-2B88-7BA52DA5A8B0}"/>
              </a:ext>
            </a:extLst>
          </p:cNvPr>
          <p:cNvSpPr/>
          <p:nvPr/>
        </p:nvSpPr>
        <p:spPr bwMode="auto">
          <a:xfrm>
            <a:off x="9371012" y="5715000"/>
            <a:ext cx="685800" cy="115672"/>
          </a:xfrm>
          <a:prstGeom prst="rect">
            <a:avLst/>
          </a:prstGeom>
          <a:noFill/>
          <a:ln w="38100" cap="flat" cmpd="sng" algn="ctr">
            <a:solidFill>
              <a:srgbClr val="912018"/>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Times New Roman" pitchFamily="18" charset="0"/>
            </a:endParaRPr>
          </a:p>
        </p:txBody>
      </p:sp>
      <p:sp>
        <p:nvSpPr>
          <p:cNvPr id="14" name="Rectangle 13">
            <a:extLst>
              <a:ext uri="{FF2B5EF4-FFF2-40B4-BE49-F238E27FC236}">
                <a16:creationId xmlns:a16="http://schemas.microsoft.com/office/drawing/2014/main" id="{789632D8-9B62-DF4A-BC27-F5986F66A338}"/>
              </a:ext>
            </a:extLst>
          </p:cNvPr>
          <p:cNvSpPr/>
          <p:nvPr/>
        </p:nvSpPr>
        <p:spPr bwMode="auto">
          <a:xfrm>
            <a:off x="6246812" y="4742765"/>
            <a:ext cx="709061" cy="210235"/>
          </a:xfrm>
          <a:prstGeom prst="rect">
            <a:avLst/>
          </a:prstGeom>
          <a:noFill/>
          <a:ln w="38100" cap="flat" cmpd="sng" algn="ctr">
            <a:solidFill>
              <a:srgbClr val="AC002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w="28575">
                <a:solidFill>
                  <a:srgbClr val="AC0029"/>
                </a:solidFill>
              </a:ln>
              <a:solidFill>
                <a:schemeClr val="tx1"/>
              </a:solidFill>
              <a:effectLst/>
              <a:latin typeface="Times New Roman" pitchFamily="18" charset="0"/>
            </a:endParaRPr>
          </a:p>
        </p:txBody>
      </p:sp>
      <p:sp>
        <p:nvSpPr>
          <p:cNvPr id="15" name="Rectangle 14">
            <a:extLst>
              <a:ext uri="{FF2B5EF4-FFF2-40B4-BE49-F238E27FC236}">
                <a16:creationId xmlns:a16="http://schemas.microsoft.com/office/drawing/2014/main" id="{F11A313E-9734-DCD4-11C0-2C801327E493}"/>
              </a:ext>
            </a:extLst>
          </p:cNvPr>
          <p:cNvSpPr/>
          <p:nvPr/>
        </p:nvSpPr>
        <p:spPr bwMode="auto">
          <a:xfrm>
            <a:off x="6604551" y="4125191"/>
            <a:ext cx="351322" cy="236574"/>
          </a:xfrm>
          <a:prstGeom prst="rect">
            <a:avLst/>
          </a:prstGeom>
          <a:noFill/>
          <a:ln w="38100" cap="flat" cmpd="sng" algn="ctr">
            <a:solidFill>
              <a:srgbClr val="AC002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33946476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45FE026-CF95-6678-81A0-57D5A107A40C}"/>
              </a:ext>
            </a:extLst>
          </p:cNvPr>
          <p:cNvSpPr>
            <a:spLocks noGrp="1"/>
          </p:cNvSpPr>
          <p:nvPr>
            <p:ph idx="1"/>
          </p:nvPr>
        </p:nvSpPr>
        <p:spPr/>
        <p:txBody>
          <a:bodyPr/>
          <a:lstStyle/>
          <a:p>
            <a:r>
              <a:rPr lang="en-US" sz="2400" b="1" dirty="0"/>
              <a:t>New Deduction: </a:t>
            </a:r>
            <a:r>
              <a:rPr lang="en-US" sz="2400" dirty="0"/>
              <a:t>Effective for 2025 through 2028, individuals who receive qualified overtime compensation may deduct the pay that exceeds their regular rate of pay – such as the “half” portion of “time-and-a-half” compensation -- that is required by the Fair Labor Standards Act (FLSA) and that is reported on a Form W-2, Form 1099, or other specified statement furnished to the individual.</a:t>
            </a:r>
          </a:p>
          <a:p>
            <a:pPr lvl="1"/>
            <a:r>
              <a:rPr lang="en-US" sz="2400" dirty="0"/>
              <a:t>Maximum annual deduction is $12,500 ($25,000 for joint filers).</a:t>
            </a:r>
          </a:p>
          <a:p>
            <a:pPr lvl="1"/>
            <a:r>
              <a:rPr lang="en-US" sz="2400" dirty="0"/>
              <a:t>Deduction phases out for taxpayers with modified adjusted gross income over $150,000 ($300,000 for joint filers).</a:t>
            </a:r>
          </a:p>
          <a:p>
            <a:r>
              <a:rPr lang="en-US" sz="2400" b="1" dirty="0"/>
              <a:t>Reporting</a:t>
            </a:r>
            <a:r>
              <a:rPr lang="en-US" sz="2400" dirty="0"/>
              <a:t>: Employers are required to file information returns with the IRS (or SSA) and furnish statements to taxpayers showing the total amount of qualified overtime compensation paid during the year.</a:t>
            </a:r>
          </a:p>
          <a:p>
            <a:endParaRPr lang="en-US" dirty="0"/>
          </a:p>
        </p:txBody>
      </p:sp>
      <p:sp>
        <p:nvSpPr>
          <p:cNvPr id="3" name="Slide Number Placeholder 2">
            <a:extLst>
              <a:ext uri="{FF2B5EF4-FFF2-40B4-BE49-F238E27FC236}">
                <a16:creationId xmlns:a16="http://schemas.microsoft.com/office/drawing/2014/main" id="{BF201A9B-C201-9CEB-6DCE-F45F5A0844BA}"/>
              </a:ext>
            </a:extLst>
          </p:cNvPr>
          <p:cNvSpPr>
            <a:spLocks noGrp="1"/>
          </p:cNvSpPr>
          <p:nvPr>
            <p:ph type="sldNum" sz="quarter" idx="10"/>
          </p:nvPr>
        </p:nvSpPr>
        <p:spPr/>
        <p:txBody>
          <a:bodyPr/>
          <a:lstStyle/>
          <a:p>
            <a:fld id="{E01ABE7C-D557-4CAA-AC9E-0A55A9FE9F7F}" type="slidenum">
              <a:rPr lang="en-US" smtClean="0"/>
              <a:pPr/>
              <a:t>16</a:t>
            </a:fld>
            <a:endParaRPr lang="en-US" dirty="0"/>
          </a:p>
        </p:txBody>
      </p:sp>
      <p:sp>
        <p:nvSpPr>
          <p:cNvPr id="4" name="Content Placeholder 3">
            <a:extLst>
              <a:ext uri="{FF2B5EF4-FFF2-40B4-BE49-F238E27FC236}">
                <a16:creationId xmlns:a16="http://schemas.microsoft.com/office/drawing/2014/main" id="{236D7240-26AB-BF3F-80B2-9E2F77C78E53}"/>
              </a:ext>
            </a:extLst>
          </p:cNvPr>
          <p:cNvSpPr>
            <a:spLocks noGrp="1"/>
          </p:cNvSpPr>
          <p:nvPr>
            <p:ph sz="quarter" idx="11"/>
          </p:nvPr>
        </p:nvSpPr>
        <p:spPr/>
        <p:txBody>
          <a:bodyPr/>
          <a:lstStyle/>
          <a:p>
            <a:r>
              <a:rPr lang="en-US" dirty="0"/>
              <a:t>No Tax on Overtime</a:t>
            </a:r>
          </a:p>
        </p:txBody>
      </p:sp>
    </p:spTree>
    <p:extLst>
      <p:ext uri="{BB962C8B-B14F-4D97-AF65-F5344CB8AC3E}">
        <p14:creationId xmlns:p14="http://schemas.microsoft.com/office/powerpoint/2010/main" val="1646407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17812" y="1066800"/>
            <a:ext cx="7772400" cy="5486400"/>
          </a:xfrm>
        </p:spPr>
        <p:txBody>
          <a:bodyPr>
            <a:normAutofit/>
          </a:bodyPr>
          <a:lstStyle/>
          <a:p>
            <a:pPr marL="0" indent="0">
              <a:buNone/>
            </a:pPr>
            <a:r>
              <a:rPr lang="en-US" sz="1400" dirty="0"/>
              <a:t>		(The steps on this page are for non-BES customers)</a:t>
            </a:r>
          </a:p>
          <a:p>
            <a:pPr lvl="1">
              <a:spcBef>
                <a:spcPts val="0"/>
              </a:spcBef>
              <a:spcAft>
                <a:spcPts val="1200"/>
              </a:spcAft>
            </a:pPr>
            <a:r>
              <a:rPr lang="en-US" sz="1800" dirty="0">
                <a:effectLst/>
                <a:latin typeface="Calibri" panose="020F0502020204030204" pitchFamily="34" charset="0"/>
                <a:ea typeface="Calibri" panose="020F0502020204030204" pitchFamily="34" charset="0"/>
                <a:cs typeface="Arial" panose="020B0604020202020204" pitchFamily="34" charset="0"/>
              </a:rPr>
              <a:t>Benefit Enrollment System (KE1154): Creates the new medical plan year.</a:t>
            </a:r>
          </a:p>
          <a:p>
            <a:pPr lvl="1">
              <a:spcBef>
                <a:spcPts val="0"/>
              </a:spcBef>
              <a:spcAft>
                <a:spcPts val="1200"/>
              </a:spcAft>
            </a:pPr>
            <a:r>
              <a:rPr lang="en-US" sz="1800" dirty="0">
                <a:effectLst/>
                <a:latin typeface="Calibri" panose="020F0502020204030204" pitchFamily="34" charset="0"/>
                <a:ea typeface="Calibri" panose="020F0502020204030204" pitchFamily="34" charset="0"/>
                <a:cs typeface="Arial" panose="020B0604020202020204" pitchFamily="34" charset="0"/>
              </a:rPr>
              <a:t>Initialize New Year Benefits (KE2050): Create the new year deduction records.</a:t>
            </a:r>
          </a:p>
          <a:p>
            <a:pPr lvl="1"/>
            <a:r>
              <a:rPr lang="en-US" sz="1800" dirty="0">
                <a:effectLst/>
                <a:latin typeface="Calibri" panose="020F0502020204030204" pitchFamily="34" charset="0"/>
                <a:ea typeface="Calibri" panose="020F0502020204030204" pitchFamily="34" charset="0"/>
                <a:cs typeface="Arial" panose="020B0604020202020204" pitchFamily="34" charset="0"/>
              </a:rPr>
              <a:t>New Year Benefits/Deductions (KE1047): Only used if you need to make adjustments to your premium amounts on the new year deduction codes.</a:t>
            </a:r>
          </a:p>
          <a:p>
            <a:pPr lvl="1"/>
            <a:r>
              <a:rPr lang="en-US" sz="1800" dirty="0">
                <a:effectLst/>
                <a:latin typeface="Calibri" panose="020F0502020204030204" pitchFamily="34" charset="0"/>
                <a:ea typeface="Calibri" panose="020F0502020204030204" pitchFamily="34" charset="0"/>
                <a:cs typeface="Arial" panose="020B0604020202020204" pitchFamily="34" charset="0"/>
              </a:rPr>
              <a:t>Enrollment Benefit Groups (KE1041): Offer of Coverage &amp; Safe Harbor codes are stored here.</a:t>
            </a:r>
          </a:p>
          <a:p>
            <a:pPr lvl="1"/>
            <a:r>
              <a:rPr lang="en-US" sz="1800" dirty="0">
                <a:effectLst/>
                <a:latin typeface="Calibri" panose="020F0502020204030204" pitchFamily="34" charset="0"/>
                <a:ea typeface="Calibri" panose="020F0502020204030204" pitchFamily="34" charset="0"/>
                <a:cs typeface="Arial" panose="020B0604020202020204" pitchFamily="34" charset="0"/>
              </a:rPr>
              <a:t>Initialize ACA Benefits (KE1480):</a:t>
            </a:r>
            <a:r>
              <a:rPr lang="en-US" sz="1800" dirty="0">
                <a:latin typeface="Calibri" panose="020F0502020204030204" pitchFamily="34" charset="0"/>
                <a:cs typeface="Arial" panose="020B0604020202020204" pitchFamily="34" charset="0"/>
              </a:rPr>
              <a:t> Creates benefit records in the new year for the deductions defined. A Benefit record will be created for any employee with one of the defined deductions on their deduction screen. If applicable, the dependents will be added to the Benefit based on the Coverage code. </a:t>
            </a:r>
          </a:p>
          <a:p>
            <a:pPr lvl="1"/>
            <a:r>
              <a:rPr lang="en-US" sz="1800" dirty="0">
                <a:latin typeface="Calibri" panose="020F0502020204030204" pitchFamily="34" charset="0"/>
                <a:cs typeface="Arial" panose="020B0604020202020204" pitchFamily="34" charset="0"/>
              </a:rPr>
              <a:t>Employee Benefits by Year Query: Creates a report of all employees and dependents that have a benefit record for the year defined. Use this to verify benefits before terminating the previous plan year benefits. </a:t>
            </a:r>
          </a:p>
        </p:txBody>
      </p:sp>
      <p:sp>
        <p:nvSpPr>
          <p:cNvPr id="4" name="Slide Number Placeholder 3"/>
          <p:cNvSpPr>
            <a:spLocks noGrp="1"/>
          </p:cNvSpPr>
          <p:nvPr>
            <p:ph type="sldNum" sz="quarter" idx="10"/>
          </p:nvPr>
        </p:nvSpPr>
        <p:spPr/>
        <p:txBody>
          <a:bodyPr/>
          <a:lstStyle/>
          <a:p>
            <a:fld id="{E01ABE7C-D557-4CAA-AC9E-0A55A9FE9F7F}" type="slidenum">
              <a:rPr lang="en-US" smtClean="0"/>
              <a:pPr/>
              <a:t>17</a:t>
            </a:fld>
            <a:endParaRPr lang="en-US" dirty="0"/>
          </a:p>
        </p:txBody>
      </p:sp>
      <p:sp>
        <p:nvSpPr>
          <p:cNvPr id="2" name="Title 1"/>
          <p:cNvSpPr>
            <a:spLocks noGrp="1"/>
          </p:cNvSpPr>
          <p:nvPr>
            <p:ph type="title" idx="4294967295"/>
          </p:nvPr>
        </p:nvSpPr>
        <p:spPr>
          <a:xfrm>
            <a:off x="2894012" y="76200"/>
            <a:ext cx="7772400" cy="990600"/>
          </a:xfrm>
          <a:prstGeom prst="rect">
            <a:avLst/>
          </a:prstGeom>
        </p:spPr>
        <p:txBody>
          <a:bodyPr anchor="ctr">
            <a:normAutofit/>
          </a:bodyPr>
          <a:lstStyle/>
          <a:p>
            <a:r>
              <a:rPr lang="en-US" dirty="0"/>
              <a:t>ACA Processing</a:t>
            </a:r>
          </a:p>
        </p:txBody>
      </p:sp>
    </p:spTree>
    <p:extLst>
      <p:ext uri="{BB962C8B-B14F-4D97-AF65-F5344CB8AC3E}">
        <p14:creationId xmlns:p14="http://schemas.microsoft.com/office/powerpoint/2010/main" val="22903172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EF72D17-84BD-DF10-2CBE-454D33CB239D}"/>
              </a:ext>
            </a:extLst>
          </p:cNvPr>
          <p:cNvSpPr>
            <a:spLocks noGrp="1"/>
          </p:cNvSpPr>
          <p:nvPr>
            <p:ph type="sldNum" sz="quarter" idx="10"/>
          </p:nvPr>
        </p:nvSpPr>
        <p:spPr/>
        <p:txBody>
          <a:bodyPr/>
          <a:lstStyle/>
          <a:p>
            <a:fld id="{E01ABE7C-D557-4CAA-AC9E-0A55A9FE9F7F}" type="slidenum">
              <a:rPr lang="en-US" smtClean="0"/>
              <a:pPr/>
              <a:t>18</a:t>
            </a:fld>
            <a:endParaRPr lang="en-US" dirty="0"/>
          </a:p>
        </p:txBody>
      </p:sp>
      <p:sp>
        <p:nvSpPr>
          <p:cNvPr id="4" name="Content Placeholder 3">
            <a:extLst>
              <a:ext uri="{FF2B5EF4-FFF2-40B4-BE49-F238E27FC236}">
                <a16:creationId xmlns:a16="http://schemas.microsoft.com/office/drawing/2014/main" id="{C8487F5D-0804-D12D-361F-C06B12D813F5}"/>
              </a:ext>
            </a:extLst>
          </p:cNvPr>
          <p:cNvSpPr>
            <a:spLocks noGrp="1"/>
          </p:cNvSpPr>
          <p:nvPr>
            <p:ph sz="quarter" idx="11"/>
          </p:nvPr>
        </p:nvSpPr>
        <p:spPr/>
        <p:txBody>
          <a:bodyPr/>
          <a:lstStyle/>
          <a:p>
            <a:r>
              <a:rPr lang="en-US" dirty="0"/>
              <a:t>ACA Processing</a:t>
            </a:r>
          </a:p>
        </p:txBody>
      </p:sp>
      <p:sp>
        <p:nvSpPr>
          <p:cNvPr id="8" name="Content Placeholder 7">
            <a:extLst>
              <a:ext uri="{FF2B5EF4-FFF2-40B4-BE49-F238E27FC236}">
                <a16:creationId xmlns:a16="http://schemas.microsoft.com/office/drawing/2014/main" id="{6D5346AE-CE1E-B3BB-E46E-9F433D85EB36}"/>
              </a:ext>
            </a:extLst>
          </p:cNvPr>
          <p:cNvSpPr>
            <a:spLocks noGrp="1"/>
          </p:cNvSpPr>
          <p:nvPr>
            <p:ph idx="1"/>
          </p:nvPr>
        </p:nvSpPr>
        <p:spPr/>
        <p:txBody>
          <a:bodyPr/>
          <a:lstStyle/>
          <a:p>
            <a:r>
              <a:rPr lang="en-US" sz="2400" dirty="0"/>
              <a:t>Make changes on the ACA Status History screen (KE0666).</a:t>
            </a:r>
          </a:p>
          <a:p>
            <a:r>
              <a:rPr lang="en-US" sz="2400" dirty="0"/>
              <a:t>Make changes on employee’s benefits screen (KE0557 / KE0533).</a:t>
            </a:r>
          </a:p>
        </p:txBody>
      </p:sp>
      <p:pic>
        <p:nvPicPr>
          <p:cNvPr id="14" name="Picture 13">
            <a:extLst>
              <a:ext uri="{FF2B5EF4-FFF2-40B4-BE49-F238E27FC236}">
                <a16:creationId xmlns:a16="http://schemas.microsoft.com/office/drawing/2014/main" id="{11069A7E-B24C-FF9C-C662-3F695BB95B22}"/>
              </a:ext>
            </a:extLst>
          </p:cNvPr>
          <p:cNvPicPr>
            <a:picLocks noChangeAspect="1"/>
          </p:cNvPicPr>
          <p:nvPr/>
        </p:nvPicPr>
        <p:blipFill>
          <a:blip r:embed="rId2"/>
          <a:stretch>
            <a:fillRect/>
          </a:stretch>
        </p:blipFill>
        <p:spPr>
          <a:xfrm>
            <a:off x="1735863" y="2362200"/>
            <a:ext cx="4742382" cy="4226835"/>
          </a:xfrm>
          <a:prstGeom prst="rect">
            <a:avLst/>
          </a:prstGeom>
        </p:spPr>
      </p:pic>
      <p:pic>
        <p:nvPicPr>
          <p:cNvPr id="16" name="Picture 15">
            <a:extLst>
              <a:ext uri="{FF2B5EF4-FFF2-40B4-BE49-F238E27FC236}">
                <a16:creationId xmlns:a16="http://schemas.microsoft.com/office/drawing/2014/main" id="{58E8E0EE-2AD6-3F1C-573D-07BA73E1F98F}"/>
              </a:ext>
            </a:extLst>
          </p:cNvPr>
          <p:cNvPicPr>
            <a:picLocks noChangeAspect="1"/>
          </p:cNvPicPr>
          <p:nvPr/>
        </p:nvPicPr>
        <p:blipFill>
          <a:blip r:embed="rId3"/>
          <a:stretch>
            <a:fillRect/>
          </a:stretch>
        </p:blipFill>
        <p:spPr>
          <a:xfrm>
            <a:off x="6627812" y="2369574"/>
            <a:ext cx="5318836" cy="4343857"/>
          </a:xfrm>
          <a:prstGeom prst="rect">
            <a:avLst/>
          </a:prstGeom>
        </p:spPr>
      </p:pic>
      <p:sp>
        <p:nvSpPr>
          <p:cNvPr id="17" name="Rectangle 16">
            <a:extLst>
              <a:ext uri="{FF2B5EF4-FFF2-40B4-BE49-F238E27FC236}">
                <a16:creationId xmlns:a16="http://schemas.microsoft.com/office/drawing/2014/main" id="{B5C91112-A625-87C3-2B00-36E95C400312}"/>
              </a:ext>
            </a:extLst>
          </p:cNvPr>
          <p:cNvSpPr/>
          <p:nvPr/>
        </p:nvSpPr>
        <p:spPr bwMode="auto">
          <a:xfrm>
            <a:off x="1827212" y="3124200"/>
            <a:ext cx="2209800" cy="228600"/>
          </a:xfrm>
          <a:prstGeom prst="rect">
            <a:avLst/>
          </a:prstGeom>
          <a:noFill/>
          <a:ln w="38100" cap="flat" cmpd="sng" algn="ctr">
            <a:solidFill>
              <a:srgbClr val="AC002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Times New Roman" pitchFamily="18" charset="0"/>
            </a:endParaRPr>
          </a:p>
        </p:txBody>
      </p:sp>
      <p:sp>
        <p:nvSpPr>
          <p:cNvPr id="18" name="Rectangle 17">
            <a:extLst>
              <a:ext uri="{FF2B5EF4-FFF2-40B4-BE49-F238E27FC236}">
                <a16:creationId xmlns:a16="http://schemas.microsoft.com/office/drawing/2014/main" id="{BAC64FDD-60B8-5048-C7F8-57DD6CA5ECDB}"/>
              </a:ext>
            </a:extLst>
          </p:cNvPr>
          <p:cNvSpPr/>
          <p:nvPr/>
        </p:nvSpPr>
        <p:spPr bwMode="auto">
          <a:xfrm>
            <a:off x="2360612" y="4648200"/>
            <a:ext cx="3581400" cy="304800"/>
          </a:xfrm>
          <a:prstGeom prst="rect">
            <a:avLst/>
          </a:prstGeom>
          <a:noFill/>
          <a:ln w="38100" cap="flat" cmpd="sng" algn="ctr">
            <a:solidFill>
              <a:srgbClr val="AC002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Times New Roman" pitchFamily="18" charset="0"/>
            </a:endParaRPr>
          </a:p>
        </p:txBody>
      </p:sp>
      <p:sp>
        <p:nvSpPr>
          <p:cNvPr id="20" name="Rectangle 19">
            <a:extLst>
              <a:ext uri="{FF2B5EF4-FFF2-40B4-BE49-F238E27FC236}">
                <a16:creationId xmlns:a16="http://schemas.microsoft.com/office/drawing/2014/main" id="{251097CD-C74D-9CFE-EC00-2482F2213211}"/>
              </a:ext>
            </a:extLst>
          </p:cNvPr>
          <p:cNvSpPr/>
          <p:nvPr/>
        </p:nvSpPr>
        <p:spPr bwMode="auto">
          <a:xfrm>
            <a:off x="6780212" y="5410200"/>
            <a:ext cx="4876800" cy="304800"/>
          </a:xfrm>
          <a:prstGeom prst="rect">
            <a:avLst/>
          </a:prstGeom>
          <a:noFill/>
          <a:ln w="38100" cap="flat" cmpd="sng" algn="ctr">
            <a:solidFill>
              <a:srgbClr val="AC002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14767737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17812" y="1143000"/>
            <a:ext cx="7772400" cy="5486400"/>
          </a:xfrm>
        </p:spPr>
        <p:txBody>
          <a:bodyPr>
            <a:normAutofit/>
          </a:bodyPr>
          <a:lstStyle/>
          <a:p>
            <a:pPr marL="0" indent="0">
              <a:buNone/>
            </a:pPr>
            <a:r>
              <a:rPr lang="en-US" sz="1400" dirty="0"/>
              <a:t>(Terminate ACA is only for non BES customers. Other steps on this page are for all customers.)</a:t>
            </a:r>
          </a:p>
          <a:p>
            <a:pPr lvl="1"/>
            <a:r>
              <a:rPr lang="en-US" sz="1800" dirty="0">
                <a:latin typeface="Calibri" panose="020F0502020204030204" pitchFamily="34" charset="0"/>
                <a:cs typeface="Arial" panose="020B0604020202020204" pitchFamily="34" charset="0"/>
              </a:rPr>
              <a:t>Terminate ACA Benefits (KE1594):Once you have verified that your New benefits are correct, you can run “Terminate ACA Benefits” for the previous plan year. </a:t>
            </a:r>
            <a:r>
              <a:rPr lang="en-US" sz="1400" dirty="0">
                <a:latin typeface="Calibri" panose="020F0502020204030204" pitchFamily="34" charset="0"/>
                <a:cs typeface="Arial" panose="020B0604020202020204" pitchFamily="34" charset="0"/>
              </a:rPr>
              <a:t>Note: This must be done AFTER initializing the new year.</a:t>
            </a:r>
          </a:p>
          <a:p>
            <a:pPr lvl="1"/>
            <a:r>
              <a:rPr lang="en-US" sz="1800" dirty="0">
                <a:effectLst/>
                <a:latin typeface="Calibri" panose="020F0502020204030204" pitchFamily="34" charset="0"/>
                <a:ea typeface="Calibri" panose="020F0502020204030204" pitchFamily="34" charset="0"/>
                <a:cs typeface="Arial" panose="020B0604020202020204" pitchFamily="34" charset="0"/>
              </a:rPr>
              <a:t>Build ACA Work File (KE1530): </a:t>
            </a:r>
            <a:r>
              <a:rPr lang="en-US" sz="1800" dirty="0">
                <a:latin typeface="Calibri" panose="020F0502020204030204" pitchFamily="34" charset="0"/>
                <a:cs typeface="Arial" panose="020B0604020202020204" pitchFamily="34" charset="0"/>
              </a:rPr>
              <a:t>Clears and creates the ACA Work file for the specified Reporting Year for employees and their dependents if applicable. </a:t>
            </a:r>
            <a:r>
              <a:rPr lang="en-US" sz="1400" dirty="0">
                <a:latin typeface="Calibri" panose="020F0502020204030204" pitchFamily="34" charset="0"/>
                <a:cs typeface="Arial" panose="020B0604020202020204" pitchFamily="34" charset="0"/>
              </a:rPr>
              <a:t>Note: This can be run multiple times. You will want to lock any records that you manually changed.  </a:t>
            </a:r>
          </a:p>
          <a:p>
            <a:pPr lvl="1"/>
            <a:r>
              <a:rPr lang="en-US" sz="1800" dirty="0">
                <a:effectLst/>
                <a:latin typeface="Calibri" panose="020F0502020204030204" pitchFamily="34" charset="0"/>
                <a:ea typeface="Calibri" panose="020F0502020204030204" pitchFamily="34" charset="0"/>
                <a:cs typeface="Arial" panose="020B0604020202020204" pitchFamily="34" charset="0"/>
              </a:rPr>
              <a:t>ACA Employee Maintenance (KE1531):  Used to make changes to any individual employee’s ACA data. When you are finished making changes LOCK the record from being Rebuilt. </a:t>
            </a:r>
            <a:r>
              <a:rPr lang="en-US" sz="1400" dirty="0">
                <a:effectLst/>
                <a:latin typeface="Calibri" panose="020F0502020204030204" pitchFamily="34" charset="0"/>
                <a:ea typeface="Calibri" panose="020F0502020204030204" pitchFamily="34" charset="0"/>
                <a:cs typeface="Arial" panose="020B0604020202020204" pitchFamily="34" charset="0"/>
              </a:rPr>
              <a:t>Note: For multiple record changes use the export/import option.</a:t>
            </a:r>
          </a:p>
          <a:p>
            <a:pPr lvl="1"/>
            <a:r>
              <a:rPr lang="en-US" sz="1800" dirty="0">
                <a:effectLst/>
                <a:latin typeface="Calibri" panose="020F0502020204030204" pitchFamily="34" charset="0"/>
                <a:ea typeface="Calibri" panose="020F0502020204030204" pitchFamily="34" charset="0"/>
                <a:cs typeface="Arial" panose="020B0604020202020204" pitchFamily="34" charset="0"/>
              </a:rPr>
              <a:t>ACA Review Export (KE1555) and ACA Review Import (KE1557): Used to create excel files to allow mass editing of employee information and then import the modified data back into Keystone. </a:t>
            </a:r>
            <a:endParaRPr lang="en-US" dirty="0"/>
          </a:p>
          <a:p>
            <a:endParaRPr lang="en-US" dirty="0"/>
          </a:p>
        </p:txBody>
      </p:sp>
      <p:sp>
        <p:nvSpPr>
          <p:cNvPr id="4" name="Slide Number Placeholder 3"/>
          <p:cNvSpPr>
            <a:spLocks noGrp="1"/>
          </p:cNvSpPr>
          <p:nvPr>
            <p:ph type="sldNum" sz="quarter" idx="10"/>
          </p:nvPr>
        </p:nvSpPr>
        <p:spPr/>
        <p:txBody>
          <a:bodyPr/>
          <a:lstStyle/>
          <a:p>
            <a:fld id="{E01ABE7C-D557-4CAA-AC9E-0A55A9FE9F7F}" type="slidenum">
              <a:rPr lang="en-US" smtClean="0"/>
              <a:pPr/>
              <a:t>19</a:t>
            </a:fld>
            <a:endParaRPr lang="en-US" dirty="0"/>
          </a:p>
        </p:txBody>
      </p:sp>
      <p:sp>
        <p:nvSpPr>
          <p:cNvPr id="2" name="Title 1"/>
          <p:cNvSpPr>
            <a:spLocks noGrp="1"/>
          </p:cNvSpPr>
          <p:nvPr>
            <p:ph type="title" idx="4294967295"/>
          </p:nvPr>
        </p:nvSpPr>
        <p:spPr>
          <a:xfrm>
            <a:off x="3503612" y="142568"/>
            <a:ext cx="6172200" cy="990600"/>
          </a:xfrm>
          <a:prstGeom prst="rect">
            <a:avLst/>
          </a:prstGeom>
        </p:spPr>
        <p:txBody>
          <a:bodyPr anchor="ctr">
            <a:normAutofit/>
          </a:bodyPr>
          <a:lstStyle/>
          <a:p>
            <a:r>
              <a:rPr lang="en-US" dirty="0"/>
              <a:t>ACA Processing</a:t>
            </a:r>
          </a:p>
        </p:txBody>
      </p:sp>
    </p:spTree>
    <p:extLst>
      <p:ext uri="{BB962C8B-B14F-4D97-AF65-F5344CB8AC3E}">
        <p14:creationId xmlns:p14="http://schemas.microsoft.com/office/powerpoint/2010/main" val="26096897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55CFE36-AA03-94D3-F0BA-654E286778DE}"/>
              </a:ext>
            </a:extLst>
          </p:cNvPr>
          <p:cNvSpPr>
            <a:spLocks noGrp="1"/>
          </p:cNvSpPr>
          <p:nvPr>
            <p:ph idx="1"/>
          </p:nvPr>
        </p:nvSpPr>
        <p:spPr/>
        <p:txBody>
          <a:bodyPr/>
          <a:lstStyle/>
          <a:p>
            <a:r>
              <a:rPr lang="en-US" dirty="0">
                <a:latin typeface="Calibri" panose="020F0502020204030204" pitchFamily="34" charset="0"/>
                <a:ea typeface="Calibri" panose="020F0502020204030204" pitchFamily="34" charset="0"/>
                <a:cs typeface="Arial" panose="020B0604020202020204" pitchFamily="34" charset="0"/>
              </a:rPr>
              <a:t>Verify the information on your Header Control Record (KC1996) is accurate.</a:t>
            </a:r>
          </a:p>
          <a:p>
            <a:endParaRPr lang="en-US" dirty="0"/>
          </a:p>
        </p:txBody>
      </p:sp>
      <p:sp>
        <p:nvSpPr>
          <p:cNvPr id="3" name="Slide Number Placeholder 2">
            <a:extLst>
              <a:ext uri="{FF2B5EF4-FFF2-40B4-BE49-F238E27FC236}">
                <a16:creationId xmlns:a16="http://schemas.microsoft.com/office/drawing/2014/main" id="{7213CC6D-EBA0-94E1-4119-080A0F1247DB}"/>
              </a:ext>
            </a:extLst>
          </p:cNvPr>
          <p:cNvSpPr>
            <a:spLocks noGrp="1"/>
          </p:cNvSpPr>
          <p:nvPr>
            <p:ph type="sldNum" sz="quarter" idx="10"/>
          </p:nvPr>
        </p:nvSpPr>
        <p:spPr/>
        <p:txBody>
          <a:bodyPr/>
          <a:lstStyle/>
          <a:p>
            <a:fld id="{6BC5B7D4-66CA-4557-97B5-DBB83BE9C515}" type="slidenum">
              <a:rPr lang="en-US" smtClean="0">
                <a:latin typeface="Aptos" panose="020B0004020202020204" pitchFamily="34" charset="0"/>
              </a:rPr>
              <a:t>2</a:t>
            </a:fld>
            <a:endParaRPr lang="en-US" dirty="0">
              <a:latin typeface="Aptos" panose="020B0004020202020204" pitchFamily="34" charset="0"/>
            </a:endParaRPr>
          </a:p>
        </p:txBody>
      </p:sp>
      <p:sp>
        <p:nvSpPr>
          <p:cNvPr id="4" name="Title 3">
            <a:extLst>
              <a:ext uri="{FF2B5EF4-FFF2-40B4-BE49-F238E27FC236}">
                <a16:creationId xmlns:a16="http://schemas.microsoft.com/office/drawing/2014/main" id="{9793DD02-21C0-FEDB-D98E-C02833A874C1}"/>
              </a:ext>
            </a:extLst>
          </p:cNvPr>
          <p:cNvSpPr>
            <a:spLocks noGrp="1"/>
          </p:cNvSpPr>
          <p:nvPr>
            <p:ph type="title" idx="4294967295"/>
          </p:nvPr>
        </p:nvSpPr>
        <p:spPr/>
        <p:txBody>
          <a:bodyPr/>
          <a:lstStyle/>
          <a:p>
            <a:r>
              <a:rPr lang="en-US" b="1" dirty="0"/>
              <a:t>Preparing for Year End</a:t>
            </a:r>
          </a:p>
        </p:txBody>
      </p:sp>
      <p:pic>
        <p:nvPicPr>
          <p:cNvPr id="6" name="Picture 5">
            <a:extLst>
              <a:ext uri="{FF2B5EF4-FFF2-40B4-BE49-F238E27FC236}">
                <a16:creationId xmlns:a16="http://schemas.microsoft.com/office/drawing/2014/main" id="{E407BEF1-A28F-1C9F-1CBB-29AAA5092B31}"/>
              </a:ext>
            </a:extLst>
          </p:cNvPr>
          <p:cNvPicPr>
            <a:picLocks noChangeAspect="1"/>
          </p:cNvPicPr>
          <p:nvPr/>
        </p:nvPicPr>
        <p:blipFill>
          <a:blip r:embed="rId2"/>
          <a:stretch>
            <a:fillRect/>
          </a:stretch>
        </p:blipFill>
        <p:spPr>
          <a:xfrm>
            <a:off x="1089518" y="1997558"/>
            <a:ext cx="5574328" cy="4432301"/>
          </a:xfrm>
          <a:prstGeom prst="rect">
            <a:avLst/>
          </a:prstGeom>
        </p:spPr>
      </p:pic>
      <p:sp>
        <p:nvSpPr>
          <p:cNvPr id="7" name="Rectangle 6">
            <a:extLst>
              <a:ext uri="{FF2B5EF4-FFF2-40B4-BE49-F238E27FC236}">
                <a16:creationId xmlns:a16="http://schemas.microsoft.com/office/drawing/2014/main" id="{57DF13B1-7548-A591-6869-F24EC6E1A5C2}"/>
              </a:ext>
            </a:extLst>
          </p:cNvPr>
          <p:cNvSpPr/>
          <p:nvPr/>
        </p:nvSpPr>
        <p:spPr bwMode="auto">
          <a:xfrm>
            <a:off x="2731676" y="2362200"/>
            <a:ext cx="3819936" cy="745640"/>
          </a:xfrm>
          <a:prstGeom prst="rect">
            <a:avLst/>
          </a:prstGeom>
          <a:noFill/>
          <a:ln w="38100" cap="flat" cmpd="sng" algn="ctr">
            <a:solidFill>
              <a:srgbClr val="AC002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Times New Roman" pitchFamily="18" charset="0"/>
            </a:endParaRPr>
          </a:p>
        </p:txBody>
      </p:sp>
      <p:sp>
        <p:nvSpPr>
          <p:cNvPr id="8" name="Rectangle 7">
            <a:extLst>
              <a:ext uri="{FF2B5EF4-FFF2-40B4-BE49-F238E27FC236}">
                <a16:creationId xmlns:a16="http://schemas.microsoft.com/office/drawing/2014/main" id="{F24BC6E4-BF90-E0D0-BF48-F0612F1F4F17}"/>
              </a:ext>
            </a:extLst>
          </p:cNvPr>
          <p:cNvSpPr/>
          <p:nvPr/>
        </p:nvSpPr>
        <p:spPr bwMode="auto">
          <a:xfrm>
            <a:off x="2713599" y="3886199"/>
            <a:ext cx="762870" cy="228600"/>
          </a:xfrm>
          <a:prstGeom prst="rect">
            <a:avLst/>
          </a:prstGeom>
          <a:noFill/>
          <a:ln w="38100" cap="flat" cmpd="sng" algn="ctr">
            <a:solidFill>
              <a:srgbClr val="AC002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Times New Roman" pitchFamily="18" charset="0"/>
            </a:endParaRPr>
          </a:p>
        </p:txBody>
      </p:sp>
      <p:sp>
        <p:nvSpPr>
          <p:cNvPr id="9" name="Rectangle 8">
            <a:extLst>
              <a:ext uri="{FF2B5EF4-FFF2-40B4-BE49-F238E27FC236}">
                <a16:creationId xmlns:a16="http://schemas.microsoft.com/office/drawing/2014/main" id="{11EFA95F-FFFA-705C-333C-8533EDA14B8C}"/>
              </a:ext>
            </a:extLst>
          </p:cNvPr>
          <p:cNvSpPr/>
          <p:nvPr/>
        </p:nvSpPr>
        <p:spPr bwMode="auto">
          <a:xfrm>
            <a:off x="4770999" y="3886198"/>
            <a:ext cx="1676400" cy="228601"/>
          </a:xfrm>
          <a:prstGeom prst="rect">
            <a:avLst/>
          </a:prstGeom>
          <a:noFill/>
          <a:ln w="38100" cap="flat" cmpd="sng" algn="ctr">
            <a:solidFill>
              <a:srgbClr val="AC002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Times New Roman" pitchFamily="18" charset="0"/>
            </a:endParaRPr>
          </a:p>
        </p:txBody>
      </p:sp>
      <p:pic>
        <p:nvPicPr>
          <p:cNvPr id="11" name="Picture 10">
            <a:extLst>
              <a:ext uri="{FF2B5EF4-FFF2-40B4-BE49-F238E27FC236}">
                <a16:creationId xmlns:a16="http://schemas.microsoft.com/office/drawing/2014/main" id="{11933B70-6D1F-7DA2-D9E8-48529DE17549}"/>
              </a:ext>
            </a:extLst>
          </p:cNvPr>
          <p:cNvPicPr>
            <a:picLocks noChangeAspect="1"/>
          </p:cNvPicPr>
          <p:nvPr/>
        </p:nvPicPr>
        <p:blipFill>
          <a:blip r:embed="rId3"/>
          <a:stretch>
            <a:fillRect/>
          </a:stretch>
        </p:blipFill>
        <p:spPr>
          <a:xfrm>
            <a:off x="6663846" y="1997559"/>
            <a:ext cx="5524979" cy="4442133"/>
          </a:xfrm>
          <a:prstGeom prst="rect">
            <a:avLst/>
          </a:prstGeom>
        </p:spPr>
      </p:pic>
      <p:sp>
        <p:nvSpPr>
          <p:cNvPr id="13" name="Rectangle 12">
            <a:extLst>
              <a:ext uri="{FF2B5EF4-FFF2-40B4-BE49-F238E27FC236}">
                <a16:creationId xmlns:a16="http://schemas.microsoft.com/office/drawing/2014/main" id="{3570A72D-17AC-4006-EEEE-57961606A2EA}"/>
              </a:ext>
            </a:extLst>
          </p:cNvPr>
          <p:cNvSpPr/>
          <p:nvPr/>
        </p:nvSpPr>
        <p:spPr bwMode="auto">
          <a:xfrm>
            <a:off x="4037012" y="5257800"/>
            <a:ext cx="1905000" cy="745640"/>
          </a:xfrm>
          <a:prstGeom prst="rect">
            <a:avLst/>
          </a:prstGeom>
          <a:noFill/>
          <a:ln w="38100" cap="flat" cmpd="sng" algn="ctr">
            <a:solidFill>
              <a:srgbClr val="AC002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Times New Roman" pitchFamily="18" charset="0"/>
            </a:endParaRPr>
          </a:p>
        </p:txBody>
      </p:sp>
      <p:sp>
        <p:nvSpPr>
          <p:cNvPr id="14" name="Rectangle 13">
            <a:extLst>
              <a:ext uri="{FF2B5EF4-FFF2-40B4-BE49-F238E27FC236}">
                <a16:creationId xmlns:a16="http://schemas.microsoft.com/office/drawing/2014/main" id="{FE2FBA3E-8DCD-D69F-EA90-177DCBC1D0DC}"/>
              </a:ext>
            </a:extLst>
          </p:cNvPr>
          <p:cNvSpPr/>
          <p:nvPr/>
        </p:nvSpPr>
        <p:spPr bwMode="auto">
          <a:xfrm>
            <a:off x="8990012" y="2514600"/>
            <a:ext cx="1828800" cy="381000"/>
          </a:xfrm>
          <a:prstGeom prst="rect">
            <a:avLst/>
          </a:prstGeom>
          <a:noFill/>
          <a:ln w="38100" cap="flat" cmpd="sng" algn="ctr">
            <a:solidFill>
              <a:srgbClr val="AC002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Times New Roman" pitchFamily="18" charset="0"/>
            </a:endParaRPr>
          </a:p>
        </p:txBody>
      </p:sp>
      <p:sp>
        <p:nvSpPr>
          <p:cNvPr id="17" name="Rectangle 16">
            <a:extLst>
              <a:ext uri="{FF2B5EF4-FFF2-40B4-BE49-F238E27FC236}">
                <a16:creationId xmlns:a16="http://schemas.microsoft.com/office/drawing/2014/main" id="{7568667D-F938-C435-5187-6E9343580EF0}"/>
              </a:ext>
            </a:extLst>
          </p:cNvPr>
          <p:cNvSpPr/>
          <p:nvPr/>
        </p:nvSpPr>
        <p:spPr bwMode="auto">
          <a:xfrm>
            <a:off x="10971212" y="3505200"/>
            <a:ext cx="950434" cy="228600"/>
          </a:xfrm>
          <a:prstGeom prst="rect">
            <a:avLst/>
          </a:prstGeom>
          <a:noFill/>
          <a:ln w="38100" cap="flat" cmpd="sng" algn="ctr">
            <a:solidFill>
              <a:srgbClr val="AC002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Times New Roman" pitchFamily="18" charset="0"/>
            </a:endParaRPr>
          </a:p>
        </p:txBody>
      </p:sp>
      <p:sp>
        <p:nvSpPr>
          <p:cNvPr id="19" name="Rectangle 18">
            <a:extLst>
              <a:ext uri="{FF2B5EF4-FFF2-40B4-BE49-F238E27FC236}">
                <a16:creationId xmlns:a16="http://schemas.microsoft.com/office/drawing/2014/main" id="{6952E313-2C4E-F5C2-6D7B-5F6E9747C3D1}"/>
              </a:ext>
            </a:extLst>
          </p:cNvPr>
          <p:cNvSpPr/>
          <p:nvPr/>
        </p:nvSpPr>
        <p:spPr bwMode="auto">
          <a:xfrm>
            <a:off x="8990012" y="3673959"/>
            <a:ext cx="950434" cy="212239"/>
          </a:xfrm>
          <a:prstGeom prst="rect">
            <a:avLst/>
          </a:prstGeom>
          <a:noFill/>
          <a:ln w="38100" cap="flat" cmpd="sng" algn="ctr">
            <a:solidFill>
              <a:srgbClr val="AC002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Times New Roman" pitchFamily="18" charset="0"/>
            </a:endParaRPr>
          </a:p>
        </p:txBody>
      </p:sp>
      <p:sp>
        <p:nvSpPr>
          <p:cNvPr id="20" name="Rectangle 19">
            <a:extLst>
              <a:ext uri="{FF2B5EF4-FFF2-40B4-BE49-F238E27FC236}">
                <a16:creationId xmlns:a16="http://schemas.microsoft.com/office/drawing/2014/main" id="{A9747EEA-190B-D6AA-C694-690B1267C124}"/>
              </a:ext>
            </a:extLst>
          </p:cNvPr>
          <p:cNvSpPr/>
          <p:nvPr/>
        </p:nvSpPr>
        <p:spPr bwMode="auto">
          <a:xfrm>
            <a:off x="8609012" y="4876800"/>
            <a:ext cx="2819400" cy="152400"/>
          </a:xfrm>
          <a:prstGeom prst="rect">
            <a:avLst/>
          </a:prstGeom>
          <a:noFill/>
          <a:ln w="38100" cap="flat" cmpd="sng" algn="ctr">
            <a:solidFill>
              <a:srgbClr val="AC002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Times New Roman" pitchFamily="18" charset="0"/>
            </a:endParaRPr>
          </a:p>
        </p:txBody>
      </p:sp>
      <p:sp>
        <p:nvSpPr>
          <p:cNvPr id="21" name="Rectangle 20">
            <a:extLst>
              <a:ext uri="{FF2B5EF4-FFF2-40B4-BE49-F238E27FC236}">
                <a16:creationId xmlns:a16="http://schemas.microsoft.com/office/drawing/2014/main" id="{32043072-F489-6B24-CF99-A302B278EFCD}"/>
              </a:ext>
            </a:extLst>
          </p:cNvPr>
          <p:cNvSpPr/>
          <p:nvPr/>
        </p:nvSpPr>
        <p:spPr bwMode="auto">
          <a:xfrm>
            <a:off x="9752012" y="5257800"/>
            <a:ext cx="609600" cy="152400"/>
          </a:xfrm>
          <a:prstGeom prst="rect">
            <a:avLst/>
          </a:prstGeom>
          <a:noFill/>
          <a:ln w="38100" cap="flat" cmpd="sng" algn="ctr">
            <a:solidFill>
              <a:srgbClr val="AC002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Times New Roman" pitchFamily="18" charset="0"/>
            </a:endParaRPr>
          </a:p>
        </p:txBody>
      </p:sp>
      <p:cxnSp>
        <p:nvCxnSpPr>
          <p:cNvPr id="23" name="Straight Arrow Connector 22">
            <a:extLst>
              <a:ext uri="{FF2B5EF4-FFF2-40B4-BE49-F238E27FC236}">
                <a16:creationId xmlns:a16="http://schemas.microsoft.com/office/drawing/2014/main" id="{80FFD686-B78C-BDCD-6DC5-C24C06F55CDD}"/>
              </a:ext>
            </a:extLst>
          </p:cNvPr>
          <p:cNvCxnSpPr>
            <a:cxnSpLocks/>
          </p:cNvCxnSpPr>
          <p:nvPr/>
        </p:nvCxnSpPr>
        <p:spPr bwMode="auto">
          <a:xfrm flipH="1">
            <a:off x="3095034" y="5067300"/>
            <a:ext cx="721834" cy="76200"/>
          </a:xfrm>
          <a:prstGeom prst="straightConnector1">
            <a:avLst/>
          </a:prstGeom>
          <a:solidFill>
            <a:schemeClr val="accent1"/>
          </a:solidFill>
          <a:ln w="38100"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37912190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Very Important ClipArt – JMMPD">
            <a:extLst>
              <a:ext uri="{FF2B5EF4-FFF2-40B4-BE49-F238E27FC236}">
                <a16:creationId xmlns:a16="http://schemas.microsoft.com/office/drawing/2014/main" id="{CB87D535-80A2-A883-ED40-A6101AA446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1221067">
            <a:off x="2813135" y="5046226"/>
            <a:ext cx="1557130" cy="1215887"/>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2817812" y="914402"/>
            <a:ext cx="7772400" cy="5714998"/>
          </a:xfrm>
        </p:spPr>
        <p:txBody>
          <a:bodyPr>
            <a:normAutofit/>
          </a:bodyPr>
          <a:lstStyle/>
          <a:p>
            <a:pPr lvl="1"/>
            <a:r>
              <a:rPr lang="en-US" sz="1600" dirty="0">
                <a:effectLst/>
                <a:ea typeface="Calibri" panose="020F0502020204030204" pitchFamily="34" charset="0"/>
                <a:cs typeface="Arial" panose="020B0604020202020204" pitchFamily="34" charset="0"/>
              </a:rPr>
              <a:t>If you are using KeyDocs, you will need blank mailers, forms and/or window envelopes for your 1095’s. Otherwise, order pre-printed 1095 forms and envelopes.</a:t>
            </a:r>
          </a:p>
          <a:p>
            <a:pPr lvl="1"/>
            <a:r>
              <a:rPr lang="en-US" sz="1600" dirty="0">
                <a:effectLst/>
                <a:ea typeface="Calibri" panose="020F0502020204030204" pitchFamily="34" charset="0"/>
                <a:cs typeface="Arial" panose="020B0604020202020204" pitchFamily="34" charset="0"/>
              </a:rPr>
              <a:t>We recommend you print an individual 1095 before moving on to printing all your 1095’s.</a:t>
            </a:r>
          </a:p>
          <a:p>
            <a:pPr lvl="1"/>
            <a:r>
              <a:rPr lang="en-US" sz="1600" dirty="0">
                <a:effectLst/>
                <a:ea typeface="Calibri" panose="020F0502020204030204" pitchFamily="34" charset="0"/>
                <a:cs typeface="Arial" panose="020B0604020202020204" pitchFamily="34" charset="0"/>
              </a:rPr>
              <a:t>Selecting the ‘Save Document in Attachment Cabinet’ field will save the 1095’s under the ‘My Documents’ tab on KeyNet for each employee that did not opt-out of electronic consent. For the employees who did not check electronic consent a PDF will be created for printing.</a:t>
            </a:r>
          </a:p>
          <a:p>
            <a:pPr lvl="1"/>
            <a:r>
              <a:rPr lang="en-US" sz="1600" dirty="0">
                <a:effectLst/>
                <a:ea typeface="Calibri" panose="020F0502020204030204" pitchFamily="34" charset="0"/>
                <a:cs typeface="Arial" panose="020B0604020202020204" pitchFamily="34" charset="0"/>
              </a:rPr>
              <a:t>For a full PDF file for your records, you can repeat the printing steps, but do </a:t>
            </a:r>
            <a:r>
              <a:rPr lang="en-US" sz="1600" u="sng" dirty="0">
                <a:effectLst/>
                <a:ea typeface="Calibri" panose="020F0502020204030204" pitchFamily="34" charset="0"/>
                <a:cs typeface="Arial" panose="020B0604020202020204" pitchFamily="34" charset="0"/>
              </a:rPr>
              <a:t>not</a:t>
            </a:r>
            <a:r>
              <a:rPr lang="en-US" sz="1600" dirty="0">
                <a:effectLst/>
                <a:ea typeface="Calibri" panose="020F0502020204030204" pitchFamily="34" charset="0"/>
                <a:cs typeface="Arial" panose="020B0604020202020204" pitchFamily="34" charset="0"/>
              </a:rPr>
              <a:t> select the ‘Save Attachment Button’ and select the ‘Include Employees Who Consented to Receive Document Electronically’.</a:t>
            </a:r>
          </a:p>
          <a:p>
            <a:pPr lvl="1"/>
            <a:r>
              <a:rPr lang="en-US" sz="1600" dirty="0">
                <a:ea typeface="Calibri" panose="020F0502020204030204" pitchFamily="34" charset="0"/>
                <a:cs typeface="Arial" panose="020B0604020202020204" pitchFamily="34" charset="0"/>
              </a:rPr>
              <a:t>Add the new year to your ‘Viewable Years’ on KeyNet Employee Parameters.</a:t>
            </a:r>
            <a:endParaRPr lang="en-US" sz="1600" dirty="0">
              <a:effectLst/>
              <a:ea typeface="Calibri" panose="020F0502020204030204" pitchFamily="34" charset="0"/>
              <a:cs typeface="Arial" panose="020B0604020202020204" pitchFamily="34" charset="0"/>
            </a:endParaRPr>
          </a:p>
          <a:p>
            <a:pPr lvl="1"/>
            <a:r>
              <a:rPr lang="en-US" sz="1600" dirty="0">
                <a:effectLst/>
                <a:ea typeface="Calibri" panose="020F0502020204030204" pitchFamily="34" charset="0"/>
                <a:cs typeface="Arial" panose="020B0604020202020204" pitchFamily="34" charset="0"/>
              </a:rPr>
              <a:t>Submit the file to the IRS or contact Keystone to sign up for filing assistance</a:t>
            </a:r>
            <a:r>
              <a:rPr lang="en-US" sz="1600" dirty="0">
                <a:ea typeface="Calibri" panose="020F0502020204030204" pitchFamily="34" charset="0"/>
                <a:cs typeface="Arial" panose="020B0604020202020204" pitchFamily="34" charset="0"/>
              </a:rPr>
              <a:t>. </a:t>
            </a:r>
            <a:r>
              <a:rPr lang="en-US" sz="1400" dirty="0">
                <a:cs typeface="Arial" panose="020B0604020202020204" pitchFamily="34" charset="0"/>
              </a:rPr>
              <a:t>Note: Employers that file 250 or more during the calendar year must file the returns electronically.</a:t>
            </a:r>
          </a:p>
          <a:p>
            <a:pPr marL="114300" marR="457200" indent="0" algn="l">
              <a:spcBef>
                <a:spcPts val="1200"/>
              </a:spcBef>
              <a:spcAft>
                <a:spcPts val="0"/>
              </a:spcAft>
              <a:buNone/>
            </a:pPr>
            <a:r>
              <a:rPr lang="en-US" sz="1400" dirty="0">
                <a:ea typeface="Calibri" panose="020F0502020204030204" pitchFamily="34" charset="0"/>
                <a:cs typeface="Arial" panose="020B0604020202020204" pitchFamily="34" charset="0"/>
              </a:rPr>
              <a:t>	      </a:t>
            </a:r>
          </a:p>
          <a:p>
            <a:pPr marL="114300" marR="457200" indent="0" algn="l">
              <a:spcBef>
                <a:spcPts val="1200"/>
              </a:spcBef>
              <a:spcAft>
                <a:spcPts val="0"/>
              </a:spcAft>
              <a:buNone/>
            </a:pPr>
            <a:r>
              <a:rPr lang="en-US" sz="1400" b="1" dirty="0">
                <a:effectLst/>
                <a:latin typeface="Calibri" panose="020F0502020204030204" pitchFamily="34" charset="0"/>
                <a:ea typeface="Calibri" panose="020F0502020204030204" pitchFamily="34" charset="0"/>
                <a:cs typeface="Arial" panose="020B0604020202020204" pitchFamily="34" charset="0"/>
              </a:rPr>
              <a:t>	                 </a:t>
            </a:r>
            <a:r>
              <a:rPr lang="en-US" sz="1400" dirty="0">
                <a:cs typeface="Arial" panose="020B0604020202020204" pitchFamily="34" charset="0"/>
              </a:rPr>
              <a:t>If filing yourself, you must have someone already set up with an AIR pin or              	                 get someone signed up using the ID.ME credentials. </a:t>
            </a:r>
          </a:p>
          <a:p>
            <a:pPr marL="114300" marR="457200" indent="0">
              <a:spcBef>
                <a:spcPts val="1200"/>
              </a:spcBef>
              <a:spcAft>
                <a:spcPts val="0"/>
              </a:spcAft>
              <a:buNone/>
            </a:pPr>
            <a:r>
              <a:rPr lang="en-US" sz="1400" b="1" dirty="0">
                <a:effectLst/>
                <a:latin typeface="Calibri" panose="020F0502020204030204" pitchFamily="34" charset="0"/>
                <a:ea typeface="Calibri" panose="020F0502020204030204" pitchFamily="34" charset="0"/>
                <a:cs typeface="Arial" panose="020B0604020202020204" pitchFamily="34" charset="0"/>
              </a:rPr>
              <a:t>	                 </a:t>
            </a:r>
            <a:r>
              <a:rPr lang="en-US" sz="12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hlinkClick r:id="rId3"/>
              </a:rPr>
              <a:t>https://www.irs.gov/e-file-providers/affordable-care-act-information-returns-air</a:t>
            </a:r>
            <a:endParaRPr lang="en-US" sz="12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a:p>
            <a:pPr marL="114300" marR="457200" indent="0" algn="l">
              <a:spcBef>
                <a:spcPts val="1200"/>
              </a:spcBef>
              <a:spcAft>
                <a:spcPts val="0"/>
              </a:spcAft>
              <a:buNone/>
            </a:pPr>
            <a:endParaRPr lang="en-US" sz="1400" b="1" dirty="0">
              <a:effectLst/>
              <a:latin typeface="Calibri" panose="020F0502020204030204" pitchFamily="34" charset="0"/>
              <a:ea typeface="Calibri" panose="020F0502020204030204" pitchFamily="34" charset="0"/>
              <a:cs typeface="Arial" panose="020B0604020202020204" pitchFamily="34" charset="0"/>
            </a:endParaRPr>
          </a:p>
          <a:p>
            <a:pPr lvl="1"/>
            <a:endParaRPr lang="en-US" dirty="0"/>
          </a:p>
          <a:p>
            <a:pPr marL="0" indent="0">
              <a:buNone/>
            </a:pPr>
            <a:endParaRPr lang="en-US" dirty="0"/>
          </a:p>
        </p:txBody>
      </p:sp>
      <p:sp>
        <p:nvSpPr>
          <p:cNvPr id="4" name="Slide Number Placeholder 3"/>
          <p:cNvSpPr>
            <a:spLocks noGrp="1"/>
          </p:cNvSpPr>
          <p:nvPr>
            <p:ph type="sldNum" sz="quarter" idx="10"/>
          </p:nvPr>
        </p:nvSpPr>
        <p:spPr/>
        <p:txBody>
          <a:bodyPr/>
          <a:lstStyle/>
          <a:p>
            <a:fld id="{E01ABE7C-D557-4CAA-AC9E-0A55A9FE9F7F}" type="slidenum">
              <a:rPr lang="en-US" smtClean="0"/>
              <a:pPr/>
              <a:t>20</a:t>
            </a:fld>
            <a:endParaRPr lang="en-US" dirty="0"/>
          </a:p>
        </p:txBody>
      </p:sp>
      <p:sp>
        <p:nvSpPr>
          <p:cNvPr id="2" name="Title 1"/>
          <p:cNvSpPr>
            <a:spLocks noGrp="1"/>
          </p:cNvSpPr>
          <p:nvPr>
            <p:ph type="title" idx="4294967295"/>
          </p:nvPr>
        </p:nvSpPr>
        <p:spPr>
          <a:xfrm>
            <a:off x="2894012" y="76200"/>
            <a:ext cx="7772400" cy="990600"/>
          </a:xfrm>
          <a:prstGeom prst="rect">
            <a:avLst/>
          </a:prstGeom>
        </p:spPr>
        <p:txBody>
          <a:bodyPr anchor="ctr">
            <a:normAutofit/>
          </a:bodyPr>
          <a:lstStyle/>
          <a:p>
            <a:r>
              <a:rPr lang="en-US" dirty="0"/>
              <a:t>ACA Printing &amp; File Creation</a:t>
            </a:r>
          </a:p>
        </p:txBody>
      </p:sp>
    </p:spTree>
    <p:extLst>
      <p:ext uri="{BB962C8B-B14F-4D97-AF65-F5344CB8AC3E}">
        <p14:creationId xmlns:p14="http://schemas.microsoft.com/office/powerpoint/2010/main" val="15055612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6750" y="1752600"/>
            <a:ext cx="10360501" cy="4800600"/>
          </a:xfrm>
        </p:spPr>
        <p:txBody>
          <a:bodyPr/>
          <a:lstStyle/>
          <a:p>
            <a:pPr marL="461963" indent="-461963"/>
            <a:r>
              <a:rPr lang="en-US" sz="2400" dirty="0"/>
              <a:t>All responses will be entered into a drawing for a $50 Amazon Gift Card. </a:t>
            </a:r>
          </a:p>
          <a:p>
            <a:pPr marL="461963" indent="-461963"/>
            <a:r>
              <a:rPr lang="en-US" sz="2400" dirty="0"/>
              <a:t>Drawing to take place Friday at lunch. There will be multiple winners! </a:t>
            </a:r>
          </a:p>
          <a:p>
            <a:pPr marL="461963" indent="-461963"/>
            <a:r>
              <a:rPr lang="en-US" sz="2400" b="1" u="sng" dirty="0">
                <a:solidFill>
                  <a:srgbClr val="0070C0"/>
                </a:solidFill>
                <a:latin typeface="Calibri" panose="020F0502020204030204" pitchFamily="34" charset="0"/>
                <a:ea typeface="Times New Roman" panose="02020603050405020304" pitchFamily="18" charset="0"/>
                <a:hlinkClick r:id="rId2">
                  <a:extLst>
                    <a:ext uri="{A12FA001-AC4F-418D-AE19-62706E023703}">
                      <ahyp:hlinkClr xmlns:ahyp="http://schemas.microsoft.com/office/drawing/2018/hyperlinkcolor" val="tx"/>
                    </a:ext>
                  </a:extLst>
                </a:hlinkClick>
              </a:rPr>
              <a:t>Link to session survey</a:t>
            </a:r>
            <a:r>
              <a:rPr lang="en-US" sz="2400" dirty="0"/>
              <a:t> or scan this QR code (also on the agenda)</a:t>
            </a:r>
          </a:p>
          <a:p>
            <a:pPr marL="461963" indent="-461963"/>
            <a:endParaRPr lang="en-US" sz="2400" dirty="0"/>
          </a:p>
          <a:p>
            <a:pPr marL="461963" indent="-461963"/>
            <a:endParaRPr lang="en-US" sz="2400" dirty="0"/>
          </a:p>
        </p:txBody>
      </p:sp>
      <p:sp>
        <p:nvSpPr>
          <p:cNvPr id="4" name="Slide Number Placeholder 3"/>
          <p:cNvSpPr>
            <a:spLocks noGrp="1"/>
          </p:cNvSpPr>
          <p:nvPr>
            <p:ph type="sldNum" sz="quarter" idx="10"/>
          </p:nvPr>
        </p:nvSpPr>
        <p:spPr/>
        <p:txBody>
          <a:bodyPr/>
          <a:lstStyle/>
          <a:p>
            <a:fld id="{E01ABE7C-D557-4CAA-AC9E-0A55A9FE9F7F}" type="slidenum">
              <a:rPr lang="en-US" smtClean="0"/>
              <a:pPr/>
              <a:t>21</a:t>
            </a:fld>
            <a:endParaRPr lang="en-US" dirty="0"/>
          </a:p>
        </p:txBody>
      </p:sp>
      <p:sp>
        <p:nvSpPr>
          <p:cNvPr id="2" name="Title 1"/>
          <p:cNvSpPr>
            <a:spLocks noGrp="1"/>
          </p:cNvSpPr>
          <p:nvPr>
            <p:ph type="title" idx="4294967295"/>
          </p:nvPr>
        </p:nvSpPr>
        <p:spPr>
          <a:xfrm>
            <a:off x="2741612" y="228600"/>
            <a:ext cx="7772400" cy="990600"/>
          </a:xfrm>
          <a:prstGeom prst="rect">
            <a:avLst/>
          </a:prstGeom>
        </p:spPr>
        <p:txBody>
          <a:bodyPr anchor="ctr"/>
          <a:lstStyle/>
          <a:p>
            <a:r>
              <a:rPr lang="en-US" b="0" dirty="0"/>
              <a:t>NASU 2025 Session Surveys – we want your feedback!</a:t>
            </a:r>
          </a:p>
        </p:txBody>
      </p:sp>
      <p:pic>
        <p:nvPicPr>
          <p:cNvPr id="9" name="Picture 8" descr="A qr code with a dinosaur&#10;&#10;AI-generated content may be incorrect.">
            <a:extLst>
              <a:ext uri="{FF2B5EF4-FFF2-40B4-BE49-F238E27FC236}">
                <a16:creationId xmlns:a16="http://schemas.microsoft.com/office/drawing/2014/main" id="{8598E301-DC7D-DF31-3C9F-882C9A4C22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1412" y="3048000"/>
            <a:ext cx="3752850" cy="3752850"/>
          </a:xfrm>
          <a:prstGeom prst="rect">
            <a:avLst/>
          </a:prstGeom>
        </p:spPr>
      </p:pic>
    </p:spTree>
    <p:extLst>
      <p:ext uri="{BB962C8B-B14F-4D97-AF65-F5344CB8AC3E}">
        <p14:creationId xmlns:p14="http://schemas.microsoft.com/office/powerpoint/2010/main" val="4503444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522412" y="1371600"/>
            <a:ext cx="10287000" cy="5068093"/>
          </a:xfrm>
          <a:prstGeom prst="rect">
            <a:avLst/>
          </a:prstGeom>
        </p:spPr>
        <p:txBody>
          <a:bodyPr>
            <a:normAutofit/>
          </a:bodyPr>
          <a:lstStyle/>
          <a:p>
            <a:pPr lvl="1">
              <a:buFont typeface="Wingdings" panose="05000000000000000000" pitchFamily="2" charset="2"/>
              <a:buChar char="Ø"/>
            </a:pPr>
            <a:r>
              <a:rPr lang="en-US" sz="2400" dirty="0">
                <a:latin typeface="Calibri" panose="020F0502020204030204" pitchFamily="34" charset="0"/>
                <a:ea typeface="Calibri" panose="020F0502020204030204" pitchFamily="34" charset="0"/>
                <a:cs typeface="Arial" panose="020B0604020202020204" pitchFamily="34" charset="0"/>
              </a:rPr>
              <a:t>Confirm with your IT department that your data is backed up prior to running closing year end functions.</a:t>
            </a:r>
          </a:p>
          <a:p>
            <a:pPr lvl="1">
              <a:buFont typeface="Wingdings" panose="05000000000000000000" pitchFamily="2" charset="2"/>
              <a:buChar char="Ø"/>
            </a:pPr>
            <a:r>
              <a:rPr lang="en-US" sz="2400" dirty="0">
                <a:latin typeface="Calibri" panose="020F0502020204030204" pitchFamily="34" charset="0"/>
                <a:ea typeface="Calibri" panose="020F0502020204030204" pitchFamily="34" charset="0"/>
                <a:cs typeface="Arial" panose="020B0604020202020204" pitchFamily="34" charset="0"/>
              </a:rPr>
              <a:t>Ensure that all deductions are correctly coded to be included on W-2s </a:t>
            </a:r>
            <a:r>
              <a:rPr lang="en-US" sz="2400" i="1" dirty="0">
                <a:latin typeface="Calibri" panose="020F0502020204030204" pitchFamily="34" charset="0"/>
                <a:ea typeface="Calibri" panose="020F0502020204030204" pitchFamily="34" charset="0"/>
                <a:cs typeface="Arial" panose="020B0604020202020204" pitchFamily="34" charset="0"/>
              </a:rPr>
              <a:t>(Ex: TSA, HSA, FSA, Medical, Retirement) </a:t>
            </a:r>
            <a:r>
              <a:rPr lang="en-US" sz="2400" dirty="0">
                <a:latin typeface="Calibri" panose="020F0502020204030204" pitchFamily="34" charset="0"/>
                <a:ea typeface="Calibri" panose="020F0502020204030204" pitchFamily="34" charset="0"/>
                <a:cs typeface="Arial" panose="020B0604020202020204" pitchFamily="34" charset="0"/>
              </a:rPr>
              <a:t>on the Deduction &amp; Benefit Accounting (KE0223) screen.</a:t>
            </a:r>
          </a:p>
          <a:p>
            <a:pPr lvl="1">
              <a:buFont typeface="Wingdings" panose="05000000000000000000" pitchFamily="2" charset="2"/>
              <a:buChar char="Ø"/>
            </a:pPr>
            <a:r>
              <a:rPr lang="en-US" sz="2400" dirty="0">
                <a:latin typeface="Calibri" panose="020F0502020204030204" pitchFamily="34" charset="0"/>
                <a:ea typeface="Calibri" panose="020F0502020204030204" pitchFamily="34" charset="0"/>
                <a:cs typeface="Arial" panose="020B0604020202020204" pitchFamily="34" charset="0"/>
              </a:rPr>
              <a:t>If this is your first year running W-2’s in Keystone, ensure that W-2 Parameters (KE2027) are set.</a:t>
            </a:r>
          </a:p>
          <a:p>
            <a:pPr lvl="1">
              <a:buFont typeface="Wingdings" panose="05000000000000000000" pitchFamily="2" charset="2"/>
              <a:buChar char="Ø"/>
            </a:pPr>
            <a:r>
              <a:rPr lang="en-US" sz="2400" dirty="0">
                <a:latin typeface="Calibri" panose="020F0502020204030204" pitchFamily="34" charset="0"/>
                <a:ea typeface="Calibri" panose="020F0502020204030204" pitchFamily="34" charset="0"/>
                <a:cs typeface="Arial" panose="020B0604020202020204" pitchFamily="34" charset="0"/>
              </a:rPr>
              <a:t>Start verifying data after the last payroll is complete.</a:t>
            </a:r>
          </a:p>
          <a:p>
            <a:pPr lvl="1">
              <a:buFont typeface="Wingdings" panose="05000000000000000000" pitchFamily="2" charset="2"/>
              <a:buChar char="Ø"/>
            </a:pPr>
            <a:r>
              <a:rPr lang="en-US" sz="2400" dirty="0">
                <a:latin typeface="Calibri" panose="020F0502020204030204" pitchFamily="34" charset="0"/>
                <a:ea typeface="Calibri" panose="020F0502020204030204" pitchFamily="34" charset="0"/>
                <a:cs typeface="Arial" panose="020B0604020202020204" pitchFamily="34" charset="0"/>
              </a:rPr>
              <a:t>If you allow W-2 viewing on </a:t>
            </a:r>
            <a:r>
              <a:rPr lang="en-US" sz="2400" dirty="0" err="1">
                <a:latin typeface="Calibri" panose="020F0502020204030204" pitchFamily="34" charset="0"/>
                <a:ea typeface="Calibri" panose="020F0502020204030204" pitchFamily="34" charset="0"/>
                <a:cs typeface="Arial" panose="020B0604020202020204" pitchFamily="34" charset="0"/>
              </a:rPr>
              <a:t>KeyNet</a:t>
            </a:r>
            <a:r>
              <a:rPr lang="en-US" sz="2400" dirty="0">
                <a:latin typeface="Calibri" panose="020F0502020204030204" pitchFamily="34" charset="0"/>
                <a:ea typeface="Calibri" panose="020F0502020204030204" pitchFamily="34" charset="0"/>
                <a:cs typeface="Arial" panose="020B0604020202020204" pitchFamily="34" charset="0"/>
              </a:rPr>
              <a:t>, ensure that the year you are closing is not yet available on </a:t>
            </a:r>
            <a:r>
              <a:rPr lang="en-US" sz="2400" dirty="0" err="1">
                <a:latin typeface="Calibri" panose="020F0502020204030204" pitchFamily="34" charset="0"/>
                <a:ea typeface="Calibri" panose="020F0502020204030204" pitchFamily="34" charset="0"/>
                <a:cs typeface="Arial" panose="020B0604020202020204" pitchFamily="34" charset="0"/>
              </a:rPr>
              <a:t>KeyNet</a:t>
            </a:r>
            <a:r>
              <a:rPr lang="en-US" sz="2400" dirty="0">
                <a:latin typeface="Calibri" panose="020F0502020204030204" pitchFamily="34" charset="0"/>
                <a:ea typeface="Calibri" panose="020F0502020204030204" pitchFamily="34" charset="0"/>
                <a:cs typeface="Arial" panose="020B0604020202020204" pitchFamily="34" charset="0"/>
              </a:rPr>
              <a:t> before running the Create W-2 Work File (KE2010) build process.</a:t>
            </a:r>
            <a:endParaRPr lang="en-US" sz="2400" dirty="0">
              <a:latin typeface="Aptos" panose="020B0004020202020204" pitchFamily="34" charset="0"/>
            </a:endParaRPr>
          </a:p>
        </p:txBody>
      </p:sp>
      <p:sp>
        <p:nvSpPr>
          <p:cNvPr id="4" name="Slide Number Placeholder 3"/>
          <p:cNvSpPr>
            <a:spLocks noGrp="1"/>
          </p:cNvSpPr>
          <p:nvPr>
            <p:ph type="sldNum" sz="quarter" idx="10"/>
          </p:nvPr>
        </p:nvSpPr>
        <p:spPr>
          <a:xfrm>
            <a:off x="11504612" y="6439693"/>
            <a:ext cx="381000" cy="227013"/>
          </a:xfrm>
          <a:prstGeom prst="rect">
            <a:avLst/>
          </a:prstGeom>
        </p:spPr>
        <p:txBody>
          <a:bodyPr/>
          <a:lstStyle/>
          <a:p>
            <a:fld id="{6BC5B7D4-66CA-4557-97B5-DBB83BE9C515}" type="slidenum">
              <a:rPr lang="en-US" smtClean="0">
                <a:latin typeface="Aptos" panose="020B0004020202020204" pitchFamily="34" charset="0"/>
              </a:rPr>
              <a:t>3</a:t>
            </a:fld>
            <a:endParaRPr lang="en-US" dirty="0">
              <a:latin typeface="Aptos" panose="020B0004020202020204" pitchFamily="34" charset="0"/>
            </a:endParaRPr>
          </a:p>
        </p:txBody>
      </p:sp>
      <p:sp>
        <p:nvSpPr>
          <p:cNvPr id="2" name="Title 1"/>
          <p:cNvSpPr>
            <a:spLocks noGrp="1"/>
          </p:cNvSpPr>
          <p:nvPr>
            <p:ph type="title" idx="4294967295"/>
          </p:nvPr>
        </p:nvSpPr>
        <p:spPr>
          <a:xfrm>
            <a:off x="1522412" y="228600"/>
            <a:ext cx="10287000" cy="990600"/>
          </a:xfrm>
          <a:prstGeom prst="rect">
            <a:avLst/>
          </a:prstGeom>
        </p:spPr>
        <p:txBody>
          <a:bodyPr anchor="ctr">
            <a:normAutofit/>
          </a:bodyPr>
          <a:lstStyle/>
          <a:p>
            <a:r>
              <a:rPr lang="en-US" dirty="0">
                <a:solidFill>
                  <a:srgbClr val="912018"/>
                </a:solidFill>
                <a:latin typeface="Aptos" panose="020B0004020202020204" pitchFamily="34" charset="0"/>
              </a:rPr>
              <a:t>Preparing for Year End</a:t>
            </a:r>
          </a:p>
        </p:txBody>
      </p:sp>
    </p:spTree>
    <p:extLst>
      <p:ext uri="{BB962C8B-B14F-4D97-AF65-F5344CB8AC3E}">
        <p14:creationId xmlns:p14="http://schemas.microsoft.com/office/powerpoint/2010/main" val="3570351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648847" y="1143000"/>
            <a:ext cx="7772400" cy="4953000"/>
          </a:xfrm>
        </p:spPr>
        <p:txBody>
          <a:bodyPr>
            <a:normAutofit/>
          </a:bodyPr>
          <a:lstStyle/>
          <a:p>
            <a:pPr lvl="1" indent="-342900">
              <a:spcBef>
                <a:spcPts val="0"/>
              </a:spcBef>
              <a:spcAft>
                <a:spcPts val="1200"/>
              </a:spcAft>
            </a:pPr>
            <a:r>
              <a:rPr lang="en-US" sz="1800" dirty="0">
                <a:latin typeface="Calibri" panose="020F0502020204030204" pitchFamily="34" charset="0"/>
                <a:cs typeface="Arial" panose="020B0604020202020204" pitchFamily="34" charset="0"/>
              </a:rPr>
              <a:t>Print Form 941 Information (KE0660) for the year.</a:t>
            </a:r>
          </a:p>
          <a:p>
            <a:pPr marL="400050" lvl="1" indent="0">
              <a:spcBef>
                <a:spcPts val="0"/>
              </a:spcBef>
              <a:spcAft>
                <a:spcPts val="1200"/>
              </a:spcAft>
              <a:buNone/>
            </a:pPr>
            <a:endParaRPr lang="en-US" sz="1800" dirty="0">
              <a:latin typeface="Calibri" panose="020F0502020204030204" pitchFamily="34" charset="0"/>
              <a:cs typeface="Arial" panose="020B0604020202020204" pitchFamily="34" charset="0"/>
            </a:endParaRPr>
          </a:p>
          <a:p>
            <a:pPr lvl="1" indent="-342900">
              <a:spcBef>
                <a:spcPts val="0"/>
              </a:spcBef>
              <a:spcAft>
                <a:spcPts val="1200"/>
              </a:spcAft>
            </a:pPr>
            <a:endParaRPr lang="en-US" sz="1800" dirty="0">
              <a:latin typeface="Calibri" panose="020F0502020204030204" pitchFamily="34" charset="0"/>
              <a:cs typeface="Arial" panose="020B0604020202020204" pitchFamily="34" charset="0"/>
            </a:endParaRPr>
          </a:p>
          <a:p>
            <a:pPr lvl="1" indent="-342900">
              <a:spcBef>
                <a:spcPts val="0"/>
              </a:spcBef>
              <a:spcAft>
                <a:spcPts val="1200"/>
              </a:spcAft>
            </a:pPr>
            <a:endParaRPr lang="en-US" sz="1800" dirty="0">
              <a:latin typeface="Calibri" panose="020F0502020204030204" pitchFamily="34" charset="0"/>
              <a:cs typeface="Arial" panose="020B0604020202020204" pitchFamily="34" charset="0"/>
            </a:endParaRPr>
          </a:p>
          <a:p>
            <a:pPr lvl="1" indent="-342900">
              <a:spcBef>
                <a:spcPts val="0"/>
              </a:spcBef>
              <a:spcAft>
                <a:spcPts val="12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lvl="1" indent="-342900">
              <a:spcBef>
                <a:spcPts val="0"/>
              </a:spcBef>
              <a:spcAft>
                <a:spcPts val="1200"/>
              </a:spcAft>
            </a:pPr>
            <a:endParaRPr lang="en-US" sz="1800" dirty="0">
              <a:latin typeface="Calibri" panose="020F0502020204030204" pitchFamily="34" charset="0"/>
              <a:ea typeface="Calibri" panose="020F0502020204030204" pitchFamily="34" charset="0"/>
              <a:cs typeface="Arial" panose="020B0604020202020204" pitchFamily="34" charset="0"/>
            </a:endParaRPr>
          </a:p>
          <a:p>
            <a:pPr marL="400050" lvl="1" indent="0">
              <a:spcBef>
                <a:spcPts val="0"/>
              </a:spcBef>
              <a:spcAft>
                <a:spcPts val="1200"/>
              </a:spcAft>
              <a:buNone/>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lvl="1" indent="-342900">
              <a:spcBef>
                <a:spcPts val="0"/>
              </a:spcBef>
              <a:spcAft>
                <a:spcPts val="1200"/>
              </a:spcAft>
            </a:pPr>
            <a:endParaRPr lang="en-US" sz="1800" dirty="0">
              <a:latin typeface="Calibri" panose="020F0502020204030204" pitchFamily="34" charset="0"/>
              <a:cs typeface="Arial" panose="020B0604020202020204" pitchFamily="34" charset="0"/>
            </a:endParaRPr>
          </a:p>
          <a:p>
            <a:pPr lvl="1"/>
            <a:endParaRPr lang="en-US" dirty="0"/>
          </a:p>
          <a:p>
            <a:pPr lvl="1"/>
            <a:endParaRPr lang="en-US" dirty="0"/>
          </a:p>
          <a:p>
            <a:endParaRPr lang="en-US" dirty="0"/>
          </a:p>
        </p:txBody>
      </p:sp>
      <p:sp>
        <p:nvSpPr>
          <p:cNvPr id="4" name="Slide Number Placeholder 3"/>
          <p:cNvSpPr>
            <a:spLocks noGrp="1"/>
          </p:cNvSpPr>
          <p:nvPr>
            <p:ph type="sldNum" sz="quarter" idx="10"/>
          </p:nvPr>
        </p:nvSpPr>
        <p:spPr/>
        <p:txBody>
          <a:bodyPr/>
          <a:lstStyle/>
          <a:p>
            <a:fld id="{E01ABE7C-D557-4CAA-AC9E-0A55A9FE9F7F}" type="slidenum">
              <a:rPr lang="en-US" smtClean="0"/>
              <a:pPr/>
              <a:t>4</a:t>
            </a:fld>
            <a:endParaRPr lang="en-US" dirty="0"/>
          </a:p>
        </p:txBody>
      </p:sp>
      <p:sp>
        <p:nvSpPr>
          <p:cNvPr id="2" name="Title 1"/>
          <p:cNvSpPr>
            <a:spLocks noGrp="1"/>
          </p:cNvSpPr>
          <p:nvPr>
            <p:ph type="title" idx="4294967295"/>
          </p:nvPr>
        </p:nvSpPr>
        <p:spPr>
          <a:xfrm>
            <a:off x="2589212" y="152400"/>
            <a:ext cx="8534400" cy="990600"/>
          </a:xfrm>
          <a:prstGeom prst="rect">
            <a:avLst/>
          </a:prstGeom>
        </p:spPr>
        <p:txBody>
          <a:bodyPr anchor="ctr">
            <a:normAutofit fontScale="90000"/>
          </a:bodyPr>
          <a:lstStyle/>
          <a:p>
            <a:r>
              <a:rPr lang="en-US" dirty="0"/>
              <a:t>         Verify Taxable Income and Taxes</a:t>
            </a:r>
          </a:p>
        </p:txBody>
      </p:sp>
      <p:pic>
        <p:nvPicPr>
          <p:cNvPr id="15" name="Picture 14">
            <a:extLst>
              <a:ext uri="{FF2B5EF4-FFF2-40B4-BE49-F238E27FC236}">
                <a16:creationId xmlns:a16="http://schemas.microsoft.com/office/drawing/2014/main" id="{B9D89A5C-1423-D123-83E4-40BDCB864071}"/>
              </a:ext>
            </a:extLst>
          </p:cNvPr>
          <p:cNvPicPr>
            <a:picLocks noChangeAspect="1"/>
          </p:cNvPicPr>
          <p:nvPr/>
        </p:nvPicPr>
        <p:blipFill>
          <a:blip r:embed="rId2"/>
          <a:stretch>
            <a:fillRect/>
          </a:stretch>
        </p:blipFill>
        <p:spPr>
          <a:xfrm>
            <a:off x="1805614" y="1447800"/>
            <a:ext cx="5141401" cy="2895600"/>
          </a:xfrm>
          <a:prstGeom prst="rect">
            <a:avLst/>
          </a:prstGeom>
        </p:spPr>
      </p:pic>
      <p:pic>
        <p:nvPicPr>
          <p:cNvPr id="11" name="Picture 10">
            <a:extLst>
              <a:ext uri="{FF2B5EF4-FFF2-40B4-BE49-F238E27FC236}">
                <a16:creationId xmlns:a16="http://schemas.microsoft.com/office/drawing/2014/main" id="{7A1FFBBF-D4E9-E9CF-EAAD-AFA0C390BA8B}"/>
              </a:ext>
            </a:extLst>
          </p:cNvPr>
          <p:cNvPicPr>
            <a:picLocks noChangeAspect="1"/>
          </p:cNvPicPr>
          <p:nvPr/>
        </p:nvPicPr>
        <p:blipFill>
          <a:blip r:embed="rId3"/>
          <a:stretch>
            <a:fillRect/>
          </a:stretch>
        </p:blipFill>
        <p:spPr>
          <a:xfrm>
            <a:off x="5576019" y="3962401"/>
            <a:ext cx="5909189" cy="2823910"/>
          </a:xfrm>
          <a:prstGeom prst="rect">
            <a:avLst/>
          </a:prstGeom>
        </p:spPr>
      </p:pic>
    </p:spTree>
    <p:extLst>
      <p:ext uri="{BB962C8B-B14F-4D97-AF65-F5344CB8AC3E}">
        <p14:creationId xmlns:p14="http://schemas.microsoft.com/office/powerpoint/2010/main" val="41168571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17812" y="1066800"/>
            <a:ext cx="7772400" cy="5486400"/>
          </a:xfrm>
        </p:spPr>
        <p:txBody>
          <a:bodyPr>
            <a:normAutofit/>
          </a:bodyPr>
          <a:lstStyle/>
          <a:p>
            <a:pPr lvl="1" indent="-342900">
              <a:spcBef>
                <a:spcPts val="0"/>
              </a:spcBef>
              <a:spcAft>
                <a:spcPts val="1200"/>
              </a:spcAft>
            </a:pPr>
            <a:r>
              <a:rPr lang="en-US" sz="1800" dirty="0">
                <a:effectLst/>
                <a:latin typeface="Calibri" panose="020F0502020204030204" pitchFamily="34" charset="0"/>
                <a:ea typeface="Calibri" panose="020F0502020204030204" pitchFamily="34" charset="0"/>
                <a:cs typeface="Arial" panose="020B0604020202020204" pitchFamily="34" charset="0"/>
              </a:rPr>
              <a:t>Meta Query CYTD Year End Summary: </a:t>
            </a:r>
            <a:r>
              <a:rPr lang="en-US" sz="1800" dirty="0">
                <a:latin typeface="Calibri" panose="020F0502020204030204" pitchFamily="34" charset="0"/>
                <a:ea typeface="Calibri" panose="020F0502020204030204" pitchFamily="34" charset="0"/>
                <a:cs typeface="Arial" panose="020B0604020202020204" pitchFamily="34" charset="0"/>
              </a:rPr>
              <a:t>Enter the appropriate calendar year and Q4. </a:t>
            </a:r>
            <a:r>
              <a:rPr lang="en-US" sz="1800" dirty="0">
                <a:effectLst/>
                <a:latin typeface="Calibri" panose="020F0502020204030204" pitchFamily="34" charset="0"/>
                <a:ea typeface="Calibri" panose="020F0502020204030204" pitchFamily="34" charset="0"/>
                <a:cs typeface="Arial" panose="020B0604020202020204" pitchFamily="34" charset="0"/>
              </a:rPr>
              <a:t>This query cannot be run until Q4 is closed. </a:t>
            </a:r>
          </a:p>
          <a:p>
            <a:pPr lvl="2" indent="-342900">
              <a:spcBef>
                <a:spcPts val="0"/>
              </a:spcBef>
              <a:spcAft>
                <a:spcPts val="1200"/>
              </a:spcAft>
            </a:pPr>
            <a:r>
              <a:rPr lang="en-US" sz="1400" dirty="0">
                <a:latin typeface="Calibri" panose="020F0502020204030204" pitchFamily="34" charset="0"/>
                <a:ea typeface="Calibri" panose="020F0502020204030204" pitchFamily="34" charset="0"/>
                <a:cs typeface="Arial" panose="020B0604020202020204" pitchFamily="34" charset="0"/>
              </a:rPr>
              <a:t>Close Q4 with first payroll of January.</a:t>
            </a:r>
          </a:p>
          <a:p>
            <a:pPr lvl="2" indent="-342900">
              <a:spcBef>
                <a:spcPts val="0"/>
              </a:spcBef>
              <a:spcAft>
                <a:spcPts val="1200"/>
              </a:spcAft>
            </a:pPr>
            <a:r>
              <a:rPr lang="en-US" sz="1400" dirty="0">
                <a:latin typeface="Calibri" panose="020F0502020204030204" pitchFamily="34" charset="0"/>
                <a:ea typeface="Calibri" panose="020F0502020204030204" pitchFamily="34" charset="0"/>
                <a:cs typeface="Arial" panose="020B0604020202020204" pitchFamily="34" charset="0"/>
              </a:rPr>
              <a:t>Close Q4 manually using Roll Payroll Information (KE0401).</a:t>
            </a:r>
          </a:p>
          <a:p>
            <a:pPr lvl="1" indent="-342900">
              <a:spcBef>
                <a:spcPts val="0"/>
              </a:spcBef>
              <a:spcAft>
                <a:spcPts val="12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lvl="1" indent="-342900">
              <a:spcBef>
                <a:spcPts val="0"/>
              </a:spcBef>
              <a:spcAft>
                <a:spcPts val="12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lvl="1" indent="-342900">
              <a:spcBef>
                <a:spcPts val="0"/>
              </a:spcBef>
              <a:spcAft>
                <a:spcPts val="1200"/>
              </a:spcAft>
            </a:pPr>
            <a:endParaRPr lang="en-US" sz="1800" dirty="0">
              <a:latin typeface="Calibri" panose="020F0502020204030204" pitchFamily="34" charset="0"/>
              <a:ea typeface="Calibri" panose="020F0502020204030204" pitchFamily="34" charset="0"/>
              <a:cs typeface="Arial" panose="020B0604020202020204" pitchFamily="34" charset="0"/>
            </a:endParaRPr>
          </a:p>
          <a:p>
            <a:pPr lvl="1" indent="-342900">
              <a:spcBef>
                <a:spcPts val="0"/>
              </a:spcBef>
              <a:spcAft>
                <a:spcPts val="1200"/>
              </a:spcAft>
            </a:pPr>
            <a:r>
              <a:rPr lang="en-US" sz="1800" dirty="0">
                <a:effectLst/>
                <a:latin typeface="Calibri" panose="020F0502020204030204" pitchFamily="34" charset="0"/>
                <a:ea typeface="Calibri" panose="020F0502020204030204" pitchFamily="34" charset="0"/>
                <a:cs typeface="Arial" panose="020B0604020202020204" pitchFamily="34" charset="0"/>
              </a:rPr>
              <a:t>Meta Query CYTD Year End Breakdown: This query gives yo</a:t>
            </a:r>
            <a:r>
              <a:rPr lang="en-US" sz="1800" dirty="0">
                <a:latin typeface="Calibri" panose="020F0502020204030204" pitchFamily="34" charset="0"/>
                <a:ea typeface="Calibri" panose="020F0502020204030204" pitchFamily="34" charset="0"/>
                <a:cs typeface="Arial" panose="020B0604020202020204" pitchFamily="34" charset="0"/>
              </a:rPr>
              <a:t>u earnings and taxes by pay period.</a:t>
            </a:r>
            <a:r>
              <a:rPr lang="en-US" sz="1800" dirty="0">
                <a:effectLst/>
                <a:latin typeface="Calibri" panose="020F0502020204030204" pitchFamily="34" charset="0"/>
                <a:ea typeface="Calibri" panose="020F0502020204030204" pitchFamily="34" charset="0"/>
                <a:cs typeface="Arial" panose="020B0604020202020204" pitchFamily="34" charset="0"/>
              </a:rPr>
              <a:t> Export the query to Excel </a:t>
            </a:r>
            <a:r>
              <a:rPr lang="en-US" sz="1800" dirty="0">
                <a:effectLst/>
                <a:latin typeface="Calibri" panose="020F0502020204030204" pitchFamily="34" charset="0"/>
                <a:ea typeface="Calibri" panose="020F0502020204030204" pitchFamily="34" charset="0"/>
                <a:cs typeface="Calibri" panose="020F0502020204030204" pitchFamily="34" charset="0"/>
              </a:rPr>
              <a:t>→</a:t>
            </a:r>
            <a:r>
              <a:rPr lang="en-US" sz="1800" dirty="0">
                <a:effectLst/>
                <a:latin typeface="Calibri" panose="020F0502020204030204" pitchFamily="34" charset="0"/>
                <a:ea typeface="Calibri" panose="020F0502020204030204" pitchFamily="34" charset="0"/>
                <a:cs typeface="Arial" panose="020B0604020202020204" pitchFamily="34" charset="0"/>
              </a:rPr>
              <a:t> Sum the totals of each column. </a:t>
            </a:r>
          </a:p>
          <a:p>
            <a:pPr lvl="1" indent="-342900">
              <a:spcBef>
                <a:spcPts val="0"/>
              </a:spcBef>
              <a:spcAft>
                <a:spcPts val="1200"/>
              </a:spcAft>
            </a:pPr>
            <a:endParaRPr lang="en-US" sz="1800" dirty="0">
              <a:latin typeface="Calibri" panose="020F0502020204030204" pitchFamily="34" charset="0"/>
              <a:ea typeface="Calibri" panose="020F0502020204030204" pitchFamily="34" charset="0"/>
              <a:cs typeface="Arial" panose="020B0604020202020204" pitchFamily="34" charset="0"/>
            </a:endParaRPr>
          </a:p>
          <a:p>
            <a:pPr lvl="1" indent="-342900">
              <a:spcBef>
                <a:spcPts val="0"/>
              </a:spcBef>
              <a:spcAft>
                <a:spcPts val="12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lvl="1" indent="-342900">
              <a:spcBef>
                <a:spcPts val="0"/>
              </a:spcBef>
              <a:spcAft>
                <a:spcPts val="12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lvl="1" indent="-342900">
              <a:spcBef>
                <a:spcPts val="0"/>
              </a:spcBef>
              <a:spcAft>
                <a:spcPts val="12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lvl="1" indent="-342900">
              <a:spcBef>
                <a:spcPts val="0"/>
              </a:spcBef>
              <a:spcAft>
                <a:spcPts val="12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lvl="1" indent="-342900">
              <a:spcBef>
                <a:spcPts val="0"/>
              </a:spcBef>
              <a:spcAft>
                <a:spcPts val="1200"/>
              </a:spcAft>
            </a:pPr>
            <a:endParaRPr lang="en-US" sz="1800" dirty="0">
              <a:latin typeface="Calibri" panose="020F0502020204030204" pitchFamily="34" charset="0"/>
              <a:cs typeface="Arial" panose="020B0604020202020204" pitchFamily="34" charset="0"/>
            </a:endParaRPr>
          </a:p>
          <a:p>
            <a:pPr lvl="1"/>
            <a:endParaRPr lang="en-US" dirty="0"/>
          </a:p>
          <a:p>
            <a:pPr lvl="1"/>
            <a:endParaRPr lang="en-US" dirty="0"/>
          </a:p>
          <a:p>
            <a:endParaRPr lang="en-US" dirty="0"/>
          </a:p>
        </p:txBody>
      </p:sp>
      <p:sp>
        <p:nvSpPr>
          <p:cNvPr id="4" name="Slide Number Placeholder 3"/>
          <p:cNvSpPr>
            <a:spLocks noGrp="1"/>
          </p:cNvSpPr>
          <p:nvPr>
            <p:ph type="sldNum" sz="quarter" idx="10"/>
          </p:nvPr>
        </p:nvSpPr>
        <p:spPr/>
        <p:txBody>
          <a:bodyPr/>
          <a:lstStyle/>
          <a:p>
            <a:fld id="{E01ABE7C-D557-4CAA-AC9E-0A55A9FE9F7F}" type="slidenum">
              <a:rPr lang="en-US" smtClean="0"/>
              <a:pPr/>
              <a:t>5</a:t>
            </a:fld>
            <a:endParaRPr lang="en-US" dirty="0"/>
          </a:p>
        </p:txBody>
      </p:sp>
      <p:sp>
        <p:nvSpPr>
          <p:cNvPr id="2" name="Title 1"/>
          <p:cNvSpPr>
            <a:spLocks noGrp="1"/>
          </p:cNvSpPr>
          <p:nvPr>
            <p:ph type="title" idx="4294967295"/>
          </p:nvPr>
        </p:nvSpPr>
        <p:spPr>
          <a:xfrm>
            <a:off x="2894012" y="76200"/>
            <a:ext cx="7772400" cy="990600"/>
          </a:xfrm>
          <a:prstGeom prst="rect">
            <a:avLst/>
          </a:prstGeom>
        </p:spPr>
        <p:txBody>
          <a:bodyPr anchor="ctr">
            <a:normAutofit fontScale="90000"/>
          </a:bodyPr>
          <a:lstStyle/>
          <a:p>
            <a:r>
              <a:rPr lang="en-US" dirty="0"/>
              <a:t>Verify Taxable Income and Taxes</a:t>
            </a:r>
          </a:p>
        </p:txBody>
      </p:sp>
      <p:pic>
        <p:nvPicPr>
          <p:cNvPr id="6" name="Picture 5">
            <a:extLst>
              <a:ext uri="{FF2B5EF4-FFF2-40B4-BE49-F238E27FC236}">
                <a16:creationId xmlns:a16="http://schemas.microsoft.com/office/drawing/2014/main" id="{E55126DF-F5EE-77DA-F0C4-6C167EB06959}"/>
              </a:ext>
            </a:extLst>
          </p:cNvPr>
          <p:cNvPicPr>
            <a:picLocks noChangeAspect="1"/>
          </p:cNvPicPr>
          <p:nvPr/>
        </p:nvPicPr>
        <p:blipFill>
          <a:blip r:embed="rId2"/>
          <a:stretch>
            <a:fillRect/>
          </a:stretch>
        </p:blipFill>
        <p:spPr>
          <a:xfrm>
            <a:off x="3236848" y="4782208"/>
            <a:ext cx="7620000" cy="1783184"/>
          </a:xfrm>
          <a:prstGeom prst="rect">
            <a:avLst/>
          </a:prstGeom>
          <a:ln w="15875">
            <a:solidFill>
              <a:schemeClr val="tx1"/>
            </a:solidFill>
          </a:ln>
        </p:spPr>
      </p:pic>
      <p:pic>
        <p:nvPicPr>
          <p:cNvPr id="7" name="Picture 6">
            <a:extLst>
              <a:ext uri="{FF2B5EF4-FFF2-40B4-BE49-F238E27FC236}">
                <a16:creationId xmlns:a16="http://schemas.microsoft.com/office/drawing/2014/main" id="{7729E327-7CEC-D51A-9644-46E2B3E880C2}"/>
              </a:ext>
            </a:extLst>
          </p:cNvPr>
          <p:cNvPicPr>
            <a:picLocks noChangeAspect="1"/>
          </p:cNvPicPr>
          <p:nvPr/>
        </p:nvPicPr>
        <p:blipFill>
          <a:blip r:embed="rId3"/>
          <a:stretch>
            <a:fillRect/>
          </a:stretch>
        </p:blipFill>
        <p:spPr>
          <a:xfrm>
            <a:off x="2665412" y="2531776"/>
            <a:ext cx="8534400" cy="1278223"/>
          </a:xfrm>
          <a:prstGeom prst="rect">
            <a:avLst/>
          </a:prstGeom>
          <a:ln w="15875">
            <a:solidFill>
              <a:schemeClr val="tx1"/>
            </a:solidFill>
          </a:ln>
        </p:spPr>
      </p:pic>
    </p:spTree>
    <p:extLst>
      <p:ext uri="{BB962C8B-B14F-4D97-AF65-F5344CB8AC3E}">
        <p14:creationId xmlns:p14="http://schemas.microsoft.com/office/powerpoint/2010/main" val="35225465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651124" y="921026"/>
            <a:ext cx="7772400" cy="5562600"/>
          </a:xfrm>
        </p:spPr>
        <p:txBody>
          <a:bodyPr>
            <a:normAutofit lnSpcReduction="10000"/>
          </a:bodyPr>
          <a:lstStyle/>
          <a:p>
            <a:pPr lvl="1"/>
            <a:r>
              <a:rPr lang="en-US" sz="1800" dirty="0">
                <a:effectLst/>
                <a:latin typeface="Calibri" panose="020F0502020204030204" pitchFamily="34" charset="0"/>
                <a:ea typeface="Calibri" panose="020F0502020204030204" pitchFamily="34" charset="0"/>
                <a:cs typeface="Arial" panose="020B0604020202020204" pitchFamily="34" charset="0"/>
              </a:rPr>
              <a:t>Earnings/Deductions-Pay Periods (KE0299): Run this program selecting Calendar Year to Date Taxable Wages or Calendar Year to Date Earnings. Taxable </a:t>
            </a:r>
            <a:r>
              <a:rPr lang="en-US" sz="1800" dirty="0">
                <a:latin typeface="Calibri" panose="020F0502020204030204" pitchFamily="34" charset="0"/>
                <a:ea typeface="Calibri" panose="020F0502020204030204" pitchFamily="34" charset="0"/>
                <a:cs typeface="Arial" panose="020B0604020202020204" pitchFamily="34" charset="0"/>
              </a:rPr>
              <a:t>Wages will be broken out by type of tax and employee and </a:t>
            </a:r>
            <a:r>
              <a:rPr lang="en-US" sz="1800" dirty="0">
                <a:effectLst/>
                <a:latin typeface="Calibri" panose="020F0502020204030204" pitchFamily="34" charset="0"/>
                <a:ea typeface="Calibri" panose="020F0502020204030204" pitchFamily="34" charset="0"/>
                <a:cs typeface="Arial" panose="020B0604020202020204" pitchFamily="34" charset="0"/>
              </a:rPr>
              <a:t>Earnings will be broken out by earning code and employee. This must be run before the first payroll of the next calendar year.</a:t>
            </a:r>
          </a:p>
          <a:p>
            <a:pPr lvl="1" indent="-342900">
              <a:spcBef>
                <a:spcPts val="0"/>
              </a:spcBef>
              <a:spcAft>
                <a:spcPts val="12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lvl="1" indent="-342900">
              <a:spcBef>
                <a:spcPts val="0"/>
              </a:spcBef>
              <a:spcAft>
                <a:spcPts val="1200"/>
              </a:spcAft>
            </a:pPr>
            <a:endParaRPr lang="en-US" sz="1800" dirty="0">
              <a:latin typeface="Calibri" panose="020F0502020204030204" pitchFamily="34" charset="0"/>
              <a:cs typeface="Arial" panose="020B0604020202020204" pitchFamily="34" charset="0"/>
            </a:endParaRPr>
          </a:p>
          <a:p>
            <a:pPr lvl="1"/>
            <a:endParaRPr lang="en-US" dirty="0"/>
          </a:p>
          <a:p>
            <a:pPr lvl="1"/>
            <a:endParaRPr lang="en-US" dirty="0"/>
          </a:p>
          <a:p>
            <a:endParaRPr lang="en-US" dirty="0"/>
          </a:p>
          <a:p>
            <a:pPr lvl="1"/>
            <a:endParaRPr lang="en-US" sz="1800" dirty="0"/>
          </a:p>
          <a:p>
            <a:pPr lvl="1"/>
            <a:endParaRPr lang="en-US" sz="1800" dirty="0"/>
          </a:p>
          <a:p>
            <a:pPr lvl="1"/>
            <a:endParaRPr lang="en-US" sz="1800" dirty="0"/>
          </a:p>
          <a:p>
            <a:pPr lvl="1"/>
            <a:endParaRPr lang="en-US" sz="1800" dirty="0"/>
          </a:p>
          <a:p>
            <a:pPr lvl="1"/>
            <a:r>
              <a:rPr lang="en-US" sz="1800" dirty="0"/>
              <a:t>Once all of your query totals and reports match, proceed with W-2 processing.</a:t>
            </a:r>
          </a:p>
        </p:txBody>
      </p:sp>
      <p:sp>
        <p:nvSpPr>
          <p:cNvPr id="4" name="Slide Number Placeholder 3"/>
          <p:cNvSpPr>
            <a:spLocks noGrp="1"/>
          </p:cNvSpPr>
          <p:nvPr>
            <p:ph type="sldNum" sz="quarter" idx="10"/>
          </p:nvPr>
        </p:nvSpPr>
        <p:spPr/>
        <p:txBody>
          <a:bodyPr/>
          <a:lstStyle/>
          <a:p>
            <a:fld id="{E01ABE7C-D557-4CAA-AC9E-0A55A9FE9F7F}" type="slidenum">
              <a:rPr lang="en-US" smtClean="0"/>
              <a:pPr/>
              <a:t>6</a:t>
            </a:fld>
            <a:endParaRPr lang="en-US" dirty="0"/>
          </a:p>
        </p:txBody>
      </p:sp>
      <p:sp>
        <p:nvSpPr>
          <p:cNvPr id="2" name="Title 1"/>
          <p:cNvSpPr>
            <a:spLocks noGrp="1"/>
          </p:cNvSpPr>
          <p:nvPr>
            <p:ph type="title" idx="4294967295"/>
          </p:nvPr>
        </p:nvSpPr>
        <p:spPr>
          <a:xfrm>
            <a:off x="2894012" y="76200"/>
            <a:ext cx="7772400" cy="990600"/>
          </a:xfrm>
          <a:prstGeom prst="rect">
            <a:avLst/>
          </a:prstGeom>
        </p:spPr>
        <p:txBody>
          <a:bodyPr anchor="ctr">
            <a:normAutofit fontScale="90000"/>
          </a:bodyPr>
          <a:lstStyle/>
          <a:p>
            <a:r>
              <a:rPr lang="en-US" dirty="0"/>
              <a:t>Verify Taxable Income and Taxes</a:t>
            </a:r>
          </a:p>
        </p:txBody>
      </p:sp>
      <p:pic>
        <p:nvPicPr>
          <p:cNvPr id="9" name="Picture 8">
            <a:extLst>
              <a:ext uri="{FF2B5EF4-FFF2-40B4-BE49-F238E27FC236}">
                <a16:creationId xmlns:a16="http://schemas.microsoft.com/office/drawing/2014/main" id="{8F1299AF-829C-E644-F75F-4B337341CD0C}"/>
              </a:ext>
            </a:extLst>
          </p:cNvPr>
          <p:cNvPicPr>
            <a:picLocks noChangeAspect="1"/>
          </p:cNvPicPr>
          <p:nvPr/>
        </p:nvPicPr>
        <p:blipFill>
          <a:blip r:embed="rId2"/>
          <a:stretch>
            <a:fillRect/>
          </a:stretch>
        </p:blipFill>
        <p:spPr>
          <a:xfrm>
            <a:off x="1674812" y="2285999"/>
            <a:ext cx="4267200" cy="3420383"/>
          </a:xfrm>
          <a:prstGeom prst="rect">
            <a:avLst/>
          </a:prstGeom>
        </p:spPr>
      </p:pic>
      <p:pic>
        <p:nvPicPr>
          <p:cNvPr id="11" name="Picture 10">
            <a:extLst>
              <a:ext uri="{FF2B5EF4-FFF2-40B4-BE49-F238E27FC236}">
                <a16:creationId xmlns:a16="http://schemas.microsoft.com/office/drawing/2014/main" id="{4B635492-98C1-5FDE-A086-8077FDE4D292}"/>
              </a:ext>
            </a:extLst>
          </p:cNvPr>
          <p:cNvPicPr>
            <a:picLocks noChangeAspect="1"/>
          </p:cNvPicPr>
          <p:nvPr/>
        </p:nvPicPr>
        <p:blipFill>
          <a:blip r:embed="rId3"/>
          <a:stretch>
            <a:fillRect/>
          </a:stretch>
        </p:blipFill>
        <p:spPr>
          <a:xfrm>
            <a:off x="6132448" y="2298192"/>
            <a:ext cx="5684459" cy="3396738"/>
          </a:xfrm>
          <a:prstGeom prst="rect">
            <a:avLst/>
          </a:prstGeom>
        </p:spPr>
      </p:pic>
    </p:spTree>
    <p:extLst>
      <p:ext uri="{BB962C8B-B14F-4D97-AF65-F5344CB8AC3E}">
        <p14:creationId xmlns:p14="http://schemas.microsoft.com/office/powerpoint/2010/main" val="41644425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87995" y="947737"/>
            <a:ext cx="7772400" cy="5486400"/>
          </a:xfrm>
        </p:spPr>
        <p:txBody>
          <a:bodyPr>
            <a:normAutofit/>
          </a:bodyPr>
          <a:lstStyle/>
          <a:p>
            <a:pPr lvl="1">
              <a:spcBef>
                <a:spcPts val="0"/>
              </a:spcBef>
              <a:spcAft>
                <a:spcPts val="1200"/>
              </a:spcAft>
            </a:pPr>
            <a:r>
              <a:rPr lang="en-US" sz="1800" dirty="0">
                <a:latin typeface="Calibri" panose="020F0502020204030204" pitchFamily="34" charset="0"/>
                <a:cs typeface="Arial" panose="020B0604020202020204" pitchFamily="34" charset="0"/>
              </a:rPr>
              <a:t>Create the W2 Work File (KE2010): This process can be run multiple times, but each run will erase any information entered in W2 Work File Maintenance (KE2000) if the individual record is not locked.</a:t>
            </a:r>
          </a:p>
          <a:p>
            <a:pPr lvl="1" indent="-342900">
              <a:spcBef>
                <a:spcPts val="0"/>
              </a:spcBef>
              <a:spcAft>
                <a:spcPts val="1200"/>
              </a:spcAft>
            </a:pPr>
            <a:r>
              <a:rPr lang="en-US" sz="1800" dirty="0">
                <a:effectLst/>
                <a:latin typeface="Calibri" panose="020F0502020204030204" pitchFamily="34" charset="0"/>
                <a:ea typeface="Calibri" panose="020F0502020204030204" pitchFamily="34" charset="0"/>
                <a:cs typeface="Arial" panose="020B0604020202020204" pitchFamily="34" charset="0"/>
              </a:rPr>
              <a:t>Print W2 Preview Report (KE2023): Export to Excel and compare the totals to your earnings and taxes reports . </a:t>
            </a:r>
          </a:p>
          <a:p>
            <a:pPr lvl="1" indent="-342900">
              <a:spcBef>
                <a:spcPts val="0"/>
              </a:spcBef>
              <a:spcAft>
                <a:spcPts val="1200"/>
              </a:spcAft>
            </a:pPr>
            <a:endParaRPr lang="en-US" sz="1800" dirty="0">
              <a:latin typeface="Calibri" panose="020F0502020204030204" pitchFamily="34" charset="0"/>
              <a:cs typeface="Arial" panose="020B0604020202020204" pitchFamily="34" charset="0"/>
            </a:endParaRPr>
          </a:p>
          <a:p>
            <a:pPr lvl="1" indent="-342900">
              <a:spcBef>
                <a:spcPts val="0"/>
              </a:spcBef>
              <a:spcAft>
                <a:spcPts val="1200"/>
              </a:spcAft>
            </a:pPr>
            <a:endParaRPr lang="en-US" sz="1800" dirty="0">
              <a:latin typeface="Calibri" panose="020F0502020204030204" pitchFamily="34" charset="0"/>
              <a:cs typeface="Arial" panose="020B0604020202020204" pitchFamily="34" charset="0"/>
            </a:endParaRPr>
          </a:p>
          <a:p>
            <a:pPr lvl="1" indent="-342900">
              <a:spcBef>
                <a:spcPts val="0"/>
              </a:spcBef>
              <a:spcAft>
                <a:spcPts val="12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457200" lvl="1" indent="0">
              <a:buNone/>
            </a:pPr>
            <a:endParaRPr lang="en-US" dirty="0"/>
          </a:p>
          <a:p>
            <a:pPr lvl="1"/>
            <a:endParaRPr lang="en-US" dirty="0"/>
          </a:p>
          <a:p>
            <a:endParaRPr lang="en-US" dirty="0"/>
          </a:p>
        </p:txBody>
      </p:sp>
      <p:sp>
        <p:nvSpPr>
          <p:cNvPr id="4" name="Slide Number Placeholder 3"/>
          <p:cNvSpPr>
            <a:spLocks noGrp="1"/>
          </p:cNvSpPr>
          <p:nvPr>
            <p:ph type="sldNum" sz="quarter" idx="10"/>
          </p:nvPr>
        </p:nvSpPr>
        <p:spPr/>
        <p:txBody>
          <a:bodyPr/>
          <a:lstStyle/>
          <a:p>
            <a:fld id="{E01ABE7C-D557-4CAA-AC9E-0A55A9FE9F7F}" type="slidenum">
              <a:rPr lang="en-US" smtClean="0"/>
              <a:pPr/>
              <a:t>7</a:t>
            </a:fld>
            <a:endParaRPr lang="en-US" dirty="0"/>
          </a:p>
        </p:txBody>
      </p:sp>
      <p:sp>
        <p:nvSpPr>
          <p:cNvPr id="2" name="Title 1"/>
          <p:cNvSpPr>
            <a:spLocks noGrp="1"/>
          </p:cNvSpPr>
          <p:nvPr>
            <p:ph type="title" idx="4294967295"/>
          </p:nvPr>
        </p:nvSpPr>
        <p:spPr>
          <a:xfrm>
            <a:off x="2894012" y="76200"/>
            <a:ext cx="7772400" cy="990600"/>
          </a:xfrm>
          <a:prstGeom prst="rect">
            <a:avLst/>
          </a:prstGeom>
        </p:spPr>
        <p:txBody>
          <a:bodyPr anchor="ctr">
            <a:normAutofit/>
          </a:bodyPr>
          <a:lstStyle/>
          <a:p>
            <a:r>
              <a:rPr lang="en-US" dirty="0"/>
              <a:t>W-2 Processing</a:t>
            </a:r>
          </a:p>
        </p:txBody>
      </p:sp>
      <p:pic>
        <p:nvPicPr>
          <p:cNvPr id="7" name="Picture 6">
            <a:extLst>
              <a:ext uri="{FF2B5EF4-FFF2-40B4-BE49-F238E27FC236}">
                <a16:creationId xmlns:a16="http://schemas.microsoft.com/office/drawing/2014/main" id="{DD812268-2EBC-B862-AE8E-E606DA0B61D4}"/>
              </a:ext>
            </a:extLst>
          </p:cNvPr>
          <p:cNvPicPr>
            <a:picLocks noChangeAspect="1"/>
          </p:cNvPicPr>
          <p:nvPr/>
        </p:nvPicPr>
        <p:blipFill>
          <a:blip r:embed="rId2"/>
          <a:stretch>
            <a:fillRect/>
          </a:stretch>
        </p:blipFill>
        <p:spPr>
          <a:xfrm>
            <a:off x="2925952" y="2819400"/>
            <a:ext cx="7598465" cy="1465648"/>
          </a:xfrm>
          <a:prstGeom prst="rect">
            <a:avLst/>
          </a:prstGeom>
          <a:ln w="15875">
            <a:solidFill>
              <a:schemeClr val="tx1"/>
            </a:solidFill>
          </a:ln>
        </p:spPr>
      </p:pic>
    </p:spTree>
    <p:extLst>
      <p:ext uri="{BB962C8B-B14F-4D97-AF65-F5344CB8AC3E}">
        <p14:creationId xmlns:p14="http://schemas.microsoft.com/office/powerpoint/2010/main" val="14997748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17812" y="1066800"/>
            <a:ext cx="7772400" cy="5486400"/>
          </a:xfrm>
        </p:spPr>
        <p:txBody>
          <a:bodyPr>
            <a:normAutofit/>
          </a:bodyPr>
          <a:lstStyle/>
          <a:p>
            <a:pPr lvl="1" indent="-342900">
              <a:spcBef>
                <a:spcPts val="0"/>
              </a:spcBef>
              <a:spcAft>
                <a:spcPts val="1200"/>
              </a:spcAft>
            </a:pPr>
            <a:r>
              <a:rPr lang="en-US" sz="1800" dirty="0">
                <a:effectLst/>
                <a:latin typeface="Calibri" panose="020F0502020204030204" pitchFamily="34" charset="0"/>
                <a:ea typeface="Calibri" panose="020F0502020204030204" pitchFamily="34" charset="0"/>
                <a:cs typeface="Arial" panose="020B0604020202020204" pitchFamily="34" charset="0"/>
              </a:rPr>
              <a:t>Print W2 Box12 and Box14 Report (KE2025): Choose the columns you </a:t>
            </a:r>
            <a:r>
              <a:rPr lang="en-US" sz="1800" dirty="0">
                <a:latin typeface="Calibri" panose="020F0502020204030204" pitchFamily="34" charset="0"/>
                <a:ea typeface="Calibri" panose="020F0502020204030204" pitchFamily="34" charset="0"/>
                <a:cs typeface="Arial" panose="020B0604020202020204" pitchFamily="34" charset="0"/>
              </a:rPr>
              <a:t>need to review. </a:t>
            </a:r>
            <a:r>
              <a:rPr lang="en-US" sz="1800" dirty="0">
                <a:effectLst/>
                <a:latin typeface="Calibri" panose="020F0502020204030204" pitchFamily="34" charset="0"/>
                <a:ea typeface="Calibri" panose="020F0502020204030204" pitchFamily="34" charset="0"/>
                <a:cs typeface="Arial" panose="020B0604020202020204" pitchFamily="34" charset="0"/>
              </a:rPr>
              <a:t>Export to Excel and compare the totals to your deduction reports. </a:t>
            </a:r>
            <a:r>
              <a:rPr lang="en-US" sz="1400" dirty="0">
                <a:latin typeface="Calibri" panose="020F0502020204030204" pitchFamily="34" charset="0"/>
                <a:ea typeface="Calibri" panose="020F0502020204030204" pitchFamily="34" charset="0"/>
                <a:cs typeface="Arial" panose="020B0604020202020204" pitchFamily="34" charset="0"/>
              </a:rPr>
              <a:t>Note: If you need to know what deduction codes are set to Box 12 and 14 you can run the Keystone standard query Deductions that print on W-2s [Boxes 12 and 14].</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lvl="1" indent="-342900">
              <a:spcBef>
                <a:spcPts val="0"/>
              </a:spcBef>
              <a:spcAft>
                <a:spcPts val="1200"/>
              </a:spcAft>
            </a:pPr>
            <a:endParaRPr lang="en-US" sz="1800" dirty="0">
              <a:latin typeface="Calibri" panose="020F0502020204030204" pitchFamily="34" charset="0"/>
              <a:cs typeface="Arial" panose="020B0604020202020204" pitchFamily="34" charset="0"/>
            </a:endParaRPr>
          </a:p>
          <a:p>
            <a:pPr lvl="1"/>
            <a:endParaRPr lang="en-US" dirty="0"/>
          </a:p>
          <a:p>
            <a:pPr marL="457200" lvl="1" indent="0">
              <a:buNone/>
            </a:pPr>
            <a:endParaRPr lang="en-US" dirty="0"/>
          </a:p>
          <a:p>
            <a:endParaRPr lang="en-US" dirty="0"/>
          </a:p>
        </p:txBody>
      </p:sp>
      <p:sp>
        <p:nvSpPr>
          <p:cNvPr id="4" name="Slide Number Placeholder 3"/>
          <p:cNvSpPr>
            <a:spLocks noGrp="1"/>
          </p:cNvSpPr>
          <p:nvPr>
            <p:ph type="sldNum" sz="quarter" idx="10"/>
          </p:nvPr>
        </p:nvSpPr>
        <p:spPr/>
        <p:txBody>
          <a:bodyPr/>
          <a:lstStyle/>
          <a:p>
            <a:fld id="{E01ABE7C-D557-4CAA-AC9E-0A55A9FE9F7F}" type="slidenum">
              <a:rPr lang="en-US" smtClean="0"/>
              <a:pPr/>
              <a:t>8</a:t>
            </a:fld>
            <a:endParaRPr lang="en-US" dirty="0"/>
          </a:p>
        </p:txBody>
      </p:sp>
      <p:sp>
        <p:nvSpPr>
          <p:cNvPr id="2" name="Title 1"/>
          <p:cNvSpPr>
            <a:spLocks noGrp="1"/>
          </p:cNvSpPr>
          <p:nvPr>
            <p:ph type="title" idx="4294967295"/>
          </p:nvPr>
        </p:nvSpPr>
        <p:spPr>
          <a:xfrm>
            <a:off x="2894012" y="76200"/>
            <a:ext cx="7772400" cy="990600"/>
          </a:xfrm>
          <a:prstGeom prst="rect">
            <a:avLst/>
          </a:prstGeom>
        </p:spPr>
        <p:txBody>
          <a:bodyPr anchor="ctr">
            <a:normAutofit/>
          </a:bodyPr>
          <a:lstStyle/>
          <a:p>
            <a:r>
              <a:rPr lang="en-US" dirty="0"/>
              <a:t>W-2 Processing</a:t>
            </a:r>
          </a:p>
        </p:txBody>
      </p:sp>
      <p:pic>
        <p:nvPicPr>
          <p:cNvPr id="6" name="Picture 5">
            <a:extLst>
              <a:ext uri="{FF2B5EF4-FFF2-40B4-BE49-F238E27FC236}">
                <a16:creationId xmlns:a16="http://schemas.microsoft.com/office/drawing/2014/main" id="{EBA20C38-730D-6906-032F-98560D5BE39C}"/>
              </a:ext>
            </a:extLst>
          </p:cNvPr>
          <p:cNvPicPr>
            <a:picLocks noChangeAspect="1"/>
          </p:cNvPicPr>
          <p:nvPr/>
        </p:nvPicPr>
        <p:blipFill>
          <a:blip r:embed="rId2"/>
          <a:stretch>
            <a:fillRect/>
          </a:stretch>
        </p:blipFill>
        <p:spPr>
          <a:xfrm>
            <a:off x="1598613" y="2286000"/>
            <a:ext cx="5299011" cy="4043819"/>
          </a:xfrm>
          <a:prstGeom prst="rect">
            <a:avLst/>
          </a:prstGeom>
        </p:spPr>
      </p:pic>
      <p:pic>
        <p:nvPicPr>
          <p:cNvPr id="9" name="Picture 8">
            <a:extLst>
              <a:ext uri="{FF2B5EF4-FFF2-40B4-BE49-F238E27FC236}">
                <a16:creationId xmlns:a16="http://schemas.microsoft.com/office/drawing/2014/main" id="{0079F5BD-BEA1-37C3-AFAB-79DD2CF0AFEA}"/>
              </a:ext>
            </a:extLst>
          </p:cNvPr>
          <p:cNvPicPr>
            <a:picLocks noChangeAspect="1"/>
          </p:cNvPicPr>
          <p:nvPr/>
        </p:nvPicPr>
        <p:blipFill>
          <a:blip r:embed="rId3"/>
          <a:stretch>
            <a:fillRect/>
          </a:stretch>
        </p:blipFill>
        <p:spPr>
          <a:xfrm>
            <a:off x="6537048" y="2528056"/>
            <a:ext cx="5713412" cy="1593644"/>
          </a:xfrm>
          <a:prstGeom prst="rect">
            <a:avLst/>
          </a:prstGeom>
        </p:spPr>
      </p:pic>
      <p:pic>
        <p:nvPicPr>
          <p:cNvPr id="11" name="Picture 10">
            <a:extLst>
              <a:ext uri="{FF2B5EF4-FFF2-40B4-BE49-F238E27FC236}">
                <a16:creationId xmlns:a16="http://schemas.microsoft.com/office/drawing/2014/main" id="{73C8FA4A-5A92-8A66-72F2-97CAC89A1D4E}"/>
              </a:ext>
            </a:extLst>
          </p:cNvPr>
          <p:cNvPicPr>
            <a:picLocks noChangeAspect="1"/>
          </p:cNvPicPr>
          <p:nvPr/>
        </p:nvPicPr>
        <p:blipFill>
          <a:blip r:embed="rId4"/>
          <a:stretch>
            <a:fillRect/>
          </a:stretch>
        </p:blipFill>
        <p:spPr>
          <a:xfrm>
            <a:off x="6878832" y="4242728"/>
            <a:ext cx="5371628" cy="1966063"/>
          </a:xfrm>
          <a:prstGeom prst="rect">
            <a:avLst/>
          </a:prstGeom>
        </p:spPr>
      </p:pic>
    </p:spTree>
    <p:extLst>
      <p:ext uri="{BB962C8B-B14F-4D97-AF65-F5344CB8AC3E}">
        <p14:creationId xmlns:p14="http://schemas.microsoft.com/office/powerpoint/2010/main" val="1976769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17812" y="1066800"/>
            <a:ext cx="7772400" cy="990600"/>
          </a:xfrm>
        </p:spPr>
        <p:txBody>
          <a:bodyPr>
            <a:normAutofit fontScale="25000" lnSpcReduction="20000"/>
          </a:bodyPr>
          <a:lstStyle/>
          <a:p>
            <a:pPr marL="0" indent="0">
              <a:buNone/>
            </a:pPr>
            <a:r>
              <a:rPr lang="en-US" sz="4800" dirty="0"/>
              <a:t>  </a:t>
            </a:r>
          </a:p>
          <a:p>
            <a:pPr lvl="1" indent="-342900">
              <a:spcBef>
                <a:spcPts val="0"/>
              </a:spcBef>
              <a:spcAft>
                <a:spcPts val="1200"/>
              </a:spcAft>
            </a:pPr>
            <a:r>
              <a:rPr lang="en-US" sz="7200" dirty="0">
                <a:effectLst/>
                <a:latin typeface="Calibri" panose="020F0502020204030204" pitchFamily="34" charset="0"/>
                <a:ea typeface="Calibri" panose="020F0502020204030204" pitchFamily="34" charset="0"/>
                <a:cs typeface="Arial" panose="020B0604020202020204" pitchFamily="34" charset="0"/>
              </a:rPr>
              <a:t>W-2 Employee Maintenance (KE1726): Make any necessary changes to individual employees by entering the employee number or name and choosing the year. Once you are done make sure to lock the record.</a:t>
            </a:r>
          </a:p>
          <a:p>
            <a:pPr lvl="1" indent="-342900">
              <a:spcBef>
                <a:spcPts val="0"/>
              </a:spcBef>
              <a:spcAft>
                <a:spcPts val="1200"/>
              </a:spcAft>
            </a:pP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lvl="1" indent="-342900">
              <a:spcBef>
                <a:spcPts val="0"/>
              </a:spcBef>
              <a:spcAft>
                <a:spcPts val="1200"/>
              </a:spcAft>
            </a:pPr>
            <a:endParaRPr lang="en-US" sz="1800" dirty="0">
              <a:latin typeface="Calibri" panose="020F0502020204030204" pitchFamily="34" charset="0"/>
              <a:ea typeface="Calibri" panose="020F0502020204030204" pitchFamily="34" charset="0"/>
              <a:cs typeface="Arial" panose="020B0604020202020204" pitchFamily="34" charset="0"/>
            </a:endParaRPr>
          </a:p>
          <a:p>
            <a:pPr marL="400050" lvl="1" indent="0">
              <a:spcBef>
                <a:spcPts val="0"/>
              </a:spcBef>
              <a:spcAft>
                <a:spcPts val="1200"/>
              </a:spcAft>
              <a:buNone/>
            </a:pPr>
            <a:r>
              <a:rPr lang="en-US" sz="1800" dirty="0">
                <a:effectLst/>
                <a:latin typeface="Calibri" panose="020F0502020204030204" pitchFamily="34" charset="0"/>
                <a:ea typeface="Calibri" panose="020F0502020204030204" pitchFamily="34" charset="0"/>
                <a:cs typeface="Arial" panose="020B0604020202020204" pitchFamily="34" charset="0"/>
              </a:rPr>
              <a:t> </a:t>
            </a:r>
          </a:p>
          <a:p>
            <a:pPr lvl="1" indent="-342900">
              <a:spcBef>
                <a:spcPts val="0"/>
              </a:spcBef>
              <a:spcAft>
                <a:spcPts val="1200"/>
              </a:spcAft>
            </a:pPr>
            <a:endParaRPr lang="en-US" sz="1800" dirty="0">
              <a:latin typeface="Calibri" panose="020F0502020204030204" pitchFamily="34" charset="0"/>
              <a:cs typeface="Arial" panose="020B0604020202020204" pitchFamily="34" charset="0"/>
            </a:endParaRPr>
          </a:p>
          <a:p>
            <a:pPr lvl="1"/>
            <a:endParaRPr lang="en-US" dirty="0"/>
          </a:p>
          <a:p>
            <a:pPr marL="457200" lvl="1" indent="0">
              <a:buNone/>
            </a:pPr>
            <a:endParaRPr lang="en-US" dirty="0"/>
          </a:p>
          <a:p>
            <a:endParaRPr lang="en-US" dirty="0"/>
          </a:p>
        </p:txBody>
      </p:sp>
      <p:sp>
        <p:nvSpPr>
          <p:cNvPr id="4" name="Slide Number Placeholder 3"/>
          <p:cNvSpPr>
            <a:spLocks noGrp="1"/>
          </p:cNvSpPr>
          <p:nvPr>
            <p:ph type="sldNum" sz="quarter" idx="10"/>
          </p:nvPr>
        </p:nvSpPr>
        <p:spPr/>
        <p:txBody>
          <a:bodyPr/>
          <a:lstStyle/>
          <a:p>
            <a:fld id="{E01ABE7C-D557-4CAA-AC9E-0A55A9FE9F7F}" type="slidenum">
              <a:rPr lang="en-US" smtClean="0"/>
              <a:pPr/>
              <a:t>9</a:t>
            </a:fld>
            <a:endParaRPr lang="en-US" dirty="0"/>
          </a:p>
        </p:txBody>
      </p:sp>
      <p:sp>
        <p:nvSpPr>
          <p:cNvPr id="2" name="Title 1"/>
          <p:cNvSpPr>
            <a:spLocks noGrp="1"/>
          </p:cNvSpPr>
          <p:nvPr>
            <p:ph type="title" idx="4294967295"/>
          </p:nvPr>
        </p:nvSpPr>
        <p:spPr>
          <a:xfrm>
            <a:off x="2894012" y="76200"/>
            <a:ext cx="7772400" cy="990600"/>
          </a:xfrm>
          <a:prstGeom prst="rect">
            <a:avLst/>
          </a:prstGeom>
        </p:spPr>
        <p:txBody>
          <a:bodyPr anchor="ctr">
            <a:normAutofit/>
          </a:bodyPr>
          <a:lstStyle/>
          <a:p>
            <a:r>
              <a:rPr lang="en-US" dirty="0"/>
              <a:t>W-2 Processing</a:t>
            </a:r>
          </a:p>
        </p:txBody>
      </p:sp>
      <p:pic>
        <p:nvPicPr>
          <p:cNvPr id="6" name="Picture 5">
            <a:extLst>
              <a:ext uri="{FF2B5EF4-FFF2-40B4-BE49-F238E27FC236}">
                <a16:creationId xmlns:a16="http://schemas.microsoft.com/office/drawing/2014/main" id="{1C75FBD6-D21C-94CC-5BCB-FEADE9F68615}"/>
              </a:ext>
            </a:extLst>
          </p:cNvPr>
          <p:cNvPicPr>
            <a:picLocks noChangeAspect="1"/>
          </p:cNvPicPr>
          <p:nvPr/>
        </p:nvPicPr>
        <p:blipFill>
          <a:blip r:embed="rId2"/>
          <a:stretch>
            <a:fillRect/>
          </a:stretch>
        </p:blipFill>
        <p:spPr>
          <a:xfrm>
            <a:off x="4157679" y="1905000"/>
            <a:ext cx="5092666" cy="3962400"/>
          </a:xfrm>
          <a:prstGeom prst="rect">
            <a:avLst/>
          </a:prstGeom>
        </p:spPr>
      </p:pic>
      <p:sp>
        <p:nvSpPr>
          <p:cNvPr id="8" name="Oval 7">
            <a:extLst>
              <a:ext uri="{FF2B5EF4-FFF2-40B4-BE49-F238E27FC236}">
                <a16:creationId xmlns:a16="http://schemas.microsoft.com/office/drawing/2014/main" id="{0C98E83C-1B9B-B6E0-1815-015886F7419E}"/>
              </a:ext>
            </a:extLst>
          </p:cNvPr>
          <p:cNvSpPr/>
          <p:nvPr/>
        </p:nvSpPr>
        <p:spPr bwMode="auto">
          <a:xfrm>
            <a:off x="4287845" y="3886200"/>
            <a:ext cx="4984733" cy="695327"/>
          </a:xfrm>
          <a:prstGeom prst="ellipse">
            <a:avLst/>
          </a:prstGeom>
          <a:noFill/>
          <a:ln w="28575" cap="flat" cmpd="sng" algn="ctr">
            <a:solidFill>
              <a:srgbClr val="AC002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Times New Roman" pitchFamily="18" charset="0"/>
            </a:endParaRPr>
          </a:p>
        </p:txBody>
      </p:sp>
      <p:sp>
        <p:nvSpPr>
          <p:cNvPr id="10" name="TextBox 9">
            <a:extLst>
              <a:ext uri="{FF2B5EF4-FFF2-40B4-BE49-F238E27FC236}">
                <a16:creationId xmlns:a16="http://schemas.microsoft.com/office/drawing/2014/main" id="{2FDF62DB-A2E7-1103-0438-8BB98FCAA019}"/>
              </a:ext>
            </a:extLst>
          </p:cNvPr>
          <p:cNvSpPr txBox="1"/>
          <p:nvPr/>
        </p:nvSpPr>
        <p:spPr>
          <a:xfrm>
            <a:off x="3137250" y="5934670"/>
            <a:ext cx="6135328" cy="923330"/>
          </a:xfrm>
          <a:prstGeom prst="rect">
            <a:avLst/>
          </a:prstGeom>
          <a:noFill/>
        </p:spPr>
        <p:txBody>
          <a:bodyPr wrap="square">
            <a:spAutoFit/>
          </a:bodyPr>
          <a:lstStyle/>
          <a:p>
            <a:pPr lvl="1" indent="-342900">
              <a:spcBef>
                <a:spcPts val="0"/>
              </a:spcBef>
              <a:spcAft>
                <a:spcPts val="1200"/>
              </a:spcAft>
              <a:buFont typeface="Wingdings" panose="05000000000000000000" pitchFamily="2" charset="2"/>
              <a:buChar char="Ø"/>
            </a:pPr>
            <a:r>
              <a:rPr lang="en-US" sz="1800" dirty="0">
                <a:solidFill>
                  <a:schemeClr val="accent6">
                    <a:lumMod val="75000"/>
                  </a:schemeClr>
                </a:solidFill>
                <a:latin typeface="Calibri" panose="020F0502020204030204" pitchFamily="34" charset="0"/>
                <a:ea typeface="Calibri" panose="020F0502020204030204" pitchFamily="34" charset="0"/>
                <a:cs typeface="Arial" panose="020B0604020202020204" pitchFamily="34" charset="0"/>
              </a:rPr>
              <a:t>Re-run the W-2 reports as necessary. </a:t>
            </a:r>
            <a:r>
              <a:rPr lang="en-US" sz="1800" dirty="0">
                <a:solidFill>
                  <a:schemeClr val="accent6">
                    <a:lumMod val="75000"/>
                  </a:schemeClr>
                </a:solidFill>
                <a:effectLst/>
                <a:latin typeface="Calibri" panose="020F0502020204030204" pitchFamily="34" charset="0"/>
                <a:ea typeface="Calibri" panose="020F0502020204030204" pitchFamily="34" charset="0"/>
                <a:cs typeface="Arial" panose="020B0604020202020204" pitchFamily="34" charset="0"/>
              </a:rPr>
              <a:t>Once you are sure that all W-2s are correct, proceed with W-2 printing and file creation.</a:t>
            </a:r>
          </a:p>
        </p:txBody>
      </p:sp>
    </p:spTree>
    <p:extLst>
      <p:ext uri="{BB962C8B-B14F-4D97-AF65-F5344CB8AC3E}">
        <p14:creationId xmlns:p14="http://schemas.microsoft.com/office/powerpoint/2010/main" val="2436765299"/>
      </p:ext>
    </p:extLst>
  </p:cSld>
  <p:clrMapOvr>
    <a:masterClrMapping/>
  </p:clrMapOvr>
</p:sld>
</file>

<file path=ppt/theme/theme1.xml><?xml version="1.0" encoding="utf-8"?>
<a:theme xmlns:a="http://schemas.openxmlformats.org/drawingml/2006/main" name="Keystone - NASU">
  <a:themeElements>
    <a:clrScheme name="Orange Red">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KIS 2025">
      <a:majorFont>
        <a:latin typeface="Aptos"/>
        <a:ea typeface=""/>
        <a:cs typeface=""/>
      </a:majorFont>
      <a:minorFont>
        <a:latin typeface="Apto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01069036 1">
        <a:dk1>
          <a:srgbClr val="200B5B"/>
        </a:dk1>
        <a:lt1>
          <a:srgbClr val="EAEAEA"/>
        </a:lt1>
        <a:dk2>
          <a:srgbClr val="6600FF"/>
        </a:dk2>
        <a:lt2>
          <a:srgbClr val="FFCC66"/>
        </a:lt2>
        <a:accent1>
          <a:srgbClr val="EEB00B"/>
        </a:accent1>
        <a:accent2>
          <a:srgbClr val="6600CC"/>
        </a:accent2>
        <a:accent3>
          <a:srgbClr val="B8AAFF"/>
        </a:accent3>
        <a:accent4>
          <a:srgbClr val="C8C8C8"/>
        </a:accent4>
        <a:accent5>
          <a:srgbClr val="F5D4AA"/>
        </a:accent5>
        <a:accent6>
          <a:srgbClr val="5C00B9"/>
        </a:accent6>
        <a:hlink>
          <a:srgbClr val="FF33CC"/>
        </a:hlink>
        <a:folHlink>
          <a:srgbClr val="6666FF"/>
        </a:folHlink>
      </a:clrScheme>
      <a:clrMap bg1="dk2" tx1="lt1" bg2="dk1" tx2="lt2" accent1="accent1" accent2="accent2" accent3="accent3" accent4="accent4" accent5="accent5" accent6="accent6" hlink="hlink" folHlink="folHlink"/>
    </a:extraClrScheme>
    <a:extraClrScheme>
      <a:clrScheme name="01069036 2">
        <a:dk1>
          <a:srgbClr val="393939"/>
        </a:dk1>
        <a:lt1>
          <a:srgbClr val="FFFFFF"/>
        </a:lt1>
        <a:dk2>
          <a:srgbClr val="6600CC"/>
        </a:dk2>
        <a:lt2>
          <a:srgbClr val="CCCCFF"/>
        </a:lt2>
        <a:accent1>
          <a:srgbClr val="F9D87E"/>
        </a:accent1>
        <a:accent2>
          <a:srgbClr val="FFCCCC"/>
        </a:accent2>
        <a:accent3>
          <a:srgbClr val="FFFFFF"/>
        </a:accent3>
        <a:accent4>
          <a:srgbClr val="2F2F2F"/>
        </a:accent4>
        <a:accent5>
          <a:srgbClr val="FBE9C0"/>
        </a:accent5>
        <a:accent6>
          <a:srgbClr val="E7B9B9"/>
        </a:accent6>
        <a:hlink>
          <a:srgbClr val="FFCCFF"/>
        </a:hlink>
        <a:folHlink>
          <a:srgbClr val="99CCFF"/>
        </a:folHlink>
      </a:clrScheme>
      <a:clrMap bg1="lt1" tx1="dk1" bg2="lt2" tx2="dk2" accent1="accent1" accent2="accent2" accent3="accent3" accent4="accent4" accent5="accent5" accent6="accent6" hlink="hlink" folHlink="folHlink"/>
    </a:extraClrScheme>
    <a:extraClrScheme>
      <a:clrScheme name="01069036 3">
        <a:dk1>
          <a:srgbClr val="000000"/>
        </a:dk1>
        <a:lt1>
          <a:srgbClr val="FFFFFF"/>
        </a:lt1>
        <a:dk2>
          <a:srgbClr val="000000"/>
        </a:dk2>
        <a:lt2>
          <a:srgbClr val="FFFFFF"/>
        </a:lt2>
        <a:accent1>
          <a:srgbClr val="CBCBCB"/>
        </a:accent1>
        <a:accent2>
          <a:srgbClr val="5F5F5F"/>
        </a:accent2>
        <a:accent3>
          <a:srgbClr val="FFFFFF"/>
        </a:accent3>
        <a:accent4>
          <a:srgbClr val="000000"/>
        </a:accent4>
        <a:accent5>
          <a:srgbClr val="E2E2E2"/>
        </a:accent5>
        <a:accent6>
          <a:srgbClr val="555555"/>
        </a:accent6>
        <a:hlink>
          <a:srgbClr val="969696"/>
        </a:hlink>
        <a:folHlink>
          <a:srgbClr val="EAEAEA"/>
        </a:folHlink>
      </a:clrScheme>
      <a:clrMap bg1="lt1" tx1="dk1" bg2="lt2" tx2="dk2" accent1="accent1" accent2="accent2" accent3="accent3" accent4="accent4" accent5="accent5" accent6="accent6" hlink="hlink" folHlink="folHlink"/>
    </a:extraClrScheme>
    <a:extraClrScheme>
      <a:clrScheme name="01069036 4">
        <a:dk1>
          <a:srgbClr val="330000"/>
        </a:dk1>
        <a:lt1>
          <a:srgbClr val="FFFFCC"/>
        </a:lt1>
        <a:dk2>
          <a:srgbClr val="FF9933"/>
        </a:dk2>
        <a:lt2>
          <a:srgbClr val="FFCC00"/>
        </a:lt2>
        <a:accent1>
          <a:srgbClr val="FF9900"/>
        </a:accent1>
        <a:accent2>
          <a:srgbClr val="330099"/>
        </a:accent2>
        <a:accent3>
          <a:srgbClr val="FFCAAD"/>
        </a:accent3>
        <a:accent4>
          <a:srgbClr val="DADAAE"/>
        </a:accent4>
        <a:accent5>
          <a:srgbClr val="FFCAAA"/>
        </a:accent5>
        <a:accent6>
          <a:srgbClr val="2D008A"/>
        </a:accent6>
        <a:hlink>
          <a:srgbClr val="FF6633"/>
        </a:hlink>
        <a:folHlink>
          <a:srgbClr val="669900"/>
        </a:folHlink>
      </a:clrScheme>
      <a:clrMap bg1="dk2" tx1="lt1" bg2="dk1" tx2="lt2" accent1="accent1" accent2="accent2" accent3="accent3" accent4="accent4" accent5="accent5" accent6="accent6" hlink="hlink" folHlink="folHlink"/>
    </a:extraClrScheme>
    <a:extraClrScheme>
      <a:clrScheme name="01069036 5">
        <a:dk1>
          <a:srgbClr val="003300"/>
        </a:dk1>
        <a:lt1>
          <a:srgbClr val="FFFFCC"/>
        </a:lt1>
        <a:dk2>
          <a:srgbClr val="999933"/>
        </a:dk2>
        <a:lt2>
          <a:srgbClr val="CCCC00"/>
        </a:lt2>
        <a:accent1>
          <a:srgbClr val="CC9900"/>
        </a:accent1>
        <a:accent2>
          <a:srgbClr val="330099"/>
        </a:accent2>
        <a:accent3>
          <a:srgbClr val="CACAAD"/>
        </a:accent3>
        <a:accent4>
          <a:srgbClr val="DADAAE"/>
        </a:accent4>
        <a:accent5>
          <a:srgbClr val="E2CAAA"/>
        </a:accent5>
        <a:accent6>
          <a:srgbClr val="2D008A"/>
        </a:accent6>
        <a:hlink>
          <a:srgbClr val="FF6633"/>
        </a:hlink>
        <a:folHlink>
          <a:srgbClr val="669900"/>
        </a:folHlink>
      </a:clrScheme>
      <a:clrMap bg1="dk2" tx1="lt1" bg2="dk1" tx2="lt2" accent1="accent1" accent2="accent2" accent3="accent3" accent4="accent4" accent5="accent5" accent6="accent6" hlink="hlink" folHlink="folHlink"/>
    </a:extraClrScheme>
    <a:extraClrScheme>
      <a:clrScheme name="01069036 6">
        <a:dk1>
          <a:srgbClr val="333300"/>
        </a:dk1>
        <a:lt1>
          <a:srgbClr val="DDDDDD"/>
        </a:lt1>
        <a:dk2>
          <a:srgbClr val="996600"/>
        </a:dk2>
        <a:lt2>
          <a:srgbClr val="FFCC66"/>
        </a:lt2>
        <a:accent1>
          <a:srgbClr val="EEB00B"/>
        </a:accent1>
        <a:accent2>
          <a:srgbClr val="330099"/>
        </a:accent2>
        <a:accent3>
          <a:srgbClr val="CAB8AA"/>
        </a:accent3>
        <a:accent4>
          <a:srgbClr val="BDBDBD"/>
        </a:accent4>
        <a:accent5>
          <a:srgbClr val="F5D4AA"/>
        </a:accent5>
        <a:accent6>
          <a:srgbClr val="2D008A"/>
        </a:accent6>
        <a:hlink>
          <a:srgbClr val="FF6633"/>
        </a:hlink>
        <a:folHlink>
          <a:srgbClr val="CC99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Keystone - NASU">
  <a:themeElements>
    <a:clrScheme name="Orange Red">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01069036">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01069036 1">
        <a:dk1>
          <a:srgbClr val="200B5B"/>
        </a:dk1>
        <a:lt1>
          <a:srgbClr val="EAEAEA"/>
        </a:lt1>
        <a:dk2>
          <a:srgbClr val="6600FF"/>
        </a:dk2>
        <a:lt2>
          <a:srgbClr val="FFCC66"/>
        </a:lt2>
        <a:accent1>
          <a:srgbClr val="EEB00B"/>
        </a:accent1>
        <a:accent2>
          <a:srgbClr val="6600CC"/>
        </a:accent2>
        <a:accent3>
          <a:srgbClr val="B8AAFF"/>
        </a:accent3>
        <a:accent4>
          <a:srgbClr val="C8C8C8"/>
        </a:accent4>
        <a:accent5>
          <a:srgbClr val="F5D4AA"/>
        </a:accent5>
        <a:accent6>
          <a:srgbClr val="5C00B9"/>
        </a:accent6>
        <a:hlink>
          <a:srgbClr val="FF33CC"/>
        </a:hlink>
        <a:folHlink>
          <a:srgbClr val="6666FF"/>
        </a:folHlink>
      </a:clrScheme>
      <a:clrMap bg1="dk2" tx1="lt1" bg2="dk1" tx2="lt2" accent1="accent1" accent2="accent2" accent3="accent3" accent4="accent4" accent5="accent5" accent6="accent6" hlink="hlink" folHlink="folHlink"/>
    </a:extraClrScheme>
    <a:extraClrScheme>
      <a:clrScheme name="01069036 2">
        <a:dk1>
          <a:srgbClr val="393939"/>
        </a:dk1>
        <a:lt1>
          <a:srgbClr val="FFFFFF"/>
        </a:lt1>
        <a:dk2>
          <a:srgbClr val="6600CC"/>
        </a:dk2>
        <a:lt2>
          <a:srgbClr val="CCCCFF"/>
        </a:lt2>
        <a:accent1>
          <a:srgbClr val="F9D87E"/>
        </a:accent1>
        <a:accent2>
          <a:srgbClr val="FFCCCC"/>
        </a:accent2>
        <a:accent3>
          <a:srgbClr val="FFFFFF"/>
        </a:accent3>
        <a:accent4>
          <a:srgbClr val="2F2F2F"/>
        </a:accent4>
        <a:accent5>
          <a:srgbClr val="FBE9C0"/>
        </a:accent5>
        <a:accent6>
          <a:srgbClr val="E7B9B9"/>
        </a:accent6>
        <a:hlink>
          <a:srgbClr val="FFCCFF"/>
        </a:hlink>
        <a:folHlink>
          <a:srgbClr val="99CCFF"/>
        </a:folHlink>
      </a:clrScheme>
      <a:clrMap bg1="lt1" tx1="dk1" bg2="lt2" tx2="dk2" accent1="accent1" accent2="accent2" accent3="accent3" accent4="accent4" accent5="accent5" accent6="accent6" hlink="hlink" folHlink="folHlink"/>
    </a:extraClrScheme>
    <a:extraClrScheme>
      <a:clrScheme name="01069036 3">
        <a:dk1>
          <a:srgbClr val="000000"/>
        </a:dk1>
        <a:lt1>
          <a:srgbClr val="FFFFFF"/>
        </a:lt1>
        <a:dk2>
          <a:srgbClr val="000000"/>
        </a:dk2>
        <a:lt2>
          <a:srgbClr val="FFFFFF"/>
        </a:lt2>
        <a:accent1>
          <a:srgbClr val="CBCBCB"/>
        </a:accent1>
        <a:accent2>
          <a:srgbClr val="5F5F5F"/>
        </a:accent2>
        <a:accent3>
          <a:srgbClr val="FFFFFF"/>
        </a:accent3>
        <a:accent4>
          <a:srgbClr val="000000"/>
        </a:accent4>
        <a:accent5>
          <a:srgbClr val="E2E2E2"/>
        </a:accent5>
        <a:accent6>
          <a:srgbClr val="555555"/>
        </a:accent6>
        <a:hlink>
          <a:srgbClr val="969696"/>
        </a:hlink>
        <a:folHlink>
          <a:srgbClr val="EAEAEA"/>
        </a:folHlink>
      </a:clrScheme>
      <a:clrMap bg1="lt1" tx1="dk1" bg2="lt2" tx2="dk2" accent1="accent1" accent2="accent2" accent3="accent3" accent4="accent4" accent5="accent5" accent6="accent6" hlink="hlink" folHlink="folHlink"/>
    </a:extraClrScheme>
    <a:extraClrScheme>
      <a:clrScheme name="01069036 4">
        <a:dk1>
          <a:srgbClr val="330000"/>
        </a:dk1>
        <a:lt1>
          <a:srgbClr val="FFFFCC"/>
        </a:lt1>
        <a:dk2>
          <a:srgbClr val="FF9933"/>
        </a:dk2>
        <a:lt2>
          <a:srgbClr val="FFCC00"/>
        </a:lt2>
        <a:accent1>
          <a:srgbClr val="FF9900"/>
        </a:accent1>
        <a:accent2>
          <a:srgbClr val="330099"/>
        </a:accent2>
        <a:accent3>
          <a:srgbClr val="FFCAAD"/>
        </a:accent3>
        <a:accent4>
          <a:srgbClr val="DADAAE"/>
        </a:accent4>
        <a:accent5>
          <a:srgbClr val="FFCAAA"/>
        </a:accent5>
        <a:accent6>
          <a:srgbClr val="2D008A"/>
        </a:accent6>
        <a:hlink>
          <a:srgbClr val="FF6633"/>
        </a:hlink>
        <a:folHlink>
          <a:srgbClr val="669900"/>
        </a:folHlink>
      </a:clrScheme>
      <a:clrMap bg1="dk2" tx1="lt1" bg2="dk1" tx2="lt2" accent1="accent1" accent2="accent2" accent3="accent3" accent4="accent4" accent5="accent5" accent6="accent6" hlink="hlink" folHlink="folHlink"/>
    </a:extraClrScheme>
    <a:extraClrScheme>
      <a:clrScheme name="01069036 5">
        <a:dk1>
          <a:srgbClr val="003300"/>
        </a:dk1>
        <a:lt1>
          <a:srgbClr val="FFFFCC"/>
        </a:lt1>
        <a:dk2>
          <a:srgbClr val="999933"/>
        </a:dk2>
        <a:lt2>
          <a:srgbClr val="CCCC00"/>
        </a:lt2>
        <a:accent1>
          <a:srgbClr val="CC9900"/>
        </a:accent1>
        <a:accent2>
          <a:srgbClr val="330099"/>
        </a:accent2>
        <a:accent3>
          <a:srgbClr val="CACAAD"/>
        </a:accent3>
        <a:accent4>
          <a:srgbClr val="DADAAE"/>
        </a:accent4>
        <a:accent5>
          <a:srgbClr val="E2CAAA"/>
        </a:accent5>
        <a:accent6>
          <a:srgbClr val="2D008A"/>
        </a:accent6>
        <a:hlink>
          <a:srgbClr val="FF6633"/>
        </a:hlink>
        <a:folHlink>
          <a:srgbClr val="669900"/>
        </a:folHlink>
      </a:clrScheme>
      <a:clrMap bg1="dk2" tx1="lt1" bg2="dk1" tx2="lt2" accent1="accent1" accent2="accent2" accent3="accent3" accent4="accent4" accent5="accent5" accent6="accent6" hlink="hlink" folHlink="folHlink"/>
    </a:extraClrScheme>
    <a:extraClrScheme>
      <a:clrScheme name="01069036 6">
        <a:dk1>
          <a:srgbClr val="333300"/>
        </a:dk1>
        <a:lt1>
          <a:srgbClr val="DDDDDD"/>
        </a:lt1>
        <a:dk2>
          <a:srgbClr val="996600"/>
        </a:dk2>
        <a:lt2>
          <a:srgbClr val="FFCC66"/>
        </a:lt2>
        <a:accent1>
          <a:srgbClr val="EEB00B"/>
        </a:accent1>
        <a:accent2>
          <a:srgbClr val="330099"/>
        </a:accent2>
        <a:accent3>
          <a:srgbClr val="CAB8AA"/>
        </a:accent3>
        <a:accent4>
          <a:srgbClr val="BDBDBD"/>
        </a:accent4>
        <a:accent5>
          <a:srgbClr val="F5D4AA"/>
        </a:accent5>
        <a:accent6>
          <a:srgbClr val="2D008A"/>
        </a:accent6>
        <a:hlink>
          <a:srgbClr val="FF6633"/>
        </a:hlink>
        <a:folHlink>
          <a:srgbClr val="CC99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781812da-d73b-4284-b311-b75665a9727e" xsi:nil="true"/>
    <lcf76f155ced4ddcb4097134ff3c332f xmlns="5e0b9a0b-fe70-4913-b410-e68a4fc5ed57">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6B13F663DE52D40BD8FF9CE559B7BB8" ma:contentTypeVersion="13" ma:contentTypeDescription="Create a new document." ma:contentTypeScope="" ma:versionID="bbdd7ff9d2d76d3b15f319d8769c183f">
  <xsd:schema xmlns:xsd="http://www.w3.org/2001/XMLSchema" xmlns:xs="http://www.w3.org/2001/XMLSchema" xmlns:p="http://schemas.microsoft.com/office/2006/metadata/properties" xmlns:ns2="5e0b9a0b-fe70-4913-b410-e68a4fc5ed57" xmlns:ns3="781812da-d73b-4284-b311-b75665a9727e" targetNamespace="http://schemas.microsoft.com/office/2006/metadata/properties" ma:root="true" ma:fieldsID="8fff5d7fb08533ae90c9d9b0b68285cd" ns2:_="" ns3:_="">
    <xsd:import namespace="5e0b9a0b-fe70-4913-b410-e68a4fc5ed57"/>
    <xsd:import namespace="781812da-d73b-4284-b311-b75665a9727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e0b9a0b-fe70-4913-b410-e68a4fc5ed5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2dacf9d9-638c-4920-9669-b0bf029ffb2c"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81812da-d73b-4284-b311-b75665a9727e"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75163a52-ca82-4b04-916e-e1329d451c04}" ma:internalName="TaxCatchAll" ma:showField="CatchAllData" ma:web="781812da-d73b-4284-b311-b75665a9727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3AF7758-5F6A-40F7-AD68-04A81A44379C}">
  <ds:schemaRefs>
    <ds:schemaRef ds:uri="http://schemas.microsoft.com/sharepoint/v3/contenttype/forms"/>
  </ds:schemaRefs>
</ds:datastoreItem>
</file>

<file path=customXml/itemProps2.xml><?xml version="1.0" encoding="utf-8"?>
<ds:datastoreItem xmlns:ds="http://schemas.openxmlformats.org/officeDocument/2006/customXml" ds:itemID="{225F8734-FC53-4E41-A2D9-59E5B2971B15}">
  <ds:schemaRefs>
    <ds:schemaRef ds:uri="http://schemas.microsoft.com/office/2006/metadata/properties"/>
    <ds:schemaRef ds:uri="http://schemas.microsoft.com/office/2006/documentManagement/types"/>
    <ds:schemaRef ds:uri="http://purl.org/dc/terms/"/>
    <ds:schemaRef ds:uri="http://purl.org/dc/elements/1.1/"/>
    <ds:schemaRef ds:uri="http://schemas.microsoft.com/office/infopath/2007/PartnerControls"/>
    <ds:schemaRef ds:uri="5e0b9a0b-fe70-4913-b410-e68a4fc5ed57"/>
    <ds:schemaRef ds:uri="781812da-d73b-4284-b311-b75665a9727e"/>
    <ds:schemaRef ds:uri="http://purl.org/dc/dcmitype/"/>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1CD61EE3-95FD-4891-BBDC-D8126F1022B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e0b9a0b-fe70-4913-b410-e68a4fc5ed57"/>
    <ds:schemaRef ds:uri="781812da-d73b-4284-b311-b75665a972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21589</TotalTime>
  <Words>1845</Words>
  <Application>Microsoft Office PowerPoint</Application>
  <PresentationFormat>Custom</PresentationFormat>
  <Paragraphs>161</Paragraphs>
  <Slides>21</Slides>
  <Notes>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21</vt:i4>
      </vt:variant>
    </vt:vector>
  </HeadingPairs>
  <TitlesOfParts>
    <vt:vector size="28" baseType="lpstr">
      <vt:lpstr>Aptos</vt:lpstr>
      <vt:lpstr>Arial</vt:lpstr>
      <vt:lpstr>Calibri</vt:lpstr>
      <vt:lpstr>Times New Roman</vt:lpstr>
      <vt:lpstr>Wingdings</vt:lpstr>
      <vt:lpstr>Keystone - NASU</vt:lpstr>
      <vt:lpstr>Keystone - NASU</vt:lpstr>
      <vt:lpstr>KEMS Calendar Year End</vt:lpstr>
      <vt:lpstr>Preparing for Year End</vt:lpstr>
      <vt:lpstr>Preparing for Year End</vt:lpstr>
      <vt:lpstr>         Verify Taxable Income and Taxes</vt:lpstr>
      <vt:lpstr>Verify Taxable Income and Taxes</vt:lpstr>
      <vt:lpstr>Verify Taxable Income and Taxes</vt:lpstr>
      <vt:lpstr>W-2 Processing</vt:lpstr>
      <vt:lpstr>W-2 Processing</vt:lpstr>
      <vt:lpstr>W-2 Processing</vt:lpstr>
      <vt:lpstr>PowerPoint Presentation</vt:lpstr>
      <vt:lpstr>PowerPoint Presentation</vt:lpstr>
      <vt:lpstr>W-2 Processing</vt:lpstr>
      <vt:lpstr>PowerPoint Presentation</vt:lpstr>
      <vt:lpstr>PowerPoint Presentation</vt:lpstr>
      <vt:lpstr>KEMS Site Parameters (KE0294)</vt:lpstr>
      <vt:lpstr>PowerPoint Presentation</vt:lpstr>
      <vt:lpstr>ACA Processing</vt:lpstr>
      <vt:lpstr>PowerPoint Presentation</vt:lpstr>
      <vt:lpstr>ACA Processing</vt:lpstr>
      <vt:lpstr>ACA Printing &amp; File Creation</vt:lpstr>
      <vt:lpstr>NASU 2025 Session Surveys – we want your feedback!</vt:lpstr>
    </vt:vector>
  </TitlesOfParts>
  <Company>KIS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Mike Liggera</dc:creator>
  <cp:lastModifiedBy>Scott Joyce</cp:lastModifiedBy>
  <cp:revision>172</cp:revision>
  <cp:lastPrinted>2016-09-16T15:22:39Z</cp:lastPrinted>
  <dcterms:created xsi:type="dcterms:W3CDTF">2009-02-19T19:39:49Z</dcterms:created>
  <dcterms:modified xsi:type="dcterms:W3CDTF">2025-10-02T00:53:26Z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TC010690361033</vt:lpwstr>
  </property>
  <property fmtid="{D5CDD505-2E9C-101B-9397-08002B2CF9AE}" pid="3" name="ContentTypeId">
    <vt:lpwstr>0x010100F6B13F663DE52D40BD8FF9CE559B7BB8</vt:lpwstr>
  </property>
  <property fmtid="{D5CDD505-2E9C-101B-9397-08002B2CF9AE}" pid="4" name="MediaServiceImageTags">
    <vt:lpwstr/>
  </property>
</Properties>
</file>