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27"/>
  </p:notesMasterIdLst>
  <p:handoutMasterIdLst>
    <p:handoutMasterId r:id="rId28"/>
  </p:handoutMasterIdLst>
  <p:sldIdLst>
    <p:sldId id="256" r:id="rId5"/>
    <p:sldId id="297" r:id="rId6"/>
    <p:sldId id="269" r:id="rId7"/>
    <p:sldId id="315" r:id="rId8"/>
    <p:sldId id="314" r:id="rId9"/>
    <p:sldId id="298" r:id="rId10"/>
    <p:sldId id="316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12" r:id="rId21"/>
    <p:sldId id="310" r:id="rId22"/>
    <p:sldId id="313" r:id="rId23"/>
    <p:sldId id="309" r:id="rId24"/>
    <p:sldId id="311" r:id="rId25"/>
    <p:sldId id="296" r:id="rId26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 dirty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x.virginia.gov/sites/default/files/inline-files/SETOFFPROGRAMGUIDE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sz="5400" dirty="0">
                <a:latin typeface="Aptos"/>
              </a:rPr>
              <a:t>Debt Setoff</a:t>
            </a:r>
            <a:endParaRPr lang="en-US" sz="5400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/>
              <a:t>Tom Keefe, Kamesa Crumdy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9BD8E8-0CD5-A3B3-36F1-DA5606D6B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Claim Number Update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Inbound file provided to county indicating new claim numbers	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VA content anchor is claim number, associated with SSN / Fed ID number</a:t>
            </a:r>
          </a:p>
          <a:p>
            <a:pPr lvl="2"/>
            <a:r>
              <a:rPr lang="en-US" dirty="0">
                <a:solidFill>
                  <a:srgbClr val="3C3C3C"/>
                </a:solidFill>
              </a:rPr>
              <a:t>A claim may be for a single SSN by ACCOUNT or multiple SSNs if those SSNs exist on multiple ACCOUNTs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For NC, content anchor is tax bill</a:t>
            </a:r>
          </a:p>
          <a:p>
            <a:pPr lvl="1"/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0408E2-F6B9-B9CB-8507-A7C6D27E80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8A5899-872F-2965-D253-EB7BE1D37E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6642F5-66FF-00A9-CEA7-29F798931A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40" b="-2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3741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24630E-8D7A-9B5B-1E93-370E1C5D4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Import DSO Match File</a:t>
            </a:r>
          </a:p>
          <a:p>
            <a:pPr lvl="1"/>
            <a:r>
              <a:rPr lang="en-US" dirty="0"/>
              <a:t>Department of Taxation notifies set-off agency that available funds have been matched to the agency’s debt. This is also referred to as the “match date”</a:t>
            </a:r>
            <a:endParaRPr lang="en-US" dirty="0">
              <a:solidFill>
                <a:srgbClr val="3C3C3C"/>
              </a:solidFill>
            </a:endParaRPr>
          </a:p>
          <a:p>
            <a:pPr lvl="1"/>
            <a:r>
              <a:rPr lang="en-US" dirty="0">
                <a:solidFill>
                  <a:srgbClr val="3C3C3C"/>
                </a:solidFill>
              </a:rPr>
              <a:t>Tax agency sends file to county for match indication  of funds to debt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County will certify to the agency that funds will be accepted for taxpayer debt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Source of funds can be tax refund or rebate</a:t>
            </a: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810D1B-89B5-509C-5440-6B5F9DE7F3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A9D5E2-CD14-7EE6-DA22-059431B03EC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2E14AB-FEB8-6DEC-A58D-31A8D28D91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139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90908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5654B5E-186E-648B-929F-46F25385B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Debt Setoff Master Maintenance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A collection of data records associated to a common claim number (provided by the tax agency)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Tied by individuals SSNs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293B25-EABC-4274-C8CF-36CE9249E5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12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E4DC3CB-FCAA-F25C-37BB-F77A7B7B1B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0C40BD-58B9-5DDC-A163-5DBF807E0D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0" b="-2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61909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E8FD53-34FC-A8BB-3236-7DA96AC7A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4329748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Master DSO Maintenance lookup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Most often uses SSN or partial SSN</a:t>
            </a: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84F352-C72C-CDD4-CFA6-B581F02CF9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13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35237F-8976-FF76-DDEC-18CD5E7EC4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38B3F0-4AEF-FCBB-87C3-ECC0D8223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120" y="1282073"/>
            <a:ext cx="5388292" cy="5157619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181460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740E49-3277-54C2-92E6-6DED36392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3C3C3C"/>
                </a:solidFill>
              </a:rPr>
              <a:t>Lookup results for a partial SSN / FED ID</a:t>
            </a: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0A2B8A-29F9-6B59-F69E-9E1AAEE017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14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262898-C9DE-9B23-930A-1A28ED1379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00CCAF-E1DB-6D97-29E4-A5EF79F0D9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77" r="6289" b="3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765486-0149-E4E8-8CAE-F92A7B7957BA}"/>
              </a:ext>
            </a:extLst>
          </p:cNvPr>
          <p:cNvSpPr txBox="1"/>
          <p:nvPr/>
        </p:nvSpPr>
        <p:spPr>
          <a:xfrm>
            <a:off x="7669161" y="2310581"/>
            <a:ext cx="589936" cy="314632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832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A13421-EE75-AD67-402C-339B61613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366902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Master Record Maintenance</a:t>
            </a: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4B4C21-7C80-2EA9-DD90-FDC38B0DDE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15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4676A4-BAD9-16E5-440A-9A591D51542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EB0EFD-0674-582C-675A-96B7C27AC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340" y="1371600"/>
            <a:ext cx="6168072" cy="53180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8817AF-2CEF-1E26-E01A-57183036CEC7}"/>
              </a:ext>
            </a:extLst>
          </p:cNvPr>
          <p:cNvSpPr txBox="1"/>
          <p:nvPr/>
        </p:nvSpPr>
        <p:spPr>
          <a:xfrm flipH="1">
            <a:off x="9610061" y="2329934"/>
            <a:ext cx="1179858" cy="26086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88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44DEC0-6726-FC31-4BE2-17CAEA2CC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Messages Inquiry / Maintenance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Legacy Messages are shown here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Can maintain  and add new messages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Used specifically to track updates or actions regarding DSO tax payments and affected taxpayers, typically by SSN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>
              <a:solidFill>
                <a:srgbClr val="3C3C3C"/>
              </a:solidFill>
            </a:endParaRPr>
          </a:p>
          <a:p>
            <a:endParaRPr lang="en-US" dirty="0">
              <a:solidFill>
                <a:srgbClr val="3C3C3C"/>
              </a:solidFill>
            </a:endParaRP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126A67-C709-0638-475F-E9515DF9B7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16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0B8EFE-DF86-119A-21F3-D119E1AE27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0AC825-2FBF-F92C-1B6B-77B61A6E36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93" r="7204" b="-2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24823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9DD796-B1B7-0E1E-C9BE-92EAFF704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Export Match File</a:t>
            </a:r>
            <a:r>
              <a:rPr lang="en-US" dirty="0">
                <a:solidFill>
                  <a:srgbClr val="3C3C3C"/>
                </a:solidFill>
              </a:rPr>
              <a:t>  as Certified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Can be done on daily basis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Identifies claim money which agency will pay to county as county certifies that matched funds will be accepted or that funds are no longer needed to pay off a debt (in cases where a taxpayer debt is relieved beforehand)</a:t>
            </a:r>
          </a:p>
          <a:p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F35919-FAA4-6A82-2FF2-DC98D762F2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17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4C6419-17AC-7B5C-89EE-DE46864C24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E4E7F6-5632-D3DC-B805-F98867966C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640" b="3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72958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DFE18A6-291A-D7F1-48C6-C32BB2E36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Payment Application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Currently used by Powhatan County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Payments are distributed across all bills identified for a DSO ACCOUNT / SSN</a:t>
            </a:r>
          </a:p>
          <a:p>
            <a:pPr lvl="2"/>
            <a:r>
              <a:rPr lang="en-US" dirty="0">
                <a:solidFill>
                  <a:srgbClr val="3C3C3C"/>
                </a:solidFill>
              </a:rPr>
              <a:t>Oldest to newest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B2B60A-5806-3F04-285F-D2BD4164BD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18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D28422-9CD3-59F1-24F3-E116B9C7A2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435F6C-44EC-E5A3-5ED5-34CAE62FED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879" b="2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96785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95AE0D-44B2-6028-F552-9AD2B9B14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/>
              <a:t>Payment Application Report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C04930-005A-D407-58D6-1BCAE8885F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B0EF41-6D62-59F4-026E-9954650186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418306"/>
            <a:ext cx="10287000" cy="8008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5C6C20-9746-A12B-7F9F-B12CB010C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051" y="2079140"/>
            <a:ext cx="9035722" cy="43605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9992CB-1D79-D316-7371-49E4E9494B8F}"/>
              </a:ext>
            </a:extLst>
          </p:cNvPr>
          <p:cNvSpPr txBox="1"/>
          <p:nvPr/>
        </p:nvSpPr>
        <p:spPr>
          <a:xfrm>
            <a:off x="5966974" y="2014848"/>
            <a:ext cx="139787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61F63-E349-FA0C-4D3D-D8A37C98C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594C2-54BC-182E-3B6D-5A56331D1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50ABE-92EB-5B5F-887B-C837CE4FD0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76F0B-5269-52E1-6191-9142AB8BC0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DE768360-5B91-A132-4F3A-9C23D5BD1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AE773A-A732-F5F1-E1CE-EAEAF13EC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Manual Bill Creation for Additional Charges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3C3C3C"/>
                </a:solidFill>
              </a:rPr>
              <a:t>New tax bill added to Debt Setoff folio, not as charge added to existing bill</a:t>
            </a:r>
          </a:p>
          <a:p>
            <a:pPr marL="0" indent="0">
              <a:buNone/>
            </a:pPr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035314-2964-02D4-49F9-1FC979547E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20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477479-9D3D-9D62-C582-546C57D8D5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EE7381-8DCF-E216-305F-350DCC7958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22" b="-1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85090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A48940-53FE-230B-8C6A-F73172273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/>
              <a:t>Ongoing and Future Development</a:t>
            </a:r>
          </a:p>
          <a:p>
            <a:pPr lvl="1"/>
            <a:r>
              <a:rPr lang="en-US" dirty="0"/>
              <a:t>Incorporate Keystone billing information</a:t>
            </a:r>
          </a:p>
          <a:p>
            <a:pPr lvl="2"/>
            <a:r>
              <a:rPr lang="en-US" dirty="0"/>
              <a:t>Current implementation is a combination of legacy system and Keystone</a:t>
            </a:r>
          </a:p>
          <a:p>
            <a:pPr lvl="1"/>
            <a:r>
              <a:rPr lang="en-US" dirty="0"/>
              <a:t>Allow immediate creation of Keystone additional charge tax bill</a:t>
            </a:r>
          </a:p>
          <a:p>
            <a:pPr lvl="2"/>
            <a:r>
              <a:rPr lang="en-US" dirty="0"/>
              <a:t>According to DSO parameters</a:t>
            </a:r>
          </a:p>
          <a:p>
            <a:pPr lvl="3"/>
            <a:r>
              <a:rPr lang="en-US" dirty="0"/>
              <a:t>Compared to adding charge to existing tax bills</a:t>
            </a:r>
          </a:p>
          <a:p>
            <a:pPr lvl="2"/>
            <a:r>
              <a:rPr lang="en-US" dirty="0"/>
              <a:t>Make charge bills immediately collectible</a:t>
            </a:r>
          </a:p>
          <a:p>
            <a:pPr lvl="2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DD9B10-8107-650A-A157-41389753C1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21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A06E3A-2F3B-27A8-B0D6-27B0D40494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Debt Setoff</a:t>
            </a:r>
          </a:p>
        </p:txBody>
      </p:sp>
    </p:spTree>
    <p:extLst>
      <p:ext uri="{BB962C8B-B14F-4D97-AF65-F5344CB8AC3E}">
        <p14:creationId xmlns:p14="http://schemas.microsoft.com/office/powerpoint/2010/main" val="1518162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2" y="1371600"/>
            <a:ext cx="4766628" cy="5068093"/>
          </a:xfrm>
        </p:spPr>
        <p:txBody>
          <a:bodyPr lIns="91440" tIns="45720" rIns="91440" bIns="45720">
            <a:norm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3C3C3C"/>
                </a:solidFill>
              </a:rPr>
              <a:t>Reference Source</a:t>
            </a:r>
          </a:p>
          <a:p>
            <a:pPr marL="6858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Virginia Department of Taxation</a:t>
            </a:r>
          </a:p>
          <a:p>
            <a:pPr marL="1028700" lvl="1"/>
            <a:r>
              <a:rPr lang="en-US" dirty="0">
                <a:solidFill>
                  <a:srgbClr val="3C3C3C"/>
                </a:solidFill>
              </a:rPr>
              <a:t>Determines file layouts for importing and exporting data from and to the VA TAX agency</a:t>
            </a:r>
          </a:p>
          <a:p>
            <a:pPr marL="285750" indent="0">
              <a:buNone/>
            </a:pPr>
            <a:endParaRPr lang="en-US" dirty="0">
              <a:solidFill>
                <a:srgbClr val="3C3C3C"/>
              </a:solidFill>
            </a:endParaRPr>
          </a:p>
          <a:p>
            <a:pPr marL="1028700" lvl="1"/>
            <a:endParaRPr lang="en-US" dirty="0">
              <a:solidFill>
                <a:srgbClr val="3C3C3C"/>
              </a:solidFill>
            </a:endParaRPr>
          </a:p>
          <a:p>
            <a:pPr marL="1028700" lvl="1"/>
            <a:endParaRPr lang="en-US" dirty="0">
              <a:solidFill>
                <a:srgbClr val="3C3C3C"/>
              </a:solidFill>
            </a:endParaRPr>
          </a:p>
          <a:p>
            <a:pPr marL="1028700" lvl="1"/>
            <a:endParaRPr lang="en-US" dirty="0">
              <a:solidFill>
                <a:srgbClr val="3C3C3C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3C3C3C"/>
              </a:solidFill>
            </a:endParaRPr>
          </a:p>
          <a:p>
            <a:pPr marL="1028700" lvl="1"/>
            <a:endParaRPr lang="en-US" dirty="0">
              <a:solidFill>
                <a:srgbClr val="3C3C3C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en-US" sz="9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</p:spPr>
        <p:txBody>
          <a:bodyPr lIns="91440" tIns="45720" rIns="91440" bIns="45720" anchor="ctr">
            <a:normAutofit/>
          </a:bodyPr>
          <a:lstStyle/>
          <a:p>
            <a:r>
              <a:rPr lang="en-US" dirty="0"/>
              <a:t>Debt Setoff - Virginia</a:t>
            </a:r>
            <a:r>
              <a:rPr lang="en-US" b="0" dirty="0"/>
              <a:t>	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EB3256-6169-1EDE-BB14-D173483AE2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" b="16174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BBE7312-7BD9-4B9C-8498-BBA485DFD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130710"/>
            <a:ext cx="10287000" cy="53089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In Virginia, the Set-Off Debt Collection Program allows state agencies to collect delinquent debts by utilizing state and local tax refunds. Here are key points regarding the program:</a:t>
            </a:r>
          </a:p>
          <a:p>
            <a:r>
              <a:rPr lang="en-US" b="1" i="1" dirty="0"/>
              <a:t>Eligibility</a:t>
            </a:r>
            <a:r>
              <a:rPr lang="en-US" dirty="0"/>
              <a:t>: The program applies to debts owed to Virginia’s administrative government units and courts, including past due accounts and certain state lottery winnings. </a:t>
            </a:r>
          </a:p>
          <a:p>
            <a:r>
              <a:rPr lang="en-US" b="1" i="1" dirty="0"/>
              <a:t>Notification</a:t>
            </a:r>
            <a:r>
              <a:rPr lang="en-US" dirty="0"/>
              <a:t>: Claimant agencies must notify the Virginia Department of Taxation about potential debts owed to them, including identifying details of the debtor. </a:t>
            </a:r>
          </a:p>
          <a:p>
            <a:r>
              <a:rPr lang="en-US" b="1" i="1" dirty="0"/>
              <a:t>Set-Off Process</a:t>
            </a:r>
            <a:r>
              <a:rPr lang="en-US" dirty="0"/>
              <a:t>: Once a claim is made, the Department assesses whether the debtor is eligible for a tax refund that can be used to offset the debt. If eligible, the agency must notify the debtor of the set-off. </a:t>
            </a:r>
          </a:p>
          <a:p>
            <a:r>
              <a:rPr lang="en-US" b="1" i="1" dirty="0"/>
              <a:t>Contest Process</a:t>
            </a:r>
            <a:r>
              <a:rPr lang="en-US" dirty="0"/>
              <a:t>: Debtors have the right to contest the claim through a hearing process, which can halt further collection actions until a final determination is made. </a:t>
            </a:r>
          </a:p>
          <a:p>
            <a:endParaRPr lang="en-US" dirty="0"/>
          </a:p>
          <a:p>
            <a:r>
              <a:rPr lang="en-US" dirty="0"/>
              <a:t>See </a:t>
            </a:r>
            <a:r>
              <a:rPr lang="en-US" dirty="0">
                <a:hlinkClick r:id="rId2"/>
              </a:rPr>
              <a:t>SETOFF PROGRAM INFORMATION GUIDE</a:t>
            </a:r>
            <a:r>
              <a:rPr lang="en-US" dirty="0"/>
              <a:t> (from </a:t>
            </a:r>
            <a:r>
              <a:rPr lang="en-US" b="1" i="1" dirty="0"/>
              <a:t>www.tax.virginia.gov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3F4704-FD63-9DB1-9A74-614BC87FE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573FF6-94C5-89CD-0510-33E463F673D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dirty="0"/>
              <a:t>Debt Setoff </a:t>
            </a:r>
            <a:r>
              <a:rPr lang="en-US" dirty="0"/>
              <a:t>- Virginia</a:t>
            </a:r>
          </a:p>
        </p:txBody>
      </p:sp>
    </p:spTree>
    <p:extLst>
      <p:ext uri="{BB962C8B-B14F-4D97-AF65-F5344CB8AC3E}">
        <p14:creationId xmlns:p14="http://schemas.microsoft.com/office/powerpoint/2010/main" val="2066082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71D07B-E537-21BC-45D6-B9343B7F9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022556"/>
            <a:ext cx="10287000" cy="5417138"/>
          </a:xfrm>
        </p:spPr>
        <p:txBody>
          <a:bodyPr>
            <a:normAutofit fontScale="70000" lnSpcReduction="20000"/>
          </a:bodyPr>
          <a:lstStyle/>
          <a:p>
            <a:r>
              <a:rPr lang="en-US" b="1" i="1" dirty="0"/>
              <a:t>Virginia Department of Taxation (TAX)  - administers the Debt Setoff Program</a:t>
            </a:r>
          </a:p>
          <a:p>
            <a:r>
              <a:rPr lang="en-US" b="1" i="1" dirty="0"/>
              <a:t>Matching Monies to Claims </a:t>
            </a:r>
          </a:p>
          <a:p>
            <a:pPr lvl="1"/>
            <a:r>
              <a:rPr lang="en-US" dirty="0"/>
              <a:t>The system matches a tax refund or lottery prize with a claim by Social security number. The system generates files daily listing monies being held (matched) on claims for a setoff agency. These files are transmitted electronically to each agency for which claims have been matched. NOTE: Lottery prizes paid directly by retailers (prizes less than $599.00) are excluded from the set-off program. </a:t>
            </a:r>
          </a:p>
          <a:p>
            <a:r>
              <a:rPr lang="en-US" b="1" i="1" dirty="0"/>
              <a:t>Certifying a Debt </a:t>
            </a:r>
          </a:p>
          <a:p>
            <a:pPr lvl="1"/>
            <a:r>
              <a:rPr lang="en-US" dirty="0"/>
              <a:t>The set-off agency must send a letter notifying the debtors of the set-off transaction and the specific debt owed. This is known as the </a:t>
            </a:r>
            <a:r>
              <a:rPr lang="en-US" b="1" i="1" dirty="0"/>
              <a:t>Certification Date</a:t>
            </a:r>
            <a:r>
              <a:rPr lang="en-US" dirty="0"/>
              <a:t>. The date of notification must be entered by day 10 as noted in “Program Cycles” listed in the TAX DSO guide. </a:t>
            </a:r>
          </a:p>
          <a:p>
            <a:r>
              <a:rPr lang="en-US" b="1" i="1" dirty="0"/>
              <a:t>Debtor Contest of Claim </a:t>
            </a:r>
          </a:p>
          <a:p>
            <a:pPr lvl="1"/>
            <a:r>
              <a:rPr lang="en-US" dirty="0"/>
              <a:t>The debtor has the right to contest the validity of a claim before the set-off agency. The debtor must give written notice to contest a claim within 30 calendar days from the mailing date of the set-off agency’s letter. This will suspend further set-off action. When final determination of the validity of the debt is determined the agency will finalize the match in order to collect or release the funds being held. </a:t>
            </a:r>
          </a:p>
          <a:p>
            <a:r>
              <a:rPr lang="en-US" b="1" i="1" dirty="0"/>
              <a:t>Finalizing Matches </a:t>
            </a:r>
          </a:p>
          <a:p>
            <a:pPr lvl="1"/>
            <a:r>
              <a:rPr lang="en-US" dirty="0"/>
              <a:t>If the debtor does not contest the debt by the time the 30 days has expired, the set-off agency must finalize the match. The department’s automated system will default a setoff match when the match has not been certified within 10 days and/or finalized or contested within 60 calendar days from the match date.</a:t>
            </a:r>
          </a:p>
          <a:p>
            <a:pPr lvl="1"/>
            <a:r>
              <a:rPr lang="en-US" dirty="0"/>
              <a:t>TAX forwards payment to the set-off agency and mails a finalization letter to the debtor.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AD9474-AEB6-D7EF-F795-8F50041A51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EF2A5C-E9B2-20FD-C509-EFA487EB23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15987"/>
          </a:xfrm>
        </p:spPr>
        <p:txBody>
          <a:bodyPr/>
          <a:lstStyle/>
          <a:p>
            <a:r>
              <a:rPr lang="en-US" b="1" i="1" dirty="0"/>
              <a:t>Debt Setoff (DSO) - Some Terms</a:t>
            </a:r>
          </a:p>
        </p:txBody>
      </p:sp>
    </p:spTree>
    <p:extLst>
      <p:ext uri="{BB962C8B-B14F-4D97-AF65-F5344CB8AC3E}">
        <p14:creationId xmlns:p14="http://schemas.microsoft.com/office/powerpoint/2010/main" val="301178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5D666EA-01A7-B545-EF4D-0E583249E8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9355" y="1371600"/>
            <a:ext cx="7113113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3A1061-3597-781A-5647-75272FCA7B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37FEE7-B41F-4415-C7B3-E127ABF414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</p:spTree>
    <p:extLst>
      <p:ext uri="{BB962C8B-B14F-4D97-AF65-F5344CB8AC3E}">
        <p14:creationId xmlns:p14="http://schemas.microsoft.com/office/powerpoint/2010/main" val="1025146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9C0160-5EBA-C59A-DD02-6109ABE4F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b="1" i="1" dirty="0"/>
              <a:t>Main Goal</a:t>
            </a:r>
          </a:p>
          <a:p>
            <a:pPr lvl="1"/>
            <a:r>
              <a:rPr lang="en-US" sz="3600" dirty="0"/>
              <a:t>Identify</a:t>
            </a:r>
          </a:p>
          <a:p>
            <a:pPr lvl="2"/>
            <a:r>
              <a:rPr lang="en-US" sz="3600" dirty="0"/>
              <a:t>Taxpayer debts owed</a:t>
            </a:r>
          </a:p>
          <a:p>
            <a:pPr lvl="2"/>
            <a:r>
              <a:rPr lang="en-US" sz="3600" dirty="0"/>
              <a:t>State funds such as tax refunds and vendor rebates</a:t>
            </a:r>
          </a:p>
          <a:p>
            <a:pPr lvl="2"/>
            <a:r>
              <a:rPr lang="en-US" sz="3600" dirty="0"/>
              <a:t>Provide for the payment in part or whole of those debts owed</a:t>
            </a:r>
          </a:p>
          <a:p>
            <a:pPr lvl="1"/>
            <a:r>
              <a:rPr lang="en-US" sz="3600" dirty="0"/>
              <a:t>Processing DSO begins November 1 in year one and ends December 31 in year 2, e.g., 11/1/25 through 12/31/26</a:t>
            </a:r>
          </a:p>
          <a:p>
            <a:pPr lvl="1"/>
            <a:r>
              <a:rPr lang="en-US" sz="3600" b="1" i="1" dirty="0"/>
              <a:t>Powhatan County </a:t>
            </a:r>
            <a:r>
              <a:rPr lang="en-US" sz="3600" dirty="0"/>
              <a:t>uses some of Keystone’s Virginia debt setoff functions but does no matching</a:t>
            </a:r>
          </a:p>
          <a:p>
            <a:pPr lvl="1"/>
            <a:r>
              <a:rPr lang="en-US" sz="3600" b="1" i="1" dirty="0"/>
              <a:t>Northampton County </a:t>
            </a:r>
            <a:r>
              <a:rPr lang="en-US" sz="3600" dirty="0"/>
              <a:t>(NC) uses custom Keystone debt setoff functions but does no matching or automatic payment processing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73BBC2-31BF-0097-6D5F-5FAD436465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A99DF2-D084-0A7F-F6F3-F6776D245C3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dirty="0"/>
              <a:t>Debt Setoff</a:t>
            </a:r>
          </a:p>
        </p:txBody>
      </p:sp>
    </p:spTree>
    <p:extLst>
      <p:ext uri="{BB962C8B-B14F-4D97-AF65-F5344CB8AC3E}">
        <p14:creationId xmlns:p14="http://schemas.microsoft.com/office/powerpoint/2010/main" val="542788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EF2287-4FEB-BA24-63E6-C77AE43EA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DSO Parameters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Most parms are tied to adding separate bills as charges to accounts and or SSN/Fed IDs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62D20D-326A-3069-5D85-3E5D7ECA52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B859E7-A005-39C1-0595-B11823D79E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96F1D8-7902-EF35-C7BD-4C885A5805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881" b="-1"/>
          <a:stretch>
            <a:fillRect/>
          </a:stretch>
        </p:blipFill>
        <p:spPr>
          <a:xfrm>
            <a:off x="6761162" y="13716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02046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1BD2C-D868-2778-E444-66C5DB84C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5048250" cy="5068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>
                <a:solidFill>
                  <a:srgbClr val="3C3C3C"/>
                </a:solidFill>
              </a:rPr>
              <a:t>Transmission (outbound) file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Annual, weekly, or daily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Updated file of which bills are to be considered for debt setoff, which have been paid, or will be excluded from further DSO processing</a:t>
            </a:r>
          </a:p>
          <a:p>
            <a:pPr lvl="1"/>
            <a:r>
              <a:rPr lang="en-US" dirty="0">
                <a:solidFill>
                  <a:srgbClr val="3C3C3C"/>
                </a:solidFill>
              </a:rPr>
              <a:t>File format is standard according to DSO Guide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3C3C3C"/>
                </a:solidFill>
              </a:rPr>
              <a:t>This process is currently used by Powhatan County</a:t>
            </a:r>
          </a:p>
          <a:p>
            <a:pPr marL="0" indent="0">
              <a:buNone/>
            </a:pPr>
            <a:endParaRPr lang="en-US" dirty="0">
              <a:solidFill>
                <a:srgbClr val="3C3C3C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849270-88E8-9891-D800-352D8B96E1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BC5B7D4-66CA-4557-97B5-DBB83BE9C515}" type="slidenum">
              <a:rPr lang="en-US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US" sz="9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3B24FD-05EC-938E-BBC1-D057675510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Debt Setoff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B2231F-4895-28F9-C623-EFBCD5A8F3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9"/>
          <a:stretch>
            <a:fillRect/>
          </a:stretch>
        </p:blipFill>
        <p:spPr>
          <a:xfrm>
            <a:off x="6646862" y="1295400"/>
            <a:ext cx="5048250" cy="5068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5377945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5F8734-FC53-4E41-A2D9-59E5B2971B15}">
  <ds:schemaRefs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81812da-d73b-4284-b311-b75665a9727e"/>
    <ds:schemaRef ds:uri="5e0b9a0b-fe70-4913-b410-e68a4fc5ed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1205</Words>
  <Application>Microsoft Office PowerPoint</Application>
  <PresentationFormat>Custom</PresentationFormat>
  <Paragraphs>133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Aptos</vt:lpstr>
      <vt:lpstr>Calibri</vt:lpstr>
      <vt:lpstr>Times New Roman</vt:lpstr>
      <vt:lpstr>Wingdings</vt:lpstr>
      <vt:lpstr>Keystone - NASU</vt:lpstr>
      <vt:lpstr>Debt Setoff</vt:lpstr>
      <vt:lpstr>NASU 2025 Session Surveys – we want your feedback!</vt:lpstr>
      <vt:lpstr>Debt Setoff - Virginia </vt:lpstr>
      <vt:lpstr>Debt Setoff - Virginia</vt:lpstr>
      <vt:lpstr>Debt Setoff (DSO) - Some Terms</vt:lpstr>
      <vt:lpstr>Debt Setoff</vt:lpstr>
      <vt:lpstr>Debt Setoff</vt:lpstr>
      <vt:lpstr>Debt Setoff</vt:lpstr>
      <vt:lpstr>Debt Setoff</vt:lpstr>
      <vt:lpstr>Debt Setoff </vt:lpstr>
      <vt:lpstr>Debt Setoff</vt:lpstr>
      <vt:lpstr>Debt Setoff</vt:lpstr>
      <vt:lpstr>Debt Setoff</vt:lpstr>
      <vt:lpstr>Debt Setoff</vt:lpstr>
      <vt:lpstr>Debt Setoff</vt:lpstr>
      <vt:lpstr>Debt Setoff</vt:lpstr>
      <vt:lpstr>Debt Setoff</vt:lpstr>
      <vt:lpstr>Debt Setoff</vt:lpstr>
      <vt:lpstr>Debt Setoff</vt:lpstr>
      <vt:lpstr>Debt Setoff</vt:lpstr>
      <vt:lpstr>Debt Setoff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Tom Keefe</cp:lastModifiedBy>
  <cp:revision>35</cp:revision>
  <cp:lastPrinted>2016-09-16T15:22:39Z</cp:lastPrinted>
  <dcterms:created xsi:type="dcterms:W3CDTF">2009-02-19T19:39:49Z</dcterms:created>
  <dcterms:modified xsi:type="dcterms:W3CDTF">2025-10-02T18:49:19Z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