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1" r:id="rId5"/>
    <p:sldMasterId id="2147483812" r:id="rId6"/>
  </p:sldMasterIdLst>
  <p:notesMasterIdLst>
    <p:notesMasterId r:id="rId71"/>
  </p:notesMasterIdLst>
  <p:handoutMasterIdLst>
    <p:handoutMasterId r:id="rId72"/>
  </p:handoutMasterIdLst>
  <p:sldIdLst>
    <p:sldId id="321" r:id="rId7"/>
    <p:sldId id="279" r:id="rId8"/>
    <p:sldId id="269" r:id="rId9"/>
    <p:sldId id="413" r:id="rId10"/>
    <p:sldId id="414" r:id="rId11"/>
    <p:sldId id="415" r:id="rId12"/>
    <p:sldId id="416" r:id="rId13"/>
    <p:sldId id="417" r:id="rId14"/>
    <p:sldId id="418" r:id="rId15"/>
    <p:sldId id="405" r:id="rId16"/>
    <p:sldId id="297" r:id="rId17"/>
    <p:sldId id="326" r:id="rId18"/>
    <p:sldId id="406" r:id="rId19"/>
    <p:sldId id="328" r:id="rId20"/>
    <p:sldId id="327" r:id="rId21"/>
    <p:sldId id="329" r:id="rId22"/>
    <p:sldId id="295" r:id="rId23"/>
    <p:sldId id="309" r:id="rId24"/>
    <p:sldId id="307" r:id="rId25"/>
    <p:sldId id="308" r:id="rId26"/>
    <p:sldId id="311" r:id="rId27"/>
    <p:sldId id="312" r:id="rId28"/>
    <p:sldId id="313" r:id="rId29"/>
    <p:sldId id="317" r:id="rId30"/>
    <p:sldId id="318" r:id="rId31"/>
    <p:sldId id="314" r:id="rId32"/>
    <p:sldId id="290" r:id="rId33"/>
    <p:sldId id="288" r:id="rId34"/>
    <p:sldId id="291" r:id="rId35"/>
    <p:sldId id="268" r:id="rId36"/>
    <p:sldId id="289" r:id="rId37"/>
    <p:sldId id="272" r:id="rId38"/>
    <p:sldId id="273" r:id="rId39"/>
    <p:sldId id="270" r:id="rId40"/>
    <p:sldId id="277" r:id="rId41"/>
    <p:sldId id="419" r:id="rId42"/>
    <p:sldId id="420" r:id="rId43"/>
    <p:sldId id="404" r:id="rId44"/>
    <p:sldId id="285" r:id="rId45"/>
    <p:sldId id="287" r:id="rId46"/>
    <p:sldId id="286" r:id="rId47"/>
    <p:sldId id="278" r:id="rId48"/>
    <p:sldId id="281" r:id="rId49"/>
    <p:sldId id="319" r:id="rId50"/>
    <p:sldId id="304" r:id="rId51"/>
    <p:sldId id="305" r:id="rId52"/>
    <p:sldId id="257" r:id="rId53"/>
    <p:sldId id="407" r:id="rId54"/>
    <p:sldId id="408" r:id="rId55"/>
    <p:sldId id="315" r:id="rId56"/>
    <p:sldId id="409" r:id="rId57"/>
    <p:sldId id="320" r:id="rId58"/>
    <p:sldId id="410" r:id="rId59"/>
    <p:sldId id="411" r:id="rId60"/>
    <p:sldId id="259" r:id="rId61"/>
    <p:sldId id="310" r:id="rId62"/>
    <p:sldId id="293" r:id="rId63"/>
    <p:sldId id="325" r:id="rId64"/>
    <p:sldId id="323" r:id="rId65"/>
    <p:sldId id="412" r:id="rId66"/>
    <p:sldId id="324" r:id="rId67"/>
    <p:sldId id="262" r:id="rId68"/>
    <p:sldId id="294" r:id="rId69"/>
    <p:sldId id="403" r:id="rId70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29"/>
    <a:srgbClr val="1C1C1C"/>
    <a:srgbClr val="D34817"/>
    <a:srgbClr val="000000"/>
    <a:srgbClr val="FFFFF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67C8DB-D146-4FBA-B3B6-801CBE6D60A1}" v="49" dt="2025-10-02T19:30:53.032"/>
    <p1510:client id="{49118C3C-9DF7-4A9F-B77D-C8B757E96AB2}" v="6" dt="2025-10-01T19:21:12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microsoft.com/office/2016/11/relationships/changesInfo" Target="changesInfos/changesInfo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Juliana" userId="334f9d8d-406d-4f36-addf-d2eabb269f89" providerId="ADAL" clId="{C140F888-2112-439A-9A78-10DF1CC5CE88}"/>
    <pc:docChg chg="custSel addSld delSld modSld sldOrd">
      <pc:chgData name="Nicole Juliana" userId="334f9d8d-406d-4f36-addf-d2eabb269f89" providerId="ADAL" clId="{C140F888-2112-439A-9A78-10DF1CC5CE88}" dt="2025-10-02T16:44:08.634" v="119" actId="692"/>
      <pc:docMkLst>
        <pc:docMk/>
      </pc:docMkLst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0" sldId="257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2605977852" sldId="259"/>
        </pc:sldMkLst>
      </pc:sldChg>
      <pc:sldChg chg="del">
        <pc:chgData name="Nicole Juliana" userId="334f9d8d-406d-4f36-addf-d2eabb269f89" providerId="ADAL" clId="{C140F888-2112-439A-9A78-10DF1CC5CE88}" dt="2025-10-01T19:14:45.800" v="32" actId="2696"/>
        <pc:sldMkLst>
          <pc:docMk/>
          <pc:sldMk cId="3859321141" sldId="260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326876463" sldId="262"/>
        </pc:sldMkLst>
      </pc:sldChg>
      <pc:sldChg chg="del">
        <pc:chgData name="Nicole Juliana" userId="334f9d8d-406d-4f36-addf-d2eabb269f89" providerId="ADAL" clId="{C140F888-2112-439A-9A78-10DF1CC5CE88}" dt="2025-10-01T19:19:06.765" v="88" actId="2696"/>
        <pc:sldMkLst>
          <pc:docMk/>
          <pc:sldMk cId="4177982047" sldId="263"/>
        </pc:sldMkLst>
      </pc:sldChg>
      <pc:sldChg chg="del">
        <pc:chgData name="Nicole Juliana" userId="334f9d8d-406d-4f36-addf-d2eabb269f89" providerId="ADAL" clId="{C140F888-2112-439A-9A78-10DF1CC5CE88}" dt="2025-10-01T19:19:09.618" v="89" actId="2696"/>
        <pc:sldMkLst>
          <pc:docMk/>
          <pc:sldMk cId="270310298" sldId="264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48793624" sldId="293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3760645310" sldId="294"/>
        </pc:sldMkLst>
      </pc:sldChg>
      <pc:sldChg chg="modSp mod">
        <pc:chgData name="Nicole Juliana" userId="334f9d8d-406d-4f36-addf-d2eabb269f89" providerId="ADAL" clId="{C140F888-2112-439A-9A78-10DF1CC5CE88}" dt="2025-10-02T14:03:04.384" v="110" actId="1076"/>
        <pc:sldMkLst>
          <pc:docMk/>
          <pc:sldMk cId="1920746482" sldId="295"/>
        </pc:sldMkLst>
        <pc:spChg chg="mod">
          <ac:chgData name="Nicole Juliana" userId="334f9d8d-406d-4f36-addf-d2eabb269f89" providerId="ADAL" clId="{C140F888-2112-439A-9A78-10DF1CC5CE88}" dt="2025-10-02T14:03:04.384" v="110" actId="1076"/>
          <ac:spMkLst>
            <pc:docMk/>
            <pc:sldMk cId="1920746482" sldId="295"/>
            <ac:spMk id="16" creationId="{A477C614-E18D-5EA0-9812-B7BAC3565918}"/>
          </ac:spMkLst>
        </pc:spChg>
      </pc:sldChg>
      <pc:sldChg chg="delSp modSp add mod setBg">
        <pc:chgData name="Nicole Juliana" userId="334f9d8d-406d-4f36-addf-d2eabb269f89" providerId="ADAL" clId="{C140F888-2112-439A-9A78-10DF1CC5CE88}" dt="2025-10-01T19:24:58.803" v="109" actId="478"/>
        <pc:sldMkLst>
          <pc:docMk/>
          <pc:sldMk cId="3442912803" sldId="297"/>
        </pc:sldMkLst>
        <pc:spChg chg="del mod">
          <ac:chgData name="Nicole Juliana" userId="334f9d8d-406d-4f36-addf-d2eabb269f89" providerId="ADAL" clId="{C140F888-2112-439A-9A78-10DF1CC5CE88}" dt="2025-10-01T19:24:58.803" v="109" actId="478"/>
          <ac:spMkLst>
            <pc:docMk/>
            <pc:sldMk cId="3442912803" sldId="297"/>
            <ac:spMk id="4" creationId="{A7DDC270-7735-C1AA-E444-BD370990A3A3}"/>
          </ac:spMkLst>
        </pc:spChg>
      </pc:sldChg>
      <pc:sldChg chg="del">
        <pc:chgData name="Nicole Juliana" userId="334f9d8d-406d-4f36-addf-d2eabb269f89" providerId="ADAL" clId="{C140F888-2112-439A-9A78-10DF1CC5CE88}" dt="2025-10-01T19:19:21.776" v="93" actId="2696"/>
        <pc:sldMkLst>
          <pc:docMk/>
          <pc:sldMk cId="3133303878" sldId="298"/>
        </pc:sldMkLst>
      </pc:sldChg>
      <pc:sldChg chg="del">
        <pc:chgData name="Nicole Juliana" userId="334f9d8d-406d-4f36-addf-d2eabb269f89" providerId="ADAL" clId="{C140F888-2112-439A-9A78-10DF1CC5CE88}" dt="2025-10-01T19:19:12.607" v="90" actId="2696"/>
        <pc:sldMkLst>
          <pc:docMk/>
          <pc:sldMk cId="615889749" sldId="301"/>
        </pc:sldMkLst>
      </pc:sldChg>
      <pc:sldChg chg="del">
        <pc:chgData name="Nicole Juliana" userId="334f9d8d-406d-4f36-addf-d2eabb269f89" providerId="ADAL" clId="{C140F888-2112-439A-9A78-10DF1CC5CE88}" dt="2025-10-01T19:19:15.511" v="91" actId="2696"/>
        <pc:sldMkLst>
          <pc:docMk/>
          <pc:sldMk cId="3424850124" sldId="302"/>
        </pc:sldMkLst>
      </pc:sldChg>
      <pc:sldChg chg="del">
        <pc:chgData name="Nicole Juliana" userId="334f9d8d-406d-4f36-addf-d2eabb269f89" providerId="ADAL" clId="{C140F888-2112-439A-9A78-10DF1CC5CE88}" dt="2025-10-01T19:19:18.421" v="92" actId="2696"/>
        <pc:sldMkLst>
          <pc:docMk/>
          <pc:sldMk cId="460854659" sldId="303"/>
        </pc:sldMkLst>
      </pc:sldChg>
      <pc:sldChg chg="add">
        <pc:chgData name="Nicole Juliana" userId="334f9d8d-406d-4f36-addf-d2eabb269f89" providerId="ADAL" clId="{C140F888-2112-439A-9A78-10DF1CC5CE88}" dt="2025-10-01T19:21:12.287" v="95"/>
        <pc:sldMkLst>
          <pc:docMk/>
          <pc:sldMk cId="1179716344" sldId="304"/>
        </pc:sldMkLst>
      </pc:sldChg>
      <pc:sldChg chg="del">
        <pc:chgData name="Nicole Juliana" userId="334f9d8d-406d-4f36-addf-d2eabb269f89" providerId="ADAL" clId="{C140F888-2112-439A-9A78-10DF1CC5CE88}" dt="2025-10-01T19:20:55.848" v="94" actId="2696"/>
        <pc:sldMkLst>
          <pc:docMk/>
          <pc:sldMk cId="2111223293" sldId="304"/>
        </pc:sldMkLst>
      </pc:sldChg>
      <pc:sldChg chg="add">
        <pc:chgData name="Nicole Juliana" userId="334f9d8d-406d-4f36-addf-d2eabb269f89" providerId="ADAL" clId="{C140F888-2112-439A-9A78-10DF1CC5CE88}" dt="2025-10-01T19:21:12.287" v="95"/>
        <pc:sldMkLst>
          <pc:docMk/>
          <pc:sldMk cId="758154238" sldId="305"/>
        </pc:sldMkLst>
      </pc:sldChg>
      <pc:sldChg chg="del">
        <pc:chgData name="Nicole Juliana" userId="334f9d8d-406d-4f36-addf-d2eabb269f89" providerId="ADAL" clId="{C140F888-2112-439A-9A78-10DF1CC5CE88}" dt="2025-10-01T19:20:55.848" v="94" actId="2696"/>
        <pc:sldMkLst>
          <pc:docMk/>
          <pc:sldMk cId="2429710966" sldId="305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1869470299" sldId="310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2701715906" sldId="315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2983578909" sldId="320"/>
        </pc:sldMkLst>
      </pc:sldChg>
      <pc:sldChg chg="modSp mod">
        <pc:chgData name="Nicole Juliana" userId="334f9d8d-406d-4f36-addf-d2eabb269f89" providerId="ADAL" clId="{C140F888-2112-439A-9A78-10DF1CC5CE88}" dt="2025-10-01T19:06:45.635" v="29" actId="20577"/>
        <pc:sldMkLst>
          <pc:docMk/>
          <pc:sldMk cId="3004252900" sldId="321"/>
        </pc:sldMkLst>
        <pc:spChg chg="mod">
          <ac:chgData name="Nicole Juliana" userId="334f9d8d-406d-4f36-addf-d2eabb269f89" providerId="ADAL" clId="{C140F888-2112-439A-9A78-10DF1CC5CE88}" dt="2025-10-01T19:06:45.635" v="29" actId="20577"/>
          <ac:spMkLst>
            <pc:docMk/>
            <pc:sldMk cId="3004252900" sldId="321"/>
            <ac:spMk id="2" creationId="{00000000-0000-0000-0000-000000000000}"/>
          </ac:spMkLst>
        </pc:spChg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4233237084" sldId="323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906622280" sldId="324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856480263" sldId="325"/>
        </pc:sldMkLst>
      </pc:sldChg>
      <pc:sldChg chg="addSp modSp mod ord">
        <pc:chgData name="Nicole Juliana" userId="334f9d8d-406d-4f36-addf-d2eabb269f89" providerId="ADAL" clId="{C140F888-2112-439A-9A78-10DF1CC5CE88}" dt="2025-10-02T16:44:08.634" v="119" actId="692"/>
        <pc:sldMkLst>
          <pc:docMk/>
          <pc:sldMk cId="2137770802" sldId="326"/>
        </pc:sldMkLst>
        <pc:spChg chg="mod">
          <ac:chgData name="Nicole Juliana" userId="334f9d8d-406d-4f36-addf-d2eabb269f89" providerId="ADAL" clId="{C140F888-2112-439A-9A78-10DF1CC5CE88}" dt="2025-10-02T16:43:46.124" v="115" actId="255"/>
          <ac:spMkLst>
            <pc:docMk/>
            <pc:sldMk cId="2137770802" sldId="326"/>
            <ac:spMk id="5" creationId="{6D576A66-FFAF-14F3-8E88-388A93557F61}"/>
          </ac:spMkLst>
        </pc:spChg>
        <pc:picChg chg="add mod">
          <ac:chgData name="Nicole Juliana" userId="334f9d8d-406d-4f36-addf-d2eabb269f89" providerId="ADAL" clId="{C140F888-2112-439A-9A78-10DF1CC5CE88}" dt="2025-10-02T16:44:08.634" v="119" actId="692"/>
          <ac:picMkLst>
            <pc:docMk/>
            <pc:sldMk cId="2137770802" sldId="326"/>
            <ac:picMk id="6" creationId="{C5888324-2F4D-299C-CD5F-6DD78F46720E}"/>
          </ac:picMkLst>
        </pc:picChg>
      </pc:sldChg>
      <pc:sldChg chg="delSp modSp add mod setBg">
        <pc:chgData name="Nicole Juliana" userId="334f9d8d-406d-4f36-addf-d2eabb269f89" providerId="ADAL" clId="{C140F888-2112-439A-9A78-10DF1CC5CE88}" dt="2025-10-01T19:24:16.771" v="106" actId="255"/>
        <pc:sldMkLst>
          <pc:docMk/>
          <pc:sldMk cId="3776540323" sldId="405"/>
        </pc:sldMkLst>
        <pc:spChg chg="mod">
          <ac:chgData name="Nicole Juliana" userId="334f9d8d-406d-4f36-addf-d2eabb269f89" providerId="ADAL" clId="{C140F888-2112-439A-9A78-10DF1CC5CE88}" dt="2025-10-01T19:24:16.771" v="106" actId="255"/>
          <ac:spMkLst>
            <pc:docMk/>
            <pc:sldMk cId="3776540323" sldId="405"/>
            <ac:spMk id="3" creationId="{00000000-0000-0000-0000-000000000000}"/>
          </ac:spMkLst>
        </pc:spChg>
        <pc:spChg chg="del">
          <ac:chgData name="Nicole Juliana" userId="334f9d8d-406d-4f36-addf-d2eabb269f89" providerId="ADAL" clId="{C140F888-2112-439A-9A78-10DF1CC5CE88}" dt="2025-10-01T19:22:50.098" v="96" actId="478"/>
          <ac:spMkLst>
            <pc:docMk/>
            <pc:sldMk cId="3776540323" sldId="405"/>
            <ac:spMk id="4" creationId="{00000000-0000-0000-0000-000000000000}"/>
          </ac:spMkLst>
        </pc:spChg>
      </pc:sldChg>
      <pc:sldChg chg="add modNotesTx">
        <pc:chgData name="Nicole Juliana" userId="334f9d8d-406d-4f36-addf-d2eabb269f89" providerId="ADAL" clId="{C140F888-2112-439A-9A78-10DF1CC5CE88}" dt="2025-10-01T19:16:49.919" v="82" actId="20577"/>
        <pc:sldMkLst>
          <pc:docMk/>
          <pc:sldMk cId="2197556886" sldId="406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1090576671" sldId="407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563368154" sldId="408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1949298919" sldId="409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929074776" sldId="410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1464049871" sldId="411"/>
        </pc:sldMkLst>
      </pc:sldChg>
      <pc:sldChg chg="add">
        <pc:chgData name="Nicole Juliana" userId="334f9d8d-406d-4f36-addf-d2eabb269f89" providerId="ADAL" clId="{C140F888-2112-439A-9A78-10DF1CC5CE88}" dt="2025-10-01T19:06:28.455" v="1"/>
        <pc:sldMkLst>
          <pc:docMk/>
          <pc:sldMk cId="364105617" sldId="412"/>
        </pc:sldMkLst>
      </pc:sldChg>
      <pc:sldChg chg="add">
        <pc:chgData name="Nicole Juliana" userId="334f9d8d-406d-4f36-addf-d2eabb269f89" providerId="ADAL" clId="{C140F888-2112-439A-9A78-10DF1CC5CE88}" dt="2025-10-01T19:18:16.989" v="83"/>
        <pc:sldMkLst>
          <pc:docMk/>
          <pc:sldMk cId="341441351" sldId="413"/>
        </pc:sldMkLst>
      </pc:sldChg>
      <pc:sldChg chg="add">
        <pc:chgData name="Nicole Juliana" userId="334f9d8d-406d-4f36-addf-d2eabb269f89" providerId="ADAL" clId="{C140F888-2112-439A-9A78-10DF1CC5CE88}" dt="2025-10-01T19:18:16.989" v="83"/>
        <pc:sldMkLst>
          <pc:docMk/>
          <pc:sldMk cId="476347620" sldId="414"/>
        </pc:sldMkLst>
      </pc:sldChg>
      <pc:sldChg chg="modSp add mod">
        <pc:chgData name="Nicole Juliana" userId="334f9d8d-406d-4f36-addf-d2eabb269f89" providerId="ADAL" clId="{C140F888-2112-439A-9A78-10DF1CC5CE88}" dt="2025-10-01T19:18:17.105" v="84" actId="27636"/>
        <pc:sldMkLst>
          <pc:docMk/>
          <pc:sldMk cId="3665288883" sldId="415"/>
        </pc:sldMkLst>
        <pc:spChg chg="mod">
          <ac:chgData name="Nicole Juliana" userId="334f9d8d-406d-4f36-addf-d2eabb269f89" providerId="ADAL" clId="{C140F888-2112-439A-9A78-10DF1CC5CE88}" dt="2025-10-01T19:18:17.105" v="84" actId="27636"/>
          <ac:spMkLst>
            <pc:docMk/>
            <pc:sldMk cId="3665288883" sldId="415"/>
            <ac:spMk id="4" creationId="{D65F1187-5FA4-38B0-83F5-5631CEAB341B}"/>
          </ac:spMkLst>
        </pc:spChg>
      </pc:sldChg>
      <pc:sldChg chg="modSp add mod">
        <pc:chgData name="Nicole Juliana" userId="334f9d8d-406d-4f36-addf-d2eabb269f89" providerId="ADAL" clId="{C140F888-2112-439A-9A78-10DF1CC5CE88}" dt="2025-10-01T19:18:17.112" v="85" actId="27636"/>
        <pc:sldMkLst>
          <pc:docMk/>
          <pc:sldMk cId="1921248352" sldId="416"/>
        </pc:sldMkLst>
        <pc:spChg chg="mod">
          <ac:chgData name="Nicole Juliana" userId="334f9d8d-406d-4f36-addf-d2eabb269f89" providerId="ADAL" clId="{C140F888-2112-439A-9A78-10DF1CC5CE88}" dt="2025-10-01T19:18:17.112" v="85" actId="27636"/>
          <ac:spMkLst>
            <pc:docMk/>
            <pc:sldMk cId="1921248352" sldId="416"/>
            <ac:spMk id="4" creationId="{22126471-7675-7A59-4F6D-FE7EDFC75B01}"/>
          </ac:spMkLst>
        </pc:spChg>
      </pc:sldChg>
      <pc:sldChg chg="modSp add mod">
        <pc:chgData name="Nicole Juliana" userId="334f9d8d-406d-4f36-addf-d2eabb269f89" providerId="ADAL" clId="{C140F888-2112-439A-9A78-10DF1CC5CE88}" dt="2025-10-01T19:18:17.117" v="86" actId="27636"/>
        <pc:sldMkLst>
          <pc:docMk/>
          <pc:sldMk cId="3862103404" sldId="417"/>
        </pc:sldMkLst>
        <pc:spChg chg="mod">
          <ac:chgData name="Nicole Juliana" userId="334f9d8d-406d-4f36-addf-d2eabb269f89" providerId="ADAL" clId="{C140F888-2112-439A-9A78-10DF1CC5CE88}" dt="2025-10-01T19:18:17.117" v="86" actId="27636"/>
          <ac:spMkLst>
            <pc:docMk/>
            <pc:sldMk cId="3862103404" sldId="417"/>
            <ac:spMk id="4" creationId="{F14CE880-FC44-31E5-0568-53BA7A80032B}"/>
          </ac:spMkLst>
        </pc:spChg>
      </pc:sldChg>
      <pc:sldChg chg="modSp add mod">
        <pc:chgData name="Nicole Juliana" userId="334f9d8d-406d-4f36-addf-d2eabb269f89" providerId="ADAL" clId="{C140F888-2112-439A-9A78-10DF1CC5CE88}" dt="2025-10-01T19:18:17.121" v="87" actId="27636"/>
        <pc:sldMkLst>
          <pc:docMk/>
          <pc:sldMk cId="2709361808" sldId="418"/>
        </pc:sldMkLst>
        <pc:spChg chg="mod">
          <ac:chgData name="Nicole Juliana" userId="334f9d8d-406d-4f36-addf-d2eabb269f89" providerId="ADAL" clId="{C140F888-2112-439A-9A78-10DF1CC5CE88}" dt="2025-10-01T19:18:17.121" v="87" actId="27636"/>
          <ac:spMkLst>
            <pc:docMk/>
            <pc:sldMk cId="2709361808" sldId="418"/>
            <ac:spMk id="4" creationId="{C84F5A5A-3FF1-F687-8B47-AF66DE3424DC}"/>
          </ac:spMkLst>
        </pc:spChg>
      </pc:sldChg>
    </pc:docChg>
  </pc:docChgLst>
  <pc:docChgLst>
    <pc:chgData name="Mike Liggera" userId="673ef6c4-6141-42dc-b882-875446eff3e9" providerId="ADAL" clId="{E7E437BD-BB32-4271-83BA-1CFC683FDF0C}"/>
    <pc:docChg chg="undo custSel addSld delSld modSld sldOrd">
      <pc:chgData name="Mike Liggera" userId="673ef6c4-6141-42dc-b882-875446eff3e9" providerId="ADAL" clId="{E7E437BD-BB32-4271-83BA-1CFC683FDF0C}" dt="2025-10-02T19:30:53.032" v="61" actId="20577"/>
      <pc:docMkLst>
        <pc:docMk/>
      </pc:docMkLst>
      <pc:sldChg chg="addSp delSp mod">
        <pc:chgData name="Mike Liggera" userId="673ef6c4-6141-42dc-b882-875446eff3e9" providerId="ADAL" clId="{E7E437BD-BB32-4271-83BA-1CFC683FDF0C}" dt="2025-10-02T19:22:15.400" v="14" actId="22"/>
        <pc:sldMkLst>
          <pc:docMk/>
          <pc:sldMk cId="2045224375" sldId="277"/>
        </pc:sldMkLst>
        <pc:picChg chg="add del">
          <ac:chgData name="Mike Liggera" userId="673ef6c4-6141-42dc-b882-875446eff3e9" providerId="ADAL" clId="{E7E437BD-BB32-4271-83BA-1CFC683FDF0C}" dt="2025-10-02T19:22:15.400" v="14" actId="22"/>
          <ac:picMkLst>
            <pc:docMk/>
            <pc:sldMk cId="2045224375" sldId="277"/>
            <ac:picMk id="7" creationId="{85217083-32D9-467B-7B2C-DE7269187E02}"/>
          </ac:picMkLst>
        </pc:picChg>
        <pc:picChg chg="add del">
          <ac:chgData name="Mike Liggera" userId="673ef6c4-6141-42dc-b882-875446eff3e9" providerId="ADAL" clId="{E7E437BD-BB32-4271-83BA-1CFC683FDF0C}" dt="2025-10-02T19:22:14.698" v="13" actId="22"/>
          <ac:picMkLst>
            <pc:docMk/>
            <pc:sldMk cId="2045224375" sldId="277"/>
            <ac:picMk id="10" creationId="{2763A8C5-A1B6-A1C9-D67D-0864AD43588D}"/>
          </ac:picMkLst>
        </pc:picChg>
      </pc:sldChg>
      <pc:sldChg chg="del">
        <pc:chgData name="Mike Liggera" userId="673ef6c4-6141-42dc-b882-875446eff3e9" providerId="ADAL" clId="{E7E437BD-BB32-4271-83BA-1CFC683FDF0C}" dt="2025-10-02T19:23:54.097" v="36" actId="47"/>
        <pc:sldMkLst>
          <pc:docMk/>
          <pc:sldMk cId="3416656950" sldId="280"/>
        </pc:sldMkLst>
      </pc:sldChg>
      <pc:sldChg chg="del">
        <pc:chgData name="Mike Liggera" userId="673ef6c4-6141-42dc-b882-875446eff3e9" providerId="ADAL" clId="{E7E437BD-BB32-4271-83BA-1CFC683FDF0C}" dt="2025-10-02T19:23:56.869" v="37" actId="47"/>
        <pc:sldMkLst>
          <pc:docMk/>
          <pc:sldMk cId="3102797802" sldId="282"/>
        </pc:sldMkLst>
      </pc:sldChg>
      <pc:sldChg chg="del">
        <pc:chgData name="Mike Liggera" userId="673ef6c4-6141-42dc-b882-875446eff3e9" providerId="ADAL" clId="{E7E437BD-BB32-4271-83BA-1CFC683FDF0C}" dt="2025-10-02T19:23:47.910" v="35" actId="47"/>
        <pc:sldMkLst>
          <pc:docMk/>
          <pc:sldMk cId="1918553174" sldId="283"/>
        </pc:sldMkLst>
      </pc:sldChg>
      <pc:sldChg chg="modSp add del mod">
        <pc:chgData name="Mike Liggera" userId="673ef6c4-6141-42dc-b882-875446eff3e9" providerId="ADAL" clId="{E7E437BD-BB32-4271-83BA-1CFC683FDF0C}" dt="2025-10-02T19:25:54.557" v="52" actId="47"/>
        <pc:sldMkLst>
          <pc:docMk/>
          <pc:sldMk cId="3478418383" sldId="284"/>
        </pc:sldMkLst>
        <pc:spChg chg="mod">
          <ac:chgData name="Mike Liggera" userId="673ef6c4-6141-42dc-b882-875446eff3e9" providerId="ADAL" clId="{E7E437BD-BB32-4271-83BA-1CFC683FDF0C}" dt="2025-10-02T19:24:53.672" v="47" actId="1076"/>
          <ac:spMkLst>
            <pc:docMk/>
            <pc:sldMk cId="3478418383" sldId="284"/>
            <ac:spMk id="2" creationId="{2541EA36-FA0B-14DB-8578-A49B8769276E}"/>
          </ac:spMkLst>
        </pc:spChg>
        <pc:spChg chg="mod">
          <ac:chgData name="Mike Liggera" userId="673ef6c4-6141-42dc-b882-875446eff3e9" providerId="ADAL" clId="{E7E437BD-BB32-4271-83BA-1CFC683FDF0C}" dt="2025-10-02T19:22:58.276" v="33" actId="14100"/>
          <ac:spMkLst>
            <pc:docMk/>
            <pc:sldMk cId="3478418383" sldId="284"/>
            <ac:spMk id="4" creationId="{033AED55-6235-448C-9491-71850E7129EF}"/>
          </ac:spMkLst>
        </pc:spChg>
        <pc:spChg chg="mod">
          <ac:chgData name="Mike Liggera" userId="673ef6c4-6141-42dc-b882-875446eff3e9" providerId="ADAL" clId="{E7E437BD-BB32-4271-83BA-1CFC683FDF0C}" dt="2025-10-02T19:24:37.461" v="45" actId="404"/>
          <ac:spMkLst>
            <pc:docMk/>
            <pc:sldMk cId="3478418383" sldId="284"/>
            <ac:spMk id="10" creationId="{9831C788-152A-5123-0E1B-AF5485B8BD4A}"/>
          </ac:spMkLst>
        </pc:spChg>
        <pc:cxnChg chg="mod">
          <ac:chgData name="Mike Liggera" userId="673ef6c4-6141-42dc-b882-875446eff3e9" providerId="ADAL" clId="{E7E437BD-BB32-4271-83BA-1CFC683FDF0C}" dt="2025-10-02T19:24:53.672" v="47" actId="1076"/>
          <ac:cxnSpMkLst>
            <pc:docMk/>
            <pc:sldMk cId="3478418383" sldId="284"/>
            <ac:cxnSpMk id="5" creationId="{12FE8CE2-017F-0BEF-0EEF-2B42E0819E87}"/>
          </ac:cxnSpMkLst>
        </pc:cxnChg>
        <pc:cxnChg chg="mod">
          <ac:chgData name="Mike Liggera" userId="673ef6c4-6141-42dc-b882-875446eff3e9" providerId="ADAL" clId="{E7E437BD-BB32-4271-83BA-1CFC683FDF0C}" dt="2025-10-02T19:24:34.818" v="41" actId="14100"/>
          <ac:cxnSpMkLst>
            <pc:docMk/>
            <pc:sldMk cId="3478418383" sldId="284"/>
            <ac:cxnSpMk id="15" creationId="{C09983BD-B5E5-FF21-6871-C2E6E18710A9}"/>
          </ac:cxnSpMkLst>
        </pc:cxnChg>
      </pc:sldChg>
      <pc:sldChg chg="modSp mod">
        <pc:chgData name="Mike Liggera" userId="673ef6c4-6141-42dc-b882-875446eff3e9" providerId="ADAL" clId="{E7E437BD-BB32-4271-83BA-1CFC683FDF0C}" dt="2025-10-02T19:30:53.032" v="61" actId="20577"/>
        <pc:sldMkLst>
          <pc:docMk/>
          <pc:sldMk cId="3833549834" sldId="319"/>
        </pc:sldMkLst>
        <pc:spChg chg="mod">
          <ac:chgData name="Mike Liggera" userId="673ef6c4-6141-42dc-b882-875446eff3e9" providerId="ADAL" clId="{E7E437BD-BB32-4271-83BA-1CFC683FDF0C}" dt="2025-10-02T19:30:53.032" v="61" actId="20577"/>
          <ac:spMkLst>
            <pc:docMk/>
            <pc:sldMk cId="3833549834" sldId="319"/>
            <ac:spMk id="2" creationId="{EEE81217-C4F4-37FC-8E97-878579A3ABBC}"/>
          </ac:spMkLst>
        </pc:spChg>
        <pc:picChg chg="mod">
          <ac:chgData name="Mike Liggera" userId="673ef6c4-6141-42dc-b882-875446eff3e9" providerId="ADAL" clId="{E7E437BD-BB32-4271-83BA-1CFC683FDF0C}" dt="2025-10-02T19:29:55.841" v="57" actId="1076"/>
          <ac:picMkLst>
            <pc:docMk/>
            <pc:sldMk cId="3833549834" sldId="319"/>
            <ac:picMk id="7" creationId="{6CDE8495-2469-2089-F385-1F6FED1EBAD1}"/>
          </ac:picMkLst>
        </pc:picChg>
      </pc:sldChg>
      <pc:sldChg chg="modSp mod">
        <pc:chgData name="Mike Liggera" userId="673ef6c4-6141-42dc-b882-875446eff3e9" providerId="ADAL" clId="{E7E437BD-BB32-4271-83BA-1CFC683FDF0C}" dt="2025-10-02T04:42:14.373" v="10" actId="20577"/>
        <pc:sldMkLst>
          <pc:docMk/>
          <pc:sldMk cId="2137770802" sldId="326"/>
        </pc:sldMkLst>
        <pc:spChg chg="mod">
          <ac:chgData name="Mike Liggera" userId="673ef6c4-6141-42dc-b882-875446eff3e9" providerId="ADAL" clId="{E7E437BD-BB32-4271-83BA-1CFC683FDF0C}" dt="2025-10-02T04:42:14.373" v="10" actId="20577"/>
          <ac:spMkLst>
            <pc:docMk/>
            <pc:sldMk cId="2137770802" sldId="326"/>
            <ac:spMk id="5" creationId="{6D576A66-FFAF-14F3-8E88-388A93557F61}"/>
          </ac:spMkLst>
        </pc:spChg>
      </pc:sldChg>
      <pc:sldChg chg="ord">
        <pc:chgData name="Mike Liggera" userId="673ef6c4-6141-42dc-b882-875446eff3e9" providerId="ADAL" clId="{E7E437BD-BB32-4271-83BA-1CFC683FDF0C}" dt="2025-10-02T19:25:51.834" v="51"/>
        <pc:sldMkLst>
          <pc:docMk/>
          <pc:sldMk cId="3195279267" sldId="404"/>
        </pc:sldMkLst>
      </pc:sldChg>
      <pc:sldChg chg="modSp add mod">
        <pc:chgData name="Mike Liggera" userId="673ef6c4-6141-42dc-b882-875446eff3e9" providerId="ADAL" clId="{E7E437BD-BB32-4271-83BA-1CFC683FDF0C}" dt="2025-10-02T19:23:14.762" v="34" actId="1076"/>
        <pc:sldMkLst>
          <pc:docMk/>
          <pc:sldMk cId="1359739012" sldId="419"/>
        </pc:sldMkLst>
        <pc:spChg chg="mod">
          <ac:chgData name="Mike Liggera" userId="673ef6c4-6141-42dc-b882-875446eff3e9" providerId="ADAL" clId="{E7E437BD-BB32-4271-83BA-1CFC683FDF0C}" dt="2025-10-02T19:22:43.234" v="27" actId="14100"/>
          <ac:spMkLst>
            <pc:docMk/>
            <pc:sldMk cId="1359739012" sldId="419"/>
            <ac:spMk id="6" creationId="{62A372D7-C71B-47C7-B8AA-7B7171684F8E}"/>
          </ac:spMkLst>
        </pc:spChg>
        <pc:picChg chg="mod">
          <ac:chgData name="Mike Liggera" userId="673ef6c4-6141-42dc-b882-875446eff3e9" providerId="ADAL" clId="{E7E437BD-BB32-4271-83BA-1CFC683FDF0C}" dt="2025-10-02T19:23:14.762" v="34" actId="1076"/>
          <ac:picMkLst>
            <pc:docMk/>
            <pc:sldMk cId="1359739012" sldId="419"/>
            <ac:picMk id="8" creationId="{5292CD3A-DC36-5B70-CE83-5250EC1AAEEB}"/>
          </ac:picMkLst>
        </pc:picChg>
      </pc:sldChg>
      <pc:sldChg chg="modSp add mod">
        <pc:chgData name="Mike Liggera" userId="673ef6c4-6141-42dc-b882-875446eff3e9" providerId="ADAL" clId="{E7E437BD-BB32-4271-83BA-1CFC683FDF0C}" dt="2025-10-02T19:24:08.059" v="39" actId="403"/>
        <pc:sldMkLst>
          <pc:docMk/>
          <pc:sldMk cId="4249520349" sldId="420"/>
        </pc:sldMkLst>
        <pc:spChg chg="mod">
          <ac:chgData name="Mike Liggera" userId="673ef6c4-6141-42dc-b882-875446eff3e9" providerId="ADAL" clId="{E7E437BD-BB32-4271-83BA-1CFC683FDF0C}" dt="2025-10-02T19:24:08.059" v="39" actId="403"/>
          <ac:spMkLst>
            <pc:docMk/>
            <pc:sldMk cId="4249520349" sldId="420"/>
            <ac:spMk id="7" creationId="{2BD6311A-50C6-7A61-7099-448148532B9A}"/>
          </ac:spMkLst>
        </pc:spChg>
        <pc:spChg chg="mod">
          <ac:chgData name="Mike Liggera" userId="673ef6c4-6141-42dc-b882-875446eff3e9" providerId="ADAL" clId="{E7E437BD-BB32-4271-83BA-1CFC683FDF0C}" dt="2025-10-02T19:22:34.435" v="20" actId="403"/>
          <ac:spMkLst>
            <pc:docMk/>
            <pc:sldMk cId="4249520349" sldId="420"/>
            <ac:spMk id="14" creationId="{B73469A4-96FB-4DF7-B779-BAE32B47D84E}"/>
          </ac:spMkLst>
        </pc:spChg>
      </pc:sldChg>
      <pc:sldMasterChg chg="delSldLayout">
        <pc:chgData name="Mike Liggera" userId="673ef6c4-6141-42dc-b882-875446eff3e9" providerId="ADAL" clId="{E7E437BD-BB32-4271-83BA-1CFC683FDF0C}" dt="2025-10-02T19:25:54.557" v="52" actId="47"/>
        <pc:sldMasterMkLst>
          <pc:docMk/>
          <pc:sldMasterMk cId="0" sldId="2147483649"/>
        </pc:sldMasterMkLst>
        <pc:sldLayoutChg chg="del">
          <pc:chgData name="Mike Liggera" userId="673ef6c4-6141-42dc-b882-875446eff3e9" providerId="ADAL" clId="{E7E437BD-BB32-4271-83BA-1CFC683FDF0C}" dt="2025-10-02T19:25:54.557" v="52" actId="47"/>
          <pc:sldLayoutMkLst>
            <pc:docMk/>
            <pc:sldMasterMk cId="0" sldId="2147483649"/>
            <pc:sldLayoutMk cId="2762092897" sldId="214748382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5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6435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71800" cy="46643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8"/>
            <a:ext cx="2971800" cy="46643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4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1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6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4" y="8829966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5225" y="692150"/>
            <a:ext cx="46196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kumimoji="1" lang="en-US" sz="1200" kern="120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Keystone continues to create and deliver standard Keystone Meta Tables with each </a:t>
            </a:r>
            <a:r>
              <a:rPr kumimoji="1" lang="en-US"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software update. </a:t>
            </a:r>
          </a:p>
          <a:p>
            <a:pPr marL="457200" indent="-457200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kumimoji="1" lang="en-US"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These tables have already linked related files together.</a:t>
            </a:r>
          </a:p>
          <a:p>
            <a:pPr marL="457200" indent="-457200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kumimoji="1" lang="en-US"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Using Standard Meta Tables allows you to share queries with other KIS customers.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83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These are new, coming out with the new release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248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1453" indent="-28902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6081" indent="-231216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8514" indent="-231216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80946" indent="-231216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3379" indent="-23121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5811" indent="-23121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8244" indent="-23121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30676" indent="-23121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45587" y="22098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11134" y="41910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00BCF63-0090-6667-5812-2236736F79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45420" y="34506"/>
            <a:ext cx="4534533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CB27D0-1756-4A37-AF2F-3F25E079BF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5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6F329-21CC-4B73-80F0-3547E14D6F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80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92369-ACA3-48BB-AF58-BEEA0368F8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67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1FA52-C01A-4A81-8A6A-F11344ED2E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AFB3E-3F06-4BEF-9A5A-0ED8484148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3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0B993-7DB2-4647-B338-E48F5FE40B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446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043FA-A61C-4588-9C4E-09D01AE9D9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83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3BF27-53C1-48F7-BD22-848AC9E593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84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2401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83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857473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85747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857473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106" y="1371601"/>
            <a:ext cx="7717260" cy="50680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</a:lstStyle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endParaRPr lang="en-US" sz="18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0707" y="6439694"/>
            <a:ext cx="285824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106" y="228600"/>
            <a:ext cx="771726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899827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857473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85747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857473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106" y="1371601"/>
            <a:ext cx="7717260" cy="50680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</a:lstStyle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endParaRPr lang="en-US" sz="18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0707" y="6439694"/>
            <a:ext cx="285824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106" y="228600"/>
            <a:ext cx="771726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717254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66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162800" y="6553200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4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36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56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89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70EF1-9E7E-43F0-AD0C-D60B228CFE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4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1F4D9-E38A-4321-8AA2-5C7DB98AC4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0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9AFC9-0FF1-4DFC-9AD6-26A316C5CB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145587" y="19812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2711134" y="39624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733800" y="228600"/>
            <a:ext cx="3827403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  <p:sldLayoutId id="2147483818" r:id="rId4"/>
    <p:sldLayoutId id="2147483819" r:id="rId5"/>
    <p:sldLayoutId id="2147483820" r:id="rId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534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1C1C1C"/>
                </a:solidFill>
                <a:latin typeface="Calibri" panose="020F0502020204030204" pitchFamily="34" charset="0"/>
              </a:defRPr>
            </a:lvl1pPr>
          </a:lstStyle>
          <a:p>
            <a:fld id="{56C65A0A-D710-4CCB-BF86-DCEFF74C72A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1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/>
              <a:t>Insert Screen Shots / Graphics</a:t>
            </a:r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28240" y="3278397"/>
            <a:ext cx="6344111" cy="1257628"/>
          </a:xfrm>
        </p:spPr>
        <p:txBody>
          <a:bodyPr lIns="68598" tIns="34299" rIns="68598" bIns="34299" anchor="ctr" anchorCtr="1">
            <a:normAutofit fontScale="90000"/>
          </a:bodyPr>
          <a:lstStyle/>
          <a:p>
            <a:r>
              <a:rPr lang="en-US">
                <a:latin typeface="Aptos" panose="020B0004020202020204" pitchFamily="34" charset="0"/>
              </a:rPr>
              <a:t>FIS/KEMS Meta Queries and Excel Tips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745561" y="5029200"/>
            <a:ext cx="5309272" cy="457319"/>
          </a:xfrm>
        </p:spPr>
        <p:txBody>
          <a:bodyPr lIns="68598" tIns="34299" rIns="68598" bIns="34299" anchor="ctr" anchorCtr="1">
            <a:normAutofit fontScale="92500"/>
          </a:bodyPr>
          <a:lstStyle/>
          <a:p>
            <a:r>
              <a:rPr lang="en-US"/>
              <a:t>Nicole Juliana, Janette Raab &amp; Mike Liggera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3828262" y="2093315"/>
            <a:ext cx="3144068" cy="920151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68598" tIns="34299" rIns="68598" bIns="34299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26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sz="3301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125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15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026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07" y="1073806"/>
            <a:ext cx="1691381" cy="75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52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42107" y="1885548"/>
            <a:ext cx="7717260" cy="3178369"/>
          </a:xfrm>
          <a:prstGeom prst="rect">
            <a:avLst/>
          </a:prstGeom>
        </p:spPr>
        <p:txBody>
          <a:bodyPr lIns="68598" tIns="34299" rIns="68598" bIns="34299" anchor="t">
            <a:normAutofit fontScale="25000" lnSpcReduction="20000"/>
          </a:bodyPr>
          <a:lstStyle/>
          <a:p>
            <a:r>
              <a:rPr lang="en-US" sz="7200" b="1"/>
              <a:t>Financials Tables:</a:t>
            </a:r>
          </a:p>
          <a:p>
            <a:pPr lvl="1"/>
            <a:r>
              <a:rPr lang="en-US" sz="4800" b="1"/>
              <a:t>Accounts Payable [unpaid only] </a:t>
            </a:r>
            <a:r>
              <a:rPr lang="en-US" sz="4800"/>
              <a:t>- summary invoice and purchase order data for unpaid AP invoices</a:t>
            </a:r>
          </a:p>
          <a:p>
            <a:pPr lvl="1"/>
            <a:r>
              <a:rPr lang="en-US" sz="4800" b="1"/>
              <a:t>Accounts Receivable </a:t>
            </a:r>
            <a:r>
              <a:rPr lang="en-US" sz="4800"/>
              <a:t>- accounts receivable customer, invoice, and payment data</a:t>
            </a:r>
          </a:p>
          <a:p>
            <a:pPr lvl="1"/>
            <a:r>
              <a:rPr lang="en-US" sz="4800" b="1"/>
              <a:t>AR Billing Detail </a:t>
            </a:r>
            <a:r>
              <a:rPr lang="en-US" sz="4800"/>
              <a:t>- data entered on screens under the "AR Detail" menu</a:t>
            </a:r>
          </a:p>
          <a:p>
            <a:pPr lvl="1"/>
            <a:r>
              <a:rPr lang="en-US" sz="4800" b="1"/>
              <a:t>AR Customers </a:t>
            </a:r>
            <a:r>
              <a:rPr lang="en-US" sz="4800"/>
              <a:t>- fields on the Customer Maintenance (AR0001) screen</a:t>
            </a:r>
          </a:p>
          <a:p>
            <a:pPr lvl="1"/>
            <a:r>
              <a:rPr lang="en-US" sz="4800" b="1"/>
              <a:t>AR Service Codes </a:t>
            </a:r>
            <a:r>
              <a:rPr lang="en-US" sz="4800"/>
              <a:t>- fields on the Service Codes Maintenance (AR0012) screen</a:t>
            </a:r>
          </a:p>
          <a:p>
            <a:pPr lvl="1"/>
            <a:r>
              <a:rPr lang="en-US" sz="4800" b="1">
                <a:highlight>
                  <a:srgbClr val="999999"/>
                </a:highlight>
              </a:rPr>
              <a:t>Bank Reconcilement</a:t>
            </a:r>
            <a:r>
              <a:rPr lang="en-US" sz="4800">
                <a:highlight>
                  <a:srgbClr val="999999"/>
                </a:highlight>
              </a:rPr>
              <a:t> – fields from the Full Bank Reconciliation (KF0018) screen</a:t>
            </a:r>
          </a:p>
          <a:p>
            <a:pPr lvl="1"/>
            <a:r>
              <a:rPr lang="en-US" sz="4800" b="1">
                <a:highlight>
                  <a:srgbClr val="999999"/>
                </a:highlight>
              </a:rPr>
              <a:t>Budget Prep Detail  </a:t>
            </a:r>
            <a:r>
              <a:rPr lang="en-US" sz="4800">
                <a:highlight>
                  <a:srgbClr val="999999"/>
                </a:highlight>
              </a:rPr>
              <a:t>- fields  from the Budget Prep detailed screens</a:t>
            </a:r>
            <a:endParaRPr lang="en-US" sz="4800" b="1">
              <a:highlight>
                <a:srgbClr val="999999"/>
              </a:highlight>
            </a:endParaRPr>
          </a:p>
          <a:p>
            <a:pPr lvl="1"/>
            <a:r>
              <a:rPr lang="en-US" sz="4800" b="1"/>
              <a:t>Budget Transfers </a:t>
            </a:r>
            <a:r>
              <a:rPr lang="en-US" sz="4800"/>
              <a:t>- fields from the Budget Transfers Entry (LG0421) screen</a:t>
            </a:r>
          </a:p>
          <a:p>
            <a:pPr lvl="1"/>
            <a:r>
              <a:rPr lang="en-US" sz="4800" b="1"/>
              <a:t>Cash Receipts </a:t>
            </a:r>
            <a:r>
              <a:rPr lang="en-US" sz="4800"/>
              <a:t>- detailed information for posted cash receipt transactions, including attachments</a:t>
            </a:r>
          </a:p>
          <a:p>
            <a:pPr lvl="1"/>
            <a:r>
              <a:rPr lang="en-US" sz="4800" b="1"/>
              <a:t>Check History </a:t>
            </a:r>
            <a:r>
              <a:rPr lang="en-US" sz="4800"/>
              <a:t>- accounts payable check details, including attachments</a:t>
            </a:r>
          </a:p>
          <a:p>
            <a:pPr lvl="1"/>
            <a:r>
              <a:rPr lang="en-US" sz="4800" b="1"/>
              <a:t>COA Security </a:t>
            </a:r>
            <a:r>
              <a:rPr lang="en-US" sz="4800"/>
              <a:t>- user validation and chart of account security data</a:t>
            </a:r>
          </a:p>
          <a:p>
            <a:pPr lvl="1"/>
            <a:r>
              <a:rPr lang="en-US" sz="4800" b="1"/>
              <a:t>Error File </a:t>
            </a:r>
            <a:r>
              <a:rPr lang="en-US" sz="4800"/>
              <a:t>- financial system errors, such as inability to post to a closed period</a:t>
            </a:r>
          </a:p>
          <a:p>
            <a:pPr lvl="1"/>
            <a:r>
              <a:rPr lang="en-US" sz="4800" b="1"/>
              <a:t>Financials Audit Log </a:t>
            </a:r>
            <a:r>
              <a:rPr lang="en-US" sz="4800"/>
              <a:t>- audit of changes made to financials data fields and records</a:t>
            </a:r>
          </a:p>
          <a:p>
            <a:pPr lvl="1"/>
            <a:r>
              <a:rPr lang="en-US" sz="4800" b="1"/>
              <a:t>Fixed Assets </a:t>
            </a:r>
            <a:r>
              <a:rPr lang="en-US" sz="4800"/>
              <a:t>- detailed information for fixed asset records</a:t>
            </a:r>
          </a:p>
          <a:p>
            <a:pPr lvl="1"/>
            <a:r>
              <a:rPr lang="en-US" sz="4800" b="1"/>
              <a:t>Funds </a:t>
            </a:r>
            <a:r>
              <a:rPr lang="en-US" sz="4800"/>
              <a:t>- fields on the Funds File Maintenance (GL0019) screen</a:t>
            </a:r>
          </a:p>
          <a:p>
            <a:pPr lvl="1"/>
            <a:r>
              <a:rPr lang="en-US" sz="4800" b="1"/>
              <a:t>General Ledger </a:t>
            </a:r>
            <a:r>
              <a:rPr lang="en-US" sz="4800"/>
              <a:t>- fields on the Chart of Accounts Maintenance (GL0018) screen</a:t>
            </a:r>
          </a:p>
          <a:p>
            <a:pPr lvl="1"/>
            <a:r>
              <a:rPr lang="en-US" sz="4800" b="1"/>
              <a:t>General Ledger Balances </a:t>
            </a:r>
            <a:r>
              <a:rPr lang="en-US" sz="4800"/>
              <a:t>- fields on the Chart of Accounts Maintenance (GL0018) and Account Balance Inquiry (KF1298) screens</a:t>
            </a:r>
          </a:p>
          <a:p>
            <a:pPr lvl="1"/>
            <a:r>
              <a:rPr lang="en-US" sz="4800" b="1"/>
              <a:t>General Ledger COA Elements </a:t>
            </a:r>
            <a:r>
              <a:rPr lang="en-US" sz="4800"/>
              <a:t>- fields on the Chart of Accounts Elements Table Maintenance (GL0021) screen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2107" y="1028075"/>
            <a:ext cx="7717260" cy="766009"/>
          </a:xfrm>
          <a:prstGeom prst="rect">
            <a:avLst/>
          </a:prstGeom>
        </p:spPr>
        <p:txBody>
          <a:bodyPr lIns="68598" tIns="34299" rIns="68598" bIns="34299" anchor="ctr">
            <a:normAutofit fontScale="90000"/>
          </a:bodyPr>
          <a:lstStyle/>
          <a:p>
            <a:r>
              <a:rPr lang="en-US"/>
              <a:t>Standard Financials Tables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40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5B674-05AF-664D-6AA4-C5AA81A15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105B8-9B84-F513-D02A-D81BA7C9377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42107" y="1885548"/>
            <a:ext cx="7717260" cy="3802060"/>
          </a:xfrm>
          <a:prstGeom prst="rect">
            <a:avLst/>
          </a:prstGeom>
        </p:spPr>
        <p:txBody>
          <a:bodyPr lIns="68598" tIns="34299" rIns="68598" bIns="34299" anchor="t">
            <a:normAutofit/>
          </a:bodyPr>
          <a:lstStyle/>
          <a:p>
            <a:r>
              <a:rPr lang="en-US" sz="1575" b="1"/>
              <a:t>Financials Tables:</a:t>
            </a:r>
          </a:p>
          <a:p>
            <a:pPr lvl="1"/>
            <a:r>
              <a:rPr lang="en-US" sz="1200" b="1"/>
              <a:t>General Ledger Detail</a:t>
            </a:r>
            <a:r>
              <a:rPr lang="en-US" sz="1200"/>
              <a:t> - detailed information that has been posted in the General Ledger from all modules</a:t>
            </a:r>
          </a:p>
          <a:p>
            <a:pPr lvl="1"/>
            <a:r>
              <a:rPr lang="en-US" sz="1200" b="1"/>
              <a:t>Inventory</a:t>
            </a:r>
            <a:r>
              <a:rPr lang="en-US" sz="1200"/>
              <a:t> - detailed information about inventory items</a:t>
            </a:r>
          </a:p>
          <a:p>
            <a:pPr lvl="1"/>
            <a:r>
              <a:rPr lang="en-US" sz="1200" b="1"/>
              <a:t>Inventory Detail </a:t>
            </a:r>
            <a:r>
              <a:rPr lang="en-US" sz="1200"/>
              <a:t>- detailed information about stock requests from inventory and work orders</a:t>
            </a:r>
          </a:p>
          <a:p>
            <a:pPr lvl="1"/>
            <a:r>
              <a:rPr lang="en-US" sz="1200" b="1"/>
              <a:t>Invoice History </a:t>
            </a:r>
            <a:r>
              <a:rPr lang="en-US" sz="1200"/>
              <a:t>- posted accounts payable invoice and vendor data, including attachments</a:t>
            </a:r>
          </a:p>
          <a:p>
            <a:pPr lvl="1"/>
            <a:r>
              <a:rPr lang="en-US" sz="1200" b="1"/>
              <a:t>Journal Entry </a:t>
            </a:r>
            <a:r>
              <a:rPr lang="en-US" sz="1200"/>
              <a:t>- posted journal entries from the Journal Entry (GL1031) screen</a:t>
            </a:r>
          </a:p>
          <a:p>
            <a:pPr lvl="1"/>
            <a:r>
              <a:rPr lang="en-US" sz="1200" b="1">
                <a:highlight>
                  <a:srgbClr val="999999"/>
                </a:highlight>
              </a:rPr>
              <a:t>Purchase Order Detail </a:t>
            </a:r>
            <a:r>
              <a:rPr lang="en-US" sz="1200">
                <a:highlight>
                  <a:srgbClr val="999999"/>
                </a:highlight>
              </a:rPr>
              <a:t>– detailed purchase order line items fields</a:t>
            </a:r>
            <a:endParaRPr lang="en-US" sz="1200" b="1">
              <a:highlight>
                <a:srgbClr val="999999"/>
              </a:highlight>
            </a:endParaRPr>
          </a:p>
          <a:p>
            <a:pPr lvl="1"/>
            <a:r>
              <a:rPr lang="en-US" sz="1200" b="1"/>
              <a:t>Purchase Orders </a:t>
            </a:r>
            <a:r>
              <a:rPr lang="en-US" sz="1200"/>
              <a:t>- detailed purchase order data, including attachments and GL encumbrances</a:t>
            </a:r>
          </a:p>
          <a:p>
            <a:pPr lvl="1"/>
            <a:r>
              <a:rPr lang="en-US" sz="1200" b="1"/>
              <a:t>Requisition Detail </a:t>
            </a:r>
            <a:r>
              <a:rPr lang="en-US" sz="1200"/>
              <a:t>- detailed information on all requisition types</a:t>
            </a:r>
          </a:p>
          <a:p>
            <a:pPr lvl="1"/>
            <a:r>
              <a:rPr lang="en-US" sz="1200" b="1"/>
              <a:t>Requisitions in Review</a:t>
            </a:r>
            <a:r>
              <a:rPr lang="en-US" sz="1200"/>
              <a:t> - detailed information about KeyNet requisitions that could not post, e.g., due to insufficient funds</a:t>
            </a:r>
          </a:p>
          <a:p>
            <a:pPr lvl="1"/>
            <a:r>
              <a:rPr lang="en-US" sz="1200" b="1"/>
              <a:t>Vendor</a:t>
            </a:r>
            <a:r>
              <a:rPr lang="en-US" sz="1200"/>
              <a:t> - fields from the Vendor Maintenance (PO1202) screen</a:t>
            </a:r>
          </a:p>
          <a:p>
            <a:pPr lvl="1"/>
            <a:r>
              <a:rPr lang="en-US" sz="1200" b="1">
                <a:highlight>
                  <a:srgbClr val="999999"/>
                </a:highlight>
              </a:rPr>
              <a:t>Vendor Address </a:t>
            </a:r>
            <a:r>
              <a:rPr lang="en-US" sz="1200">
                <a:highlight>
                  <a:srgbClr val="999999"/>
                </a:highlight>
              </a:rPr>
              <a:t>– detailed information from the vendor address associated with vendor records.</a:t>
            </a:r>
            <a:endParaRPr lang="en-US" sz="1200" b="1">
              <a:highlight>
                <a:srgbClr val="999999"/>
              </a:highlight>
            </a:endParaRPr>
          </a:p>
          <a:p>
            <a:pPr marL="0" indent="0">
              <a:buNone/>
            </a:pPr>
            <a:endParaRPr lang="en-US" sz="1800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99DB5C-77D6-A1DE-1B9D-53DC3B3EB1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107" y="1028075"/>
            <a:ext cx="7717260" cy="766009"/>
          </a:xfrm>
          <a:prstGeom prst="rect">
            <a:avLst/>
          </a:prstGeom>
        </p:spPr>
        <p:txBody>
          <a:bodyPr lIns="68598" tIns="34299" rIns="68598" bIns="34299" anchor="ctr">
            <a:normAutofit fontScale="90000"/>
          </a:bodyPr>
          <a:lstStyle/>
          <a:p>
            <a:r>
              <a:rPr lang="en-US"/>
              <a:t>Standard Financials Tables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12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/>
              <a:t>Keystone Queries (aka “Standard Queries”) - Financials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576A66-FFAF-14F3-8E88-388A93557F61}"/>
              </a:ext>
            </a:extLst>
          </p:cNvPr>
          <p:cNvSpPr txBox="1">
            <a:spLocks/>
          </p:cNvSpPr>
          <p:nvPr/>
        </p:nvSpPr>
        <p:spPr>
          <a:xfrm>
            <a:off x="1219200" y="1447800"/>
            <a:ext cx="3477110" cy="4648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800" kern="0"/>
              <a:t>Keystone has created over 20 standard Financials queries. </a:t>
            </a:r>
          </a:p>
          <a:p>
            <a:pPr marL="457200" indent="-457200"/>
            <a:r>
              <a:rPr lang="en-US" sz="2800" kern="0"/>
              <a:t>You can run these “as is,” or hit the “Save As” icon to take control of them and adjust as needed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88324-2F4D-299C-CD5F-6DD78F467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464983"/>
            <a:ext cx="3477110" cy="474411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37770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C1EA24-509E-7506-5ACD-3623B95AD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Public Records Request [POs/Invoices]</a:t>
            </a:r>
          </a:p>
          <a:p>
            <a:pPr lvl="1"/>
            <a:r>
              <a:rPr lang="en-US"/>
              <a:t>Ability to be generated based on invoice or purchase order date.</a:t>
            </a:r>
          </a:p>
          <a:p>
            <a:pPr lvl="1"/>
            <a:r>
              <a:rPr lang="en-US"/>
              <a:t>Format based on standard FOIA requests</a:t>
            </a:r>
          </a:p>
          <a:p>
            <a:r>
              <a:rPr lang="en-US"/>
              <a:t>Vendor Change Audit – by Date</a:t>
            </a:r>
          </a:p>
          <a:p>
            <a:pPr lvl="1"/>
            <a:r>
              <a:rPr lang="en-US"/>
              <a:t>Ability to run audit report of vendor record changes by a specified date range.</a:t>
            </a:r>
          </a:p>
          <a:p>
            <a:pPr lvl="1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7B50C7-1AA1-DA1E-2EA4-DFEF63073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905126-7A9E-C14D-CE78-6A04DD3F2C8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/>
              <a:t>Financials – Standard Queries</a:t>
            </a:r>
          </a:p>
        </p:txBody>
      </p:sp>
    </p:spTree>
    <p:extLst>
      <p:ext uri="{BB962C8B-B14F-4D97-AF65-F5344CB8AC3E}">
        <p14:creationId xmlns:p14="http://schemas.microsoft.com/office/powerpoint/2010/main" val="2197556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/>
              <a:t>1099 Type Change History [Paid Invoices] – </a:t>
            </a:r>
            <a:r>
              <a:rPr lang="en-US" sz="1800"/>
              <a:t>This finds any invoices on which the “1099 Type Change” utility (AP0139) has been run.</a:t>
            </a:r>
            <a:br>
              <a:rPr lang="en-US" sz="1800"/>
            </a:br>
            <a:endParaRPr lang="en-US" sz="1800" b="1"/>
          </a:p>
          <a:p>
            <a:pPr marL="0" indent="0">
              <a:buNone/>
            </a:pPr>
            <a:r>
              <a:rPr lang="en-US" sz="1800" b="1"/>
              <a:t>AP Invoices on Hold </a:t>
            </a:r>
            <a:r>
              <a:rPr lang="en-US" sz="1800"/>
              <a:t>– This finds any unpaid invoices that are currently on hold.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AR Service Codes </a:t>
            </a:r>
            <a:r>
              <a:rPr lang="en-US" sz="1800"/>
              <a:t>– This lists all Accounts Receivable Service Codes along with various details.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Cash Receipts – </a:t>
            </a:r>
            <a:r>
              <a:rPr lang="en-US" sz="1800"/>
              <a:t>This is a general search of the Cash Receipts file, allowing you to filter by Amount and Date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Check Disbursements - for auditors </a:t>
            </a:r>
            <a:r>
              <a:rPr lang="en-US" sz="1800"/>
              <a:t>– This lists all checks that have been issued between a date range of your choosing.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COA Security - By Element </a:t>
            </a:r>
            <a:r>
              <a:rPr lang="en-US" sz="1800"/>
              <a:t>– This shows the Chart of Account security for all active Financials users on your system, if you have set up COA Security by GL Elements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COA Security – Wildcard – </a:t>
            </a:r>
            <a:r>
              <a:rPr lang="en-US" sz="1800"/>
              <a:t>This shows the Chart of Account security for all active Financials users on your system, if you have set up COA Security using Wildcards</a:t>
            </a:r>
            <a:endParaRPr lang="en-US" sz="18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/>
              <a:t>Keystone Queries – Financials</a:t>
            </a:r>
          </a:p>
        </p:txBody>
      </p:sp>
    </p:spTree>
    <p:extLst>
      <p:ext uri="{BB962C8B-B14F-4D97-AF65-F5344CB8AC3E}">
        <p14:creationId xmlns:p14="http://schemas.microsoft.com/office/powerpoint/2010/main" val="194139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/>
              <a:t>Completed Purchase Orders by Vendor </a:t>
            </a:r>
            <a:r>
              <a:rPr lang="en-US" sz="1800"/>
              <a:t>– This lists all completed POs, and you can filter by date and vendor.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Error File Details </a:t>
            </a:r>
            <a:r>
              <a:rPr lang="en-US" sz="1800"/>
              <a:t>– When a Financials transaction is unable to post for any reason, a record is written to the ERROR file. Please contact Keystone if you have records in this file.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Fixed Assets - Acquisitions </a:t>
            </a:r>
            <a:r>
              <a:rPr lang="en-US" sz="1800"/>
              <a:t>–  This lists all fixed assets that were placed in service during a specified date range.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Fund Status </a:t>
            </a:r>
            <a:r>
              <a:rPr lang="en-US" sz="1800"/>
              <a:t>– This displays the periods, start/end dates, and status (Open, Close, Soft Close, Next Year) for any of your Funds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Inventory Issued for a department – </a:t>
            </a:r>
            <a:r>
              <a:rPr lang="en-US" sz="1800"/>
              <a:t>This lists all issued inventory, filtered by transaction date and department.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Inventory Master </a:t>
            </a:r>
            <a:r>
              <a:rPr lang="en-US" sz="1800"/>
              <a:t>– This lists all inventory items in Keystone.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Open Purchase Orders with Detail </a:t>
            </a:r>
            <a:r>
              <a:rPr lang="en-US" sz="1800"/>
              <a:t>– This lists your open POs along with their line-item details.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959A58-66FF-FAF0-026F-99610743224D}"/>
              </a:ext>
            </a:extLst>
          </p:cNvPr>
          <p:cNvSpPr txBox="1">
            <a:spLocks/>
          </p:cNvSpPr>
          <p:nvPr/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200" kern="0"/>
              <a:t>Keystone Queries – Financials</a:t>
            </a:r>
          </a:p>
        </p:txBody>
      </p:sp>
    </p:spTree>
    <p:extLst>
      <p:ext uri="{BB962C8B-B14F-4D97-AF65-F5344CB8AC3E}">
        <p14:creationId xmlns:p14="http://schemas.microsoft.com/office/powerpoint/2010/main" val="1509351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/>
              <a:t>Requisition Detail - by approval level </a:t>
            </a:r>
            <a:r>
              <a:rPr lang="en-US" sz="1800"/>
              <a:t>– This shows all open requisition line items sitting at a given approval level.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Requisition Setup - Approval Levels &amp; Groups </a:t>
            </a:r>
            <a:r>
              <a:rPr lang="en-US" sz="1800"/>
              <a:t>– This shows how all active users are set up for requisition entry and approval.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Requisitions in Review </a:t>
            </a:r>
            <a:r>
              <a:rPr lang="en-US" sz="1800"/>
              <a:t>– If your organization does not allow over-requesting, then this query shows all requisitions that were not allowed to post to the general ledger and went “in review” instead.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Stale Requisitions </a:t>
            </a:r>
            <a:r>
              <a:rPr lang="en-US" sz="1800"/>
              <a:t>– This allows you to see which requisitions are still open, but are older than a specified number of days.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Vendor Changes </a:t>
            </a:r>
            <a:r>
              <a:rPr lang="en-US" sz="1800"/>
              <a:t>– This shows all changes made to your vendor data during a specified date range.</a:t>
            </a:r>
          </a:p>
          <a:p>
            <a:pPr marL="0" indent="0">
              <a:buNone/>
            </a:pPr>
            <a:endParaRPr lang="en-US" sz="1800"/>
          </a:p>
          <a:p>
            <a:pPr marL="0" indent="0">
              <a:buNone/>
            </a:pPr>
            <a:r>
              <a:rPr lang="en-US" sz="1800" b="1"/>
              <a:t>Vendors with Certifications Expiring This Month </a:t>
            </a:r>
            <a:r>
              <a:rPr lang="en-US" sz="1800"/>
              <a:t>– This is useful if you are tracking vendor certifications (State Contract Expiration, Liability Certificate Expirations, Pay to Play).</a:t>
            </a:r>
          </a:p>
          <a:p>
            <a:pPr marL="0" indent="0">
              <a:buNone/>
            </a:pPr>
            <a:endParaRPr lang="en-US" sz="1800" b="1"/>
          </a:p>
          <a:p>
            <a:pPr marL="0" indent="0">
              <a:buNone/>
            </a:pPr>
            <a:r>
              <a:rPr lang="en-US" sz="1800" b="1"/>
              <a:t>Voided Checks </a:t>
            </a:r>
            <a:r>
              <a:rPr lang="en-US" sz="1800"/>
              <a:t>– This lists all voided A/P Checks, filtered by the posting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4C2C36-6E59-B540-EAEE-C38056A4E7ED}"/>
              </a:ext>
            </a:extLst>
          </p:cNvPr>
          <p:cNvSpPr txBox="1">
            <a:spLocks/>
          </p:cNvSpPr>
          <p:nvPr/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200" kern="0"/>
              <a:t>Keystone Queries – Financials</a:t>
            </a:r>
          </a:p>
        </p:txBody>
      </p:sp>
    </p:spTree>
    <p:extLst>
      <p:ext uri="{BB962C8B-B14F-4D97-AF65-F5344CB8AC3E}">
        <p14:creationId xmlns:p14="http://schemas.microsoft.com/office/powerpoint/2010/main" val="2057948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72217"/>
            <a:ext cx="7772400" cy="808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>
                <a:solidFill>
                  <a:schemeClr val="accent2"/>
                </a:solidFill>
              </a:rPr>
              <a:t>We have created over 30 “standard” KEMS tables.  These tables are kept in synch with our development system and all customer systems:</a:t>
            </a:r>
            <a:endParaRPr lang="en-US" sz="2000" b="1">
              <a:solidFill>
                <a:schemeClr val="accent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77C614-E18D-5EA0-9812-B7BAC3565918}"/>
              </a:ext>
            </a:extLst>
          </p:cNvPr>
          <p:cNvSpPr txBox="1"/>
          <p:nvPr/>
        </p:nvSpPr>
        <p:spPr>
          <a:xfrm>
            <a:off x="1826342" y="6015706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</a:rPr>
              <a:t>The Payroll and Job Assignments table allows you to compare payline data to the corresponding Job Assignment.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3A94E5-F73F-B021-D457-D0039D7C2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2094454"/>
            <a:ext cx="2292722" cy="3848456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9036C9-8BEE-A61B-01C2-3143734C3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367" y="2390429"/>
            <a:ext cx="2562583" cy="24863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92F850E-FD88-8ABB-E314-D570FAF856F3}"/>
              </a:ext>
            </a:extLst>
          </p:cNvPr>
          <p:cNvSpPr/>
          <p:nvPr/>
        </p:nvSpPr>
        <p:spPr bwMode="auto">
          <a:xfrm>
            <a:off x="2895600" y="3048000"/>
            <a:ext cx="1676400" cy="152400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46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6500" b="1">
                <a:solidFill>
                  <a:schemeClr val="accent2"/>
                </a:solidFill>
              </a:rPr>
              <a:t>Payroll Tables:</a:t>
            </a:r>
          </a:p>
          <a:p>
            <a:pPr lvl="1"/>
            <a:endParaRPr lang="en-US" b="1"/>
          </a:p>
          <a:p>
            <a:pPr lvl="1"/>
            <a:r>
              <a:rPr lang="en-US" b="1">
                <a:solidFill>
                  <a:schemeClr val="accent2"/>
                </a:solidFill>
              </a:rPr>
              <a:t>Deduction Codes</a:t>
            </a:r>
            <a:r>
              <a:rPr lang="en-US">
                <a:solidFill>
                  <a:schemeClr val="accent2"/>
                </a:solidFill>
              </a:rPr>
              <a:t> – Deduction code set up data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OASIS – </a:t>
            </a:r>
            <a:r>
              <a:rPr lang="en-US" sz="2700">
                <a:solidFill>
                  <a:schemeClr val="accent2"/>
                </a:solidFill>
              </a:rPr>
              <a:t>Missouri retirement data for specific payrolls 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Paydetail History </a:t>
            </a:r>
            <a:r>
              <a:rPr lang="en-US">
                <a:solidFill>
                  <a:schemeClr val="accent2"/>
                </a:solidFill>
              </a:rPr>
              <a:t>– Employees’ payroll detail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and Job Assignment – </a:t>
            </a:r>
            <a:r>
              <a:rPr lang="en-US" sz="2700">
                <a:solidFill>
                  <a:schemeClr val="accent2"/>
                </a:solidFill>
              </a:rPr>
              <a:t>Links paylines and Job Assignments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Detail</a:t>
            </a:r>
            <a:r>
              <a:rPr lang="en-US">
                <a:solidFill>
                  <a:schemeClr val="accent2"/>
                </a:solidFill>
              </a:rPr>
              <a:t> – Expanded version of </a:t>
            </a:r>
            <a:r>
              <a:rPr lang="en-US" err="1">
                <a:solidFill>
                  <a:schemeClr val="accent2"/>
                </a:solidFill>
              </a:rPr>
              <a:t>Paydetail</a:t>
            </a:r>
            <a:r>
              <a:rPr lang="en-US">
                <a:solidFill>
                  <a:schemeClr val="accent2"/>
                </a:solidFill>
              </a:rPr>
              <a:t> History, including deductions &amp; benefits</a:t>
            </a:r>
            <a:endParaRPr lang="en-US" b="1">
              <a:solidFill>
                <a:schemeClr val="accent2"/>
              </a:solidFill>
            </a:endParaRP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Detail Work</a:t>
            </a:r>
            <a:r>
              <a:rPr lang="en-US">
                <a:solidFill>
                  <a:schemeClr val="accent2"/>
                </a:solidFill>
              </a:rPr>
              <a:t> – Payroll data while a payroll is being processed and has been calculated (Gross to Net)</a:t>
            </a:r>
            <a:endParaRPr lang="en-US" b="1">
              <a:solidFill>
                <a:schemeClr val="accent2"/>
              </a:solidFill>
            </a:endParaRP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History</a:t>
            </a:r>
            <a:r>
              <a:rPr lang="en-US">
                <a:solidFill>
                  <a:schemeClr val="accent2"/>
                </a:solidFill>
              </a:rPr>
              <a:t> – Summary payroll data for previous quarters and years, not including current quarter 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Summary – </a:t>
            </a:r>
            <a:r>
              <a:rPr lang="en-US">
                <a:solidFill>
                  <a:schemeClr val="accent2"/>
                </a:solidFill>
              </a:rPr>
              <a:t>S</a:t>
            </a:r>
            <a:r>
              <a:rPr lang="en-US" sz="2700">
                <a:solidFill>
                  <a:schemeClr val="accent2"/>
                </a:solidFill>
              </a:rPr>
              <a:t>ummary totals including current quarter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Transactions</a:t>
            </a:r>
            <a:r>
              <a:rPr lang="en-US">
                <a:solidFill>
                  <a:schemeClr val="accent2"/>
                </a:solidFill>
              </a:rPr>
              <a:t> – Payroll pay transaction data while a payroll is being processed</a:t>
            </a:r>
            <a:endParaRPr lang="en-US" b="1">
              <a:solidFill>
                <a:schemeClr val="accent2"/>
              </a:solidFill>
            </a:endParaRPr>
          </a:p>
          <a:p>
            <a:pPr lvl="1"/>
            <a:r>
              <a:rPr lang="en-US" b="1">
                <a:solidFill>
                  <a:schemeClr val="accent2"/>
                </a:solidFill>
              </a:rPr>
              <a:t>Payroll Transactions History</a:t>
            </a:r>
            <a:r>
              <a:rPr lang="en-US">
                <a:solidFill>
                  <a:schemeClr val="accent2"/>
                </a:solidFill>
              </a:rPr>
              <a:t> –Payroll transaction data for payrolls that have been processed and updated</a:t>
            </a:r>
          </a:p>
          <a:p>
            <a:pPr lvl="1"/>
            <a:r>
              <a:rPr lang="en-US" sz="2800" b="1">
                <a:solidFill>
                  <a:schemeClr val="accent2"/>
                </a:solidFill>
              </a:rPr>
              <a:t>PSERS: </a:t>
            </a:r>
            <a:r>
              <a:rPr lang="en-US" sz="2800" err="1">
                <a:solidFill>
                  <a:schemeClr val="accent2"/>
                </a:solidFill>
              </a:rPr>
              <a:t>Pensylvania</a:t>
            </a:r>
            <a:r>
              <a:rPr lang="en-US" sz="2800">
                <a:solidFill>
                  <a:schemeClr val="accent2"/>
                </a:solidFill>
              </a:rPr>
              <a:t> retirement data for specific payrolls 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Projections Data – </a:t>
            </a:r>
            <a:r>
              <a:rPr lang="en-US" sz="2700">
                <a:solidFill>
                  <a:schemeClr val="accent2"/>
                </a:solidFill>
              </a:rPr>
              <a:t>Employee &amp; Job Assignment data within a projection model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PSD </a:t>
            </a:r>
            <a:r>
              <a:rPr lang="en-US">
                <a:solidFill>
                  <a:schemeClr val="accent2"/>
                </a:solidFill>
              </a:rPr>
              <a:t>– Political subdivision codes and tax rates for each municipality in Pennsylvania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Salary Guides – </a:t>
            </a:r>
            <a:r>
              <a:rPr lang="en-US" sz="2700">
                <a:solidFill>
                  <a:schemeClr val="accent2"/>
                </a:solidFill>
              </a:rPr>
              <a:t>Salary Guide Header Information</a:t>
            </a:r>
          </a:p>
          <a:p>
            <a:pPr lvl="1"/>
            <a:r>
              <a:rPr lang="en-US" b="1">
                <a:solidFill>
                  <a:schemeClr val="accent2"/>
                </a:solidFill>
              </a:rPr>
              <a:t>W2 – </a:t>
            </a:r>
            <a:r>
              <a:rPr lang="en-US" sz="2700">
                <a:solidFill>
                  <a:schemeClr val="accent2"/>
                </a:solidFill>
              </a:rPr>
              <a:t>W2 data (Make sure to include Year in your criteria)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Tables</a:t>
            </a:r>
          </a:p>
        </p:txBody>
      </p:sp>
    </p:spTree>
    <p:extLst>
      <p:ext uri="{BB962C8B-B14F-4D97-AF65-F5344CB8AC3E}">
        <p14:creationId xmlns:p14="http://schemas.microsoft.com/office/powerpoint/2010/main" val="302801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Personnel/HR Tables: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ACA: </a:t>
            </a:r>
            <a:r>
              <a:rPr lang="en-US" sz="1600">
                <a:solidFill>
                  <a:schemeClr val="accent2"/>
                </a:solidFill>
              </a:rPr>
              <a:t>1095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Applicant Questions: </a:t>
            </a:r>
            <a:r>
              <a:rPr lang="en-US" sz="1600">
                <a:solidFill>
                  <a:schemeClr val="accent2"/>
                </a:solidFill>
              </a:rPr>
              <a:t>Applicant questions set up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Applicants: </a:t>
            </a:r>
            <a:r>
              <a:rPr lang="en-US" sz="1600">
                <a:solidFill>
                  <a:schemeClr val="accent2"/>
                </a:solidFill>
              </a:rPr>
              <a:t>All applicant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Benefits Enrollment: </a:t>
            </a:r>
            <a:r>
              <a:rPr lang="en-US" sz="1600">
                <a:solidFill>
                  <a:schemeClr val="accent2"/>
                </a:solidFill>
              </a:rPr>
              <a:t>Employee enrollment data (Make sure to include Year in your criteria)</a:t>
            </a:r>
            <a:endParaRPr lang="en-US" sz="1600" b="1">
              <a:solidFill>
                <a:schemeClr val="accent2"/>
              </a:solidFill>
            </a:endParaRP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Employee Audit Log: </a:t>
            </a:r>
            <a:r>
              <a:rPr lang="en-US" sz="1600">
                <a:solidFill>
                  <a:schemeClr val="accent2"/>
                </a:solidFill>
              </a:rPr>
              <a:t>All audit data (KE0031)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Employee Benefits: </a:t>
            </a:r>
            <a:r>
              <a:rPr lang="en-US" sz="1600">
                <a:solidFill>
                  <a:schemeClr val="accent2"/>
                </a:solidFill>
              </a:rPr>
              <a:t>Employee benefit screen data (KE0557)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Employee Data: </a:t>
            </a:r>
            <a:r>
              <a:rPr lang="en-US" sz="1600">
                <a:solidFill>
                  <a:schemeClr val="accent2"/>
                </a:solidFill>
              </a:rPr>
              <a:t>Combination of all employee data  i.e. employee master, job assignment, certification, education, etc.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Employee Leave: </a:t>
            </a:r>
            <a:r>
              <a:rPr lang="en-US" sz="1600">
                <a:solidFill>
                  <a:schemeClr val="accent2"/>
                </a:solidFill>
              </a:rPr>
              <a:t>Employee leave summary data (Make sure to include Year in your criteria)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Frontline Employee: </a:t>
            </a:r>
            <a:r>
              <a:rPr lang="en-US" sz="1600">
                <a:solidFill>
                  <a:schemeClr val="accent2"/>
                </a:solidFill>
              </a:rPr>
              <a:t>Frontline employee export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Frontline Export: </a:t>
            </a:r>
            <a:r>
              <a:rPr lang="en-US" sz="1600">
                <a:solidFill>
                  <a:schemeClr val="accent2"/>
                </a:solidFill>
              </a:rPr>
              <a:t>Frontline leave balances export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Frontline Substitute: </a:t>
            </a:r>
            <a:r>
              <a:rPr lang="en-US" sz="1600">
                <a:solidFill>
                  <a:schemeClr val="accent2"/>
                </a:solidFill>
              </a:rPr>
              <a:t>Frontline substitute export data</a:t>
            </a:r>
          </a:p>
          <a:p>
            <a:pPr marL="457200" lvl="1" indent="0">
              <a:buNone/>
            </a:pPr>
            <a:endParaRPr lang="en-US" sz="1600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Tables</a:t>
            </a:r>
          </a:p>
        </p:txBody>
      </p:sp>
    </p:spTree>
    <p:extLst>
      <p:ext uri="{BB962C8B-B14F-4D97-AF65-F5344CB8AC3E}">
        <p14:creationId xmlns:p14="http://schemas.microsoft.com/office/powerpoint/2010/main" val="2865194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CBD2FB-58BB-4622-935E-B8850FD43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447800"/>
            <a:ext cx="7772400" cy="4648200"/>
          </a:xfrm>
        </p:spPr>
        <p:txBody>
          <a:bodyPr/>
          <a:lstStyle/>
          <a:p>
            <a:pPr marL="457200" indent="-457200"/>
            <a:r>
              <a:rPr lang="en-US"/>
              <a:t>Rename</a:t>
            </a:r>
          </a:p>
          <a:p>
            <a:pPr marL="457200" indent="-457200"/>
            <a:r>
              <a:rPr lang="en-US"/>
              <a:t>Share      </a:t>
            </a:r>
            <a:r>
              <a:rPr lang="en-US" sz="2000"/>
              <a:t>(Recipient cannot make changes)</a:t>
            </a:r>
          </a:p>
          <a:p>
            <a:pPr marL="457200" indent="-457200"/>
            <a:r>
              <a:rPr lang="en-US"/>
              <a:t>Copy      </a:t>
            </a:r>
            <a:r>
              <a:rPr lang="en-US" sz="2000"/>
              <a:t>(Recipient has their own copy and can make changes)</a:t>
            </a:r>
          </a:p>
          <a:p>
            <a:pPr marL="457200" indent="-457200"/>
            <a:r>
              <a:rPr lang="en-US"/>
              <a:t>Add a Short Cut </a:t>
            </a:r>
          </a:p>
          <a:p>
            <a:pPr marL="457200" indent="-457200"/>
            <a:r>
              <a:rPr lang="en-US"/>
              <a:t>Scheduler Option/Advanced </a:t>
            </a:r>
          </a:p>
          <a:p>
            <a:pPr marL="457200" indent="-457200"/>
            <a:r>
              <a:rPr lang="en-US"/>
              <a:t>Import/Export </a:t>
            </a:r>
            <a:r>
              <a:rPr lang="en-US" sz="2000"/>
              <a:t>(found under file drop down)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143000" y="76200"/>
            <a:ext cx="7924800" cy="1219200"/>
          </a:xfrm>
        </p:spPr>
        <p:txBody>
          <a:bodyPr>
            <a:normAutofit/>
          </a:bodyPr>
          <a:lstStyle/>
          <a:p>
            <a:pPr algn="ctr"/>
            <a:r>
              <a:rPr lang="en-US" sz="3600"/>
              <a:t>Meta Queries Icons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AF4AA4-76CA-42ED-9A80-E638232660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1600200"/>
            <a:ext cx="457200" cy="4134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6BBD10-B8B4-4834-BB43-261F059E87B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198914"/>
            <a:ext cx="457200" cy="391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6E2A3F-48F7-4D0C-BF9B-2A21F2DCE85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0" y="2983706"/>
            <a:ext cx="381000" cy="369094"/>
          </a:xfrm>
          <a:prstGeom prst="rect">
            <a:avLst/>
          </a:prstGeom>
          <a:ln w="6350">
            <a:solidFill>
              <a:srgbClr val="999999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37D7D9-BEE6-4ACD-830D-AC52C037049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3773455"/>
            <a:ext cx="470647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0DEA1-3DC3-4206-8229-E364D1FCF6C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44499" y="4495800"/>
            <a:ext cx="480301" cy="402414"/>
          </a:xfrm>
          <a:prstGeom prst="rect">
            <a:avLst/>
          </a:prstGeom>
          <a:ln w="6350">
            <a:solidFill>
              <a:srgbClr val="999999"/>
            </a:solidFill>
          </a:ln>
        </p:spPr>
      </p:pic>
    </p:spTree>
    <p:extLst>
      <p:ext uri="{BB962C8B-B14F-4D97-AF65-F5344CB8AC3E}">
        <p14:creationId xmlns:p14="http://schemas.microsoft.com/office/powerpoint/2010/main" val="1868817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Personnel/HR Tables: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Insurance Rate Table: </a:t>
            </a:r>
            <a:r>
              <a:rPr lang="en-US" sz="1600">
                <a:solidFill>
                  <a:schemeClr val="accent2"/>
                </a:solidFill>
              </a:rPr>
              <a:t>Age rate table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Job Announcements: </a:t>
            </a:r>
            <a:r>
              <a:rPr lang="en-US" sz="1600">
                <a:solidFill>
                  <a:schemeClr val="accent2"/>
                </a:solidFill>
              </a:rPr>
              <a:t>Applicant Job Announcement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Job Assignments: </a:t>
            </a:r>
            <a:r>
              <a:rPr lang="en-US" sz="1600">
                <a:solidFill>
                  <a:schemeClr val="accent2"/>
                </a:solidFill>
              </a:rPr>
              <a:t>Job Assignment data. Start here if the majority of your data is coming from Job Assignment. (Make sure to include Year in your criteria)</a:t>
            </a:r>
            <a:endParaRPr lang="en-US" sz="1600" b="1">
              <a:solidFill>
                <a:schemeClr val="accent2"/>
              </a:solidFill>
            </a:endParaRP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Job Assignments-Status Screen: </a:t>
            </a:r>
            <a:r>
              <a:rPr lang="en-US" sz="1600">
                <a:solidFill>
                  <a:schemeClr val="accent2"/>
                </a:solidFill>
              </a:rPr>
              <a:t>Job Assignment Status Data (Make sure to include Year in your criteria)</a:t>
            </a:r>
            <a:endParaRPr lang="en-US" sz="1600" b="1">
              <a:solidFill>
                <a:schemeClr val="accent2"/>
              </a:solidFill>
            </a:endParaRPr>
          </a:p>
          <a:p>
            <a:pPr lvl="1"/>
            <a:r>
              <a:rPr lang="en-US" sz="1600" b="1" err="1">
                <a:solidFill>
                  <a:schemeClr val="accent2"/>
                </a:solidFill>
              </a:rPr>
              <a:t>KeyTime</a:t>
            </a:r>
            <a:r>
              <a:rPr lang="en-US" sz="1600" b="1">
                <a:solidFill>
                  <a:schemeClr val="accent2"/>
                </a:solidFill>
              </a:rPr>
              <a:t>: </a:t>
            </a:r>
            <a:r>
              <a:rPr lang="en-US" sz="1600">
                <a:solidFill>
                  <a:schemeClr val="accent2"/>
                </a:solidFill>
              </a:rPr>
              <a:t>KeyNet Time &amp; imported time &amp; leave transaction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Leave Requests: </a:t>
            </a:r>
            <a:r>
              <a:rPr lang="en-US" sz="1600">
                <a:solidFill>
                  <a:schemeClr val="accent2"/>
                </a:solidFill>
              </a:rPr>
              <a:t>Keynet, sub import and manual entry leave request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Leave Transactions: </a:t>
            </a:r>
            <a:r>
              <a:rPr lang="en-US" sz="1600">
                <a:solidFill>
                  <a:schemeClr val="accent2"/>
                </a:solidFill>
              </a:rPr>
              <a:t>Posted employee leave transaction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Missouri </a:t>
            </a:r>
            <a:r>
              <a:rPr lang="en-US" sz="1600" b="1" err="1">
                <a:solidFill>
                  <a:schemeClr val="accent2"/>
                </a:solidFill>
              </a:rPr>
              <a:t>CoreData</a:t>
            </a:r>
            <a:r>
              <a:rPr lang="en-US" sz="1600" b="1">
                <a:solidFill>
                  <a:schemeClr val="accent2"/>
                </a:solidFill>
              </a:rPr>
              <a:t>: </a:t>
            </a:r>
            <a:r>
              <a:rPr lang="en-US" sz="1600">
                <a:solidFill>
                  <a:schemeClr val="accent2"/>
                </a:solidFill>
              </a:rPr>
              <a:t>Employee data specific to MO Core data reporting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Personnel Actions: </a:t>
            </a:r>
            <a:r>
              <a:rPr lang="en-US" sz="1600">
                <a:solidFill>
                  <a:schemeClr val="accent2"/>
                </a:solidFill>
              </a:rPr>
              <a:t>KeyNet employee change request data</a:t>
            </a:r>
          </a:p>
          <a:p>
            <a:pPr lvl="1"/>
            <a:r>
              <a:rPr lang="en-US" sz="1600" b="1">
                <a:solidFill>
                  <a:schemeClr val="accent2"/>
                </a:solidFill>
              </a:rPr>
              <a:t>Position Control Roster: </a:t>
            </a:r>
            <a:r>
              <a:rPr lang="en-US" sz="1600">
                <a:solidFill>
                  <a:schemeClr val="accent2"/>
                </a:solidFill>
              </a:rPr>
              <a:t>Position Code data</a:t>
            </a:r>
          </a:p>
          <a:p>
            <a:pPr lvl="1"/>
            <a:endParaRPr lang="en-US" sz="1600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Tables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67FEAA-DAAB-5C00-8CBC-8AACCA85CBCE}"/>
              </a:ext>
            </a:extLst>
          </p:cNvPr>
          <p:cNvSpPr/>
          <p:nvPr/>
        </p:nvSpPr>
        <p:spPr bwMode="auto">
          <a:xfrm>
            <a:off x="2133600" y="2874753"/>
            <a:ext cx="2438400" cy="173247"/>
          </a:xfrm>
          <a:prstGeom prst="rect">
            <a:avLst/>
          </a:prstGeom>
          <a:solidFill>
            <a:srgbClr val="FFFF00">
              <a:alpha val="34902"/>
            </a:srgb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896C24-4211-F6FD-AAC1-3DAE8DF2E43F}"/>
              </a:ext>
            </a:extLst>
          </p:cNvPr>
          <p:cNvSpPr/>
          <p:nvPr/>
        </p:nvSpPr>
        <p:spPr bwMode="auto">
          <a:xfrm>
            <a:off x="5410200" y="2650178"/>
            <a:ext cx="3352800" cy="224575"/>
          </a:xfrm>
          <a:prstGeom prst="rect">
            <a:avLst/>
          </a:prstGeom>
          <a:solidFill>
            <a:srgbClr val="FFFF00">
              <a:alpha val="34902"/>
            </a:srgb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517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Calendar Year-End </a:t>
            </a:r>
            <a:r>
              <a:rPr lang="en-US">
                <a:solidFill>
                  <a:schemeClr val="accent2"/>
                </a:solidFill>
              </a:rPr>
              <a:t>queries: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 sz="35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Queries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AC24EC-F302-588C-40E3-9EFDE8A24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080" y="2286000"/>
            <a:ext cx="5072064" cy="2286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4BE851-5790-897D-F4D7-3186875AC75D}"/>
              </a:ext>
            </a:extLst>
          </p:cNvPr>
          <p:cNvSpPr/>
          <p:nvPr/>
        </p:nvSpPr>
        <p:spPr bwMode="auto">
          <a:xfrm>
            <a:off x="3276600" y="3200400"/>
            <a:ext cx="3124200" cy="228600"/>
          </a:xfrm>
          <a:prstGeom prst="rect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EC8CDB-DA7C-03B0-C55D-F8B5FB9A3B5A}"/>
              </a:ext>
            </a:extLst>
          </p:cNvPr>
          <p:cNvSpPr/>
          <p:nvPr/>
        </p:nvSpPr>
        <p:spPr bwMode="auto">
          <a:xfrm>
            <a:off x="3263152" y="4059155"/>
            <a:ext cx="4280647" cy="228600"/>
          </a:xfrm>
          <a:prstGeom prst="rect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315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HR</a:t>
            </a:r>
            <a:r>
              <a:rPr lang="en-US">
                <a:solidFill>
                  <a:schemeClr val="accent2"/>
                </a:solidFill>
              </a:rPr>
              <a:t> queries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Queries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182C45-E116-E8E6-7F9B-4CF5511C0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898" y="2397568"/>
            <a:ext cx="4453403" cy="24077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7299E9B-3591-EFCA-FE6F-2F6BE131AB88}"/>
              </a:ext>
            </a:extLst>
          </p:cNvPr>
          <p:cNvSpPr/>
          <p:nvPr/>
        </p:nvSpPr>
        <p:spPr bwMode="auto">
          <a:xfrm>
            <a:off x="3657600" y="3601435"/>
            <a:ext cx="2362200" cy="30480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6E0DBE-61D3-DBC6-053D-88CD3E8538DE}"/>
              </a:ext>
            </a:extLst>
          </p:cNvPr>
          <p:cNvSpPr txBox="1"/>
          <p:nvPr/>
        </p:nvSpPr>
        <p:spPr>
          <a:xfrm>
            <a:off x="1447800" y="54864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Job Assignment by year matches the template for Import Job Assignments (KE8136). </a:t>
            </a:r>
          </a:p>
        </p:txBody>
      </p:sp>
    </p:spTree>
    <p:extLst>
      <p:ext uri="{BB962C8B-B14F-4D97-AF65-F5344CB8AC3E}">
        <p14:creationId xmlns:p14="http://schemas.microsoft.com/office/powerpoint/2010/main" val="1477038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Queries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7ECC70-4240-EEB9-E1E0-DA3D1D2C5D19}"/>
              </a:ext>
            </a:extLst>
          </p:cNvPr>
          <p:cNvSpPr txBox="1"/>
          <p:nvPr/>
        </p:nvSpPr>
        <p:spPr>
          <a:xfrm>
            <a:off x="1295400" y="11430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600" b="1">
                <a:solidFill>
                  <a:schemeClr val="accent2"/>
                </a:solidFill>
                <a:latin typeface="+mn-lt"/>
              </a:rPr>
              <a:t>Payroll</a:t>
            </a:r>
            <a:r>
              <a:rPr lang="en-US" sz="3600">
                <a:solidFill>
                  <a:schemeClr val="accent2"/>
                </a:solidFill>
                <a:latin typeface="+mn-lt"/>
              </a:rPr>
              <a:t> queries: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34830B-0F5E-6A46-1B5C-3DA4A6F85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133600"/>
            <a:ext cx="5509665" cy="373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34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62310EE-44C3-7A91-2699-6F26D21D8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09600"/>
          </a:xfrm>
        </p:spPr>
        <p:txBody>
          <a:bodyPr/>
          <a:lstStyle/>
          <a:p>
            <a:pPr marL="0" indent="0">
              <a:buNone/>
            </a:pPr>
            <a:r>
              <a:rPr lang="en-US" sz="3600" b="1">
                <a:solidFill>
                  <a:schemeClr val="accent2"/>
                </a:solidFill>
                <a:latin typeface="+mn-lt"/>
              </a:rPr>
              <a:t>Projections </a:t>
            </a:r>
            <a:r>
              <a:rPr lang="en-US" sz="3600">
                <a:solidFill>
                  <a:schemeClr val="accent2"/>
                </a:solidFill>
                <a:latin typeface="+mn-lt"/>
              </a:rPr>
              <a:t>queries: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A30DD0-9C34-C58B-5492-AD0721B338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248B6F-0B0A-50FA-C53E-BEA8394F5C2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/>
              <a:t>Standard KEMS Queries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E6CC8C-DC1A-34F8-40E5-D8C6C70C1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209800"/>
            <a:ext cx="5155186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44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F70C37-4822-3B2E-45FF-7D42474A59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4BEFF4-B938-2225-B297-1D3DF8113D5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/>
              <a:t>Standard KEMS Queries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C30492-4E3E-C079-A60A-53D8E030B03D}"/>
              </a:ext>
            </a:extLst>
          </p:cNvPr>
          <p:cNvSpPr txBox="1"/>
          <p:nvPr/>
        </p:nvSpPr>
        <p:spPr>
          <a:xfrm>
            <a:off x="1295400" y="11430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600" b="1">
                <a:solidFill>
                  <a:schemeClr val="accent2"/>
                </a:solidFill>
                <a:latin typeface="+mn-lt"/>
              </a:rPr>
              <a:t>KeyDocs </a:t>
            </a:r>
            <a:r>
              <a:rPr lang="en-US" sz="3600">
                <a:solidFill>
                  <a:schemeClr val="accent2"/>
                </a:solidFill>
                <a:latin typeface="+mn-lt"/>
              </a:rPr>
              <a:t>queries: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4C7AE8-D66A-7FE2-610C-5F1B72DD3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092" y="1814731"/>
            <a:ext cx="5087816" cy="1219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D0A290-4B96-A2F3-32A9-5FB03259F469}"/>
              </a:ext>
            </a:extLst>
          </p:cNvPr>
          <p:cNvSpPr txBox="1"/>
          <p:nvPr/>
        </p:nvSpPr>
        <p:spPr>
          <a:xfrm>
            <a:off x="1295400" y="35814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600" b="1">
                <a:solidFill>
                  <a:schemeClr val="accent2"/>
                </a:solidFill>
                <a:latin typeface="+mn-lt"/>
              </a:rPr>
              <a:t>KeyNet Applicant </a:t>
            </a:r>
            <a:r>
              <a:rPr lang="en-US" sz="3600">
                <a:solidFill>
                  <a:schemeClr val="accent2"/>
                </a:solidFill>
                <a:latin typeface="+mn-lt"/>
              </a:rPr>
              <a:t>queries: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A2ABD9-0814-A91D-FC35-52E1A984F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086" y="4587895"/>
            <a:ext cx="5709827" cy="114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756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652F5D-D8A4-4656-AC65-28FF302D8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KeyNet Benefits </a:t>
            </a:r>
            <a:r>
              <a:rPr lang="en-US">
                <a:solidFill>
                  <a:schemeClr val="accent2"/>
                </a:solidFill>
              </a:rPr>
              <a:t>queries: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Standard KEMS Queries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78B707-6736-58DE-95F6-489115B809B8}"/>
              </a:ext>
            </a:extLst>
          </p:cNvPr>
          <p:cNvSpPr txBox="1"/>
          <p:nvPr/>
        </p:nvSpPr>
        <p:spPr>
          <a:xfrm>
            <a:off x="1295400" y="415427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600" b="1">
                <a:solidFill>
                  <a:schemeClr val="accent2"/>
                </a:solidFill>
                <a:latin typeface="+mn-lt"/>
              </a:rPr>
              <a:t>KeyNet Time &amp; Attendance</a:t>
            </a:r>
            <a:r>
              <a:rPr lang="en-US" sz="3600">
                <a:solidFill>
                  <a:schemeClr val="accent2"/>
                </a:solidFill>
                <a:latin typeface="+mn-lt"/>
              </a:rPr>
              <a:t> queries</a:t>
            </a:r>
            <a:r>
              <a:rPr lang="en-US"/>
              <a:t>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1B0ECB-40C3-6312-D148-363C54559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302357"/>
            <a:ext cx="4198792" cy="13062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A416A3-3143-8B1F-AD7F-FCD51032C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555" y="5046777"/>
            <a:ext cx="4202237" cy="118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97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B5BAB2-1E9A-4C6B-A508-80E487774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057400"/>
            <a:ext cx="7772400" cy="2286000"/>
          </a:xfrm>
        </p:spPr>
        <p:txBody>
          <a:bodyPr/>
          <a:lstStyle/>
          <a:p>
            <a:pPr marL="461963" indent="-461963"/>
            <a:r>
              <a:rPr lang="en-US"/>
              <a:t>Open an existing query, use Save As</a:t>
            </a:r>
          </a:p>
          <a:p>
            <a:pPr marL="461963" indent="-461963">
              <a:buNone/>
            </a:pPr>
            <a:r>
              <a:rPr lang="en-US"/>
              <a:t>           button, enter a new name; then, you will be able to add additional fields.</a:t>
            </a:r>
          </a:p>
          <a:p>
            <a:pPr marL="0" indent="0">
              <a:buNone/>
            </a:pPr>
            <a:r>
              <a:rPr lang="en-US" sz="1200"/>
              <a:t>   </a:t>
            </a:r>
          </a:p>
          <a:p>
            <a:pPr marL="461963" lvl="1" indent="0">
              <a:buNone/>
            </a:pPr>
            <a:r>
              <a:rPr lang="en-US" sz="3600"/>
              <a:t>or</a:t>
            </a:r>
          </a:p>
          <a:p>
            <a:pPr marL="0" indent="0">
              <a:buNone/>
            </a:pPr>
            <a:r>
              <a:rPr lang="en-US" sz="1200"/>
              <a:t>   </a:t>
            </a:r>
          </a:p>
          <a:p>
            <a:pPr marL="461963" indent="-461963"/>
            <a:r>
              <a:rPr lang="en-US"/>
              <a:t>Create a brand new query      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8ECD0D-687B-4450-98F8-269F910E0A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77AF65-9348-472B-B601-FBA92A77A0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143000" y="228600"/>
            <a:ext cx="7924800" cy="1676400"/>
          </a:xfrm>
        </p:spPr>
        <p:txBody>
          <a:bodyPr>
            <a:noAutofit/>
          </a:bodyPr>
          <a:lstStyle/>
          <a:p>
            <a:pPr algn="ctr"/>
            <a:r>
              <a:rPr lang="en-US" sz="360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/>
              <a:t>I know what I want in my query, </a:t>
            </a:r>
          </a:p>
          <a:p>
            <a:pPr algn="ctr">
              <a:spcBef>
                <a:spcPts val="0"/>
              </a:spcBef>
            </a:pPr>
            <a:r>
              <a:rPr lang="en-US" sz="3600"/>
              <a:t>now what?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21DA4F-3AD3-4EC4-9EA2-E190326CF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819400"/>
            <a:ext cx="4572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4E99FD-3D27-43C5-8D57-83E2A0F3F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5638800"/>
            <a:ext cx="457200" cy="391886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1542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E3C0E8-827C-48CC-AF6A-324E18756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71600"/>
            <a:ext cx="5334000" cy="5181600"/>
          </a:xfrm>
        </p:spPr>
        <p:txBody>
          <a:bodyPr/>
          <a:lstStyle/>
          <a:p>
            <a:pPr marL="457200" lvl="1" indent="0">
              <a:buNone/>
            </a:pPr>
            <a:r>
              <a:rPr lang="en-US" sz="1800" b="1"/>
              <a:t>“</a:t>
            </a:r>
            <a:r>
              <a:rPr lang="en-US" sz="1800" b="1">
                <a:solidFill>
                  <a:schemeClr val="accent2"/>
                </a:solidFill>
              </a:rPr>
              <a:t>Display Properties” </a:t>
            </a:r>
            <a:r>
              <a:rPr lang="en-US" sz="1800">
                <a:solidFill>
                  <a:schemeClr val="accent2"/>
                </a:solidFill>
              </a:rPr>
              <a:t>– always turn it on!  This allows you to see the actual file/field name in Keystone’s database, in parentheses after the “friendly” meta query label</a:t>
            </a:r>
          </a:p>
          <a:p>
            <a:pPr marL="457200" lvl="1" indent="0">
              <a:buNone/>
            </a:pPr>
            <a:r>
              <a:rPr lang="en-US" sz="1800" b="1">
                <a:solidFill>
                  <a:schemeClr val="accent2"/>
                </a:solidFill>
              </a:rPr>
              <a:t>Search box: </a:t>
            </a:r>
            <a:r>
              <a:rPr lang="en-US" sz="1800">
                <a:solidFill>
                  <a:schemeClr val="accent2"/>
                </a:solidFill>
              </a:rPr>
              <a:t>Use this to locate fields – works for the meta query label AND the actual file/field name</a:t>
            </a:r>
          </a:p>
          <a:p>
            <a:pPr marL="457200" lvl="1" indent="0">
              <a:buNone/>
            </a:pPr>
            <a:r>
              <a:rPr lang="en-US" sz="1800" b="1">
                <a:solidFill>
                  <a:schemeClr val="accent2"/>
                </a:solidFill>
              </a:rPr>
              <a:t>Type to find/add fields: </a:t>
            </a:r>
            <a:r>
              <a:rPr lang="en-US" sz="1800">
                <a:solidFill>
                  <a:schemeClr val="accent2"/>
                </a:solidFill>
              </a:rPr>
              <a:t>You can click on any field, and then start typing.  The system will highlight the field you type.  Then you can add the field by clicking “Enter.”</a:t>
            </a:r>
          </a:p>
          <a:p>
            <a:pPr marL="457200" lvl="1" indent="0">
              <a:buNone/>
            </a:pPr>
            <a:r>
              <a:rPr lang="en-US" sz="1800" b="1">
                <a:solidFill>
                  <a:schemeClr val="accent2"/>
                </a:solidFill>
              </a:rPr>
              <a:t>Drag and Drop: </a:t>
            </a:r>
          </a:p>
          <a:p>
            <a:pPr lvl="2"/>
            <a:r>
              <a:rPr lang="en-US" sz="1400">
                <a:solidFill>
                  <a:schemeClr val="accent2"/>
                </a:solidFill>
              </a:rPr>
              <a:t>You can drag fields to the desired location.  You can also drag existing columns to move them around.  </a:t>
            </a:r>
            <a:r>
              <a:rPr lang="en-US" sz="1400" i="1">
                <a:solidFill>
                  <a:schemeClr val="accent2"/>
                </a:solidFill>
              </a:rPr>
              <a:t>Note: place your cursor on the column to the </a:t>
            </a:r>
            <a:r>
              <a:rPr lang="en-US" sz="1400" i="1" u="sng">
                <a:solidFill>
                  <a:schemeClr val="accent2"/>
                </a:solidFill>
              </a:rPr>
              <a:t>right</a:t>
            </a:r>
            <a:r>
              <a:rPr lang="en-US" sz="1400" i="1">
                <a:solidFill>
                  <a:schemeClr val="accent2"/>
                </a:solidFill>
              </a:rPr>
              <a:t> of where you want to add the field.</a:t>
            </a:r>
          </a:p>
          <a:p>
            <a:pPr lvl="2"/>
            <a:r>
              <a:rPr lang="en-US" sz="1400">
                <a:solidFill>
                  <a:schemeClr val="accent2"/>
                </a:solidFill>
              </a:rPr>
              <a:t>You can also drag queries into folders to stay better organized.</a:t>
            </a:r>
            <a:endParaRPr lang="en-US" sz="18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76A71E-AD24-428A-B3BA-6E8DB400ED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D5EAA3-F041-4D4F-A27E-135BF93C8EB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Meta Queries: Tips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290FDA-7B98-490B-8CDC-9491CE1E8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2209800"/>
            <a:ext cx="2158042" cy="28956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C8CA15-47F3-4081-8609-1A1D4042C15E}"/>
              </a:ext>
            </a:extLst>
          </p:cNvPr>
          <p:cNvCxnSpPr>
            <a:cxnSpLocks/>
          </p:cNvCxnSpPr>
          <p:nvPr/>
        </p:nvCxnSpPr>
        <p:spPr bwMode="auto">
          <a:xfrm>
            <a:off x="5943601" y="1905000"/>
            <a:ext cx="609599" cy="762000"/>
          </a:xfrm>
          <a:prstGeom prst="straightConnector1">
            <a:avLst/>
          </a:prstGeom>
          <a:ln w="28575">
            <a:solidFill>
              <a:srgbClr val="AC0029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A0F511B-236C-4E7E-A38B-AA2D6D8A0B33}"/>
              </a:ext>
            </a:extLst>
          </p:cNvPr>
          <p:cNvCxnSpPr>
            <a:cxnSpLocks/>
          </p:cNvCxnSpPr>
          <p:nvPr/>
        </p:nvCxnSpPr>
        <p:spPr bwMode="auto">
          <a:xfrm>
            <a:off x="5715001" y="2819400"/>
            <a:ext cx="838199" cy="171974"/>
          </a:xfrm>
          <a:prstGeom prst="straightConnector1">
            <a:avLst/>
          </a:prstGeom>
          <a:ln w="28575">
            <a:solidFill>
              <a:srgbClr val="AC0029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4491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F18E48-0498-47F0-B3C3-2DE1738C33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9BA488-C3AC-4142-A6BD-21D80C127EB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Meta Queries - Organization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439DCEF-13C7-4947-95FA-3C10574EB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295400"/>
            <a:ext cx="3143250" cy="46863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B28B2C-7E88-4B67-B083-71766F5153B9}"/>
              </a:ext>
            </a:extLst>
          </p:cNvPr>
          <p:cNvSpPr txBox="1"/>
          <p:nvPr/>
        </p:nvSpPr>
        <p:spPr>
          <a:xfrm>
            <a:off x="4555900" y="1840014"/>
            <a:ext cx="39784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+mn-lt"/>
              </a:rPr>
              <a:t>Broken into three categories:</a:t>
            </a:r>
            <a:br>
              <a:rPr lang="en-US">
                <a:solidFill>
                  <a:schemeClr val="accent2"/>
                </a:solidFill>
                <a:latin typeface="+mn-lt"/>
              </a:rPr>
            </a:br>
            <a:br>
              <a:rPr lang="en-US">
                <a:solidFill>
                  <a:schemeClr val="accent2"/>
                </a:solidFill>
                <a:latin typeface="+mn-lt"/>
              </a:rPr>
            </a:br>
            <a:r>
              <a:rPr lang="en-US" b="1">
                <a:solidFill>
                  <a:schemeClr val="accent2"/>
                </a:solidFill>
                <a:latin typeface="+mn-lt"/>
              </a:rPr>
              <a:t>Keystone Queries </a:t>
            </a:r>
            <a:r>
              <a:rPr lang="en-US">
                <a:solidFill>
                  <a:schemeClr val="accent2"/>
                </a:solidFill>
                <a:latin typeface="+mn-lt"/>
              </a:rPr>
              <a:t>= Keystone standard queries.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D5D2FE-9D6B-4E22-84AE-C5488B0AD741}"/>
              </a:ext>
            </a:extLst>
          </p:cNvPr>
          <p:cNvSpPr txBox="1"/>
          <p:nvPr/>
        </p:nvSpPr>
        <p:spPr>
          <a:xfrm>
            <a:off x="4555900" y="3462635"/>
            <a:ext cx="3826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+mn-lt"/>
              </a:rPr>
              <a:t>My queries </a:t>
            </a:r>
            <a:r>
              <a:rPr lang="en-US">
                <a:solidFill>
                  <a:schemeClr val="accent2"/>
                </a:solidFill>
                <a:latin typeface="+mn-lt"/>
              </a:rPr>
              <a:t>= Queries built by you or copied to you by another user.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BD9997-CC1C-4B72-8876-92D56E04CEDD}"/>
              </a:ext>
            </a:extLst>
          </p:cNvPr>
          <p:cNvSpPr txBox="1"/>
          <p:nvPr/>
        </p:nvSpPr>
        <p:spPr>
          <a:xfrm>
            <a:off x="4571999" y="4719935"/>
            <a:ext cx="3809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  <a:latin typeface="+mn-lt"/>
              </a:rPr>
              <a:t>Shared Queries </a:t>
            </a:r>
            <a:r>
              <a:rPr lang="en-US">
                <a:solidFill>
                  <a:schemeClr val="accent2"/>
                </a:solidFill>
                <a:latin typeface="+mn-lt"/>
              </a:rPr>
              <a:t>=  Queries shared with you by another user.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CFFE80-5BCA-4511-9989-C7021D7DAE88}"/>
              </a:ext>
            </a:extLst>
          </p:cNvPr>
          <p:cNvCxnSpPr>
            <a:cxnSpLocks/>
          </p:cNvCxnSpPr>
          <p:nvPr/>
        </p:nvCxnSpPr>
        <p:spPr bwMode="auto">
          <a:xfrm flipH="1">
            <a:off x="3685207" y="2667000"/>
            <a:ext cx="829643" cy="0"/>
          </a:xfrm>
          <a:prstGeom prst="straightConnector1">
            <a:avLst/>
          </a:prstGeom>
          <a:ln w="28575">
            <a:solidFill>
              <a:srgbClr val="AC0029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FFED93A-8CC1-4AB5-996D-5F7EA8D9753B}"/>
              </a:ext>
            </a:extLst>
          </p:cNvPr>
          <p:cNvSpPr txBox="1"/>
          <p:nvPr/>
        </p:nvSpPr>
        <p:spPr>
          <a:xfrm>
            <a:off x="4531963" y="5515570"/>
            <a:ext cx="43072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 indent="0">
              <a:buNone/>
            </a:pPr>
            <a:r>
              <a:rPr lang="en-US" sz="1600" b="1" i="1">
                <a:solidFill>
                  <a:srgbClr val="AC0029"/>
                </a:solidFill>
                <a:latin typeface="+mn-lt"/>
              </a:rPr>
              <a:t>Pro tip! </a:t>
            </a:r>
            <a:r>
              <a:rPr lang="en-US" sz="1600" i="1">
                <a:solidFill>
                  <a:srgbClr val="AC0029"/>
                </a:solidFill>
                <a:latin typeface="+mn-lt"/>
              </a:rPr>
              <a:t>To edit a Keystone Query or a Shared Query, click the “Save as” icon.  This will move the query to the “My Queries” section and give you control over the query.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1CD2D10-972E-487F-A4F4-1DAC2EC7B406}"/>
              </a:ext>
            </a:extLst>
          </p:cNvPr>
          <p:cNvCxnSpPr>
            <a:cxnSpLocks/>
          </p:cNvCxnSpPr>
          <p:nvPr/>
        </p:nvCxnSpPr>
        <p:spPr bwMode="auto">
          <a:xfrm flipH="1">
            <a:off x="2590800" y="3638550"/>
            <a:ext cx="1965101" cy="1081385"/>
          </a:xfrm>
          <a:prstGeom prst="straightConnector1">
            <a:avLst/>
          </a:prstGeom>
          <a:ln w="28575">
            <a:solidFill>
              <a:srgbClr val="AC0029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8CFE9F6-FF40-44C8-AFC0-332D0480B639}"/>
              </a:ext>
            </a:extLst>
          </p:cNvPr>
          <p:cNvCxnSpPr>
            <a:cxnSpLocks/>
          </p:cNvCxnSpPr>
          <p:nvPr/>
        </p:nvCxnSpPr>
        <p:spPr bwMode="auto">
          <a:xfrm flipH="1">
            <a:off x="3685207" y="4953000"/>
            <a:ext cx="886793" cy="413266"/>
          </a:xfrm>
          <a:prstGeom prst="straightConnector1">
            <a:avLst/>
          </a:prstGeom>
          <a:ln w="28575">
            <a:solidFill>
              <a:srgbClr val="AC0029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953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 anchorCtr="1">
            <a:normAutofit fontScale="92500"/>
          </a:bodyPr>
          <a:lstStyle/>
          <a:p>
            <a:pPr>
              <a:spcBef>
                <a:spcPct val="20000"/>
              </a:spcBef>
              <a:buClr>
                <a:srgbClr val="AC0029"/>
              </a:buClr>
            </a:pPr>
            <a:r>
              <a:rPr lang="en-US" sz="3600">
                <a:solidFill>
                  <a:schemeClr val="accent2"/>
                </a:solidFill>
              </a:rPr>
              <a:t>Meta Queries – All Toolbar Icons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3A126A-18CF-49DE-AEA9-7E8F247CFA5E}"/>
              </a:ext>
            </a:extLst>
          </p:cNvPr>
          <p:cNvSpPr/>
          <p:nvPr/>
        </p:nvSpPr>
        <p:spPr>
          <a:xfrm>
            <a:off x="1371600" y="2844299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+mj-lt"/>
              </a:rPr>
              <a:t>Copy / Share / </a:t>
            </a:r>
            <a:r>
              <a:rPr lang="en-US" err="1">
                <a:latin typeface="+mj-lt"/>
              </a:rPr>
              <a:t>Unshare</a:t>
            </a:r>
            <a:r>
              <a:rPr lang="en-US">
                <a:latin typeface="+mj-lt"/>
              </a:rPr>
              <a:t> / Add to Shortcut Bar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93BE9D-B514-44A3-8ADB-DDEC8265F09D}"/>
              </a:ext>
            </a:extLst>
          </p:cNvPr>
          <p:cNvSpPr/>
          <p:nvPr/>
        </p:nvSpPr>
        <p:spPr>
          <a:xfrm>
            <a:off x="1427691" y="5360908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+mj-lt"/>
              </a:rPr>
              <a:t>Export Options (Excel, Text, XML) / Exit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3DFA96-1C78-4E96-A9B9-28D63C32E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775" y="1362125"/>
            <a:ext cx="2831827" cy="422852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384C70-F983-4D19-9D67-57CF4BF70E09}"/>
              </a:ext>
            </a:extLst>
          </p:cNvPr>
          <p:cNvSpPr txBox="1"/>
          <p:nvPr/>
        </p:nvSpPr>
        <p:spPr>
          <a:xfrm>
            <a:off x="1371600" y="1784977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</a:rPr>
              <a:t>New Connection / New Query / Save / Save As / Rename / Delete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1FABE2-B920-4D2E-8B68-2F9E284CE5B9}"/>
              </a:ext>
            </a:extLst>
          </p:cNvPr>
          <p:cNvSpPr/>
          <p:nvPr/>
        </p:nvSpPr>
        <p:spPr>
          <a:xfrm>
            <a:off x="1386624" y="3994016"/>
            <a:ext cx="7490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+mj-lt"/>
              </a:rPr>
              <a:t>Show or Hide Criteria / Add Criteria / Advanced Properties / </a:t>
            </a:r>
            <a:br>
              <a:rPr lang="en-US">
                <a:latin typeface="+mj-lt"/>
              </a:rPr>
            </a:br>
            <a:r>
              <a:rPr lang="en-US">
                <a:latin typeface="+mj-lt"/>
              </a:rPr>
              <a:t>Sort A-&gt;Z / Sort Z-&gt;A / Multi-Sort /  Run Query / Run Query Sample (500)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649C2F-C476-49C8-BD03-40EA59A301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114" b="11615"/>
          <a:stretch/>
        </p:blipFill>
        <p:spPr>
          <a:xfrm>
            <a:off x="1458775" y="2452436"/>
            <a:ext cx="1741625" cy="3918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BE7DB4-779E-42BF-89CD-2B877AD1B3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691" y="3529645"/>
            <a:ext cx="3856940" cy="4423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1C5B3D-8D5E-488F-9E36-592B23AC99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775" y="4883531"/>
            <a:ext cx="2046425" cy="4188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F671B0-33DA-4A78-9918-40F62D161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438400"/>
            <a:ext cx="7772400" cy="4114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# 	</a:t>
            </a:r>
            <a:r>
              <a:rPr lang="en-US" sz="1800" b="1">
                <a:solidFill>
                  <a:schemeClr val="accent2"/>
                </a:solidFill>
              </a:rPr>
              <a:t>NOT EQUAL TO </a:t>
            </a:r>
            <a:r>
              <a:rPr lang="en-US" sz="1800">
                <a:solidFill>
                  <a:schemeClr val="accent2"/>
                </a:solidFill>
              </a:rPr>
              <a:t>	Example: BENEFIT.GROUP # ADMIN  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All benefit groups except ADMIN</a:t>
            </a:r>
          </a:p>
          <a:p>
            <a:pPr marL="0" indent="0">
              <a:buFontTx/>
              <a:buNone/>
              <a:defRPr/>
            </a:pPr>
            <a:r>
              <a:rPr lang="en-US" sz="1000">
                <a:solidFill>
                  <a:schemeClr val="accent2"/>
                </a:solidFill>
              </a:rPr>
              <a:t>  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&lt;	</a:t>
            </a:r>
            <a:r>
              <a:rPr lang="en-US" sz="1800" b="1">
                <a:solidFill>
                  <a:schemeClr val="accent2"/>
                </a:solidFill>
              </a:rPr>
              <a:t>LESS THAN </a:t>
            </a:r>
            <a:r>
              <a:rPr lang="en-US" sz="1800">
                <a:solidFill>
                  <a:schemeClr val="accent2"/>
                </a:solidFill>
              </a:rPr>
              <a:t>	Example: HIRE.DATE &lt; 01.01.XX</a:t>
            </a:r>
          </a:p>
          <a:p>
            <a:pPr marL="0" indent="0">
              <a:buFontTx/>
              <a:buNone/>
              <a:defRPr/>
            </a:pPr>
            <a:r>
              <a:rPr lang="en-US" sz="1000">
                <a:solidFill>
                  <a:schemeClr val="accent2"/>
                </a:solidFill>
              </a:rPr>
              <a:t>  </a:t>
            </a:r>
            <a:r>
              <a:rPr lang="en-US" sz="1800">
                <a:solidFill>
                  <a:schemeClr val="accent2"/>
                </a:solidFill>
              </a:rPr>
              <a:t>			Results: All employees hired before 01.01.XX </a:t>
            </a:r>
          </a:p>
          <a:p>
            <a:pPr marL="0" indent="0">
              <a:buFontTx/>
              <a:buNone/>
              <a:defRPr/>
            </a:pPr>
            <a:r>
              <a:rPr lang="en-US" sz="1000">
                <a:solidFill>
                  <a:schemeClr val="accent2"/>
                </a:solidFill>
              </a:rPr>
              <a:t>  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= 	</a:t>
            </a:r>
            <a:r>
              <a:rPr lang="en-US" sz="1800" b="1">
                <a:solidFill>
                  <a:schemeClr val="accent2"/>
                </a:solidFill>
              </a:rPr>
              <a:t>EQUAL</a:t>
            </a:r>
            <a:r>
              <a:rPr lang="en-US" sz="1800">
                <a:solidFill>
                  <a:schemeClr val="accent2"/>
                </a:solidFill>
              </a:rPr>
              <a:t>		Example: ZIP = 08002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All with a zip code equal to 08002</a:t>
            </a:r>
          </a:p>
          <a:p>
            <a:pPr marL="0" indent="0">
              <a:buFontTx/>
              <a:buNone/>
              <a:defRPr/>
            </a:pPr>
            <a:r>
              <a:rPr lang="en-US" sz="1000">
                <a:solidFill>
                  <a:schemeClr val="accent2"/>
                </a:solidFill>
              </a:rPr>
              <a:t>  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&gt;	</a:t>
            </a:r>
            <a:r>
              <a:rPr lang="en-US" sz="1800" b="1">
                <a:solidFill>
                  <a:schemeClr val="accent2"/>
                </a:solidFill>
              </a:rPr>
              <a:t>GREATER THAN</a:t>
            </a:r>
            <a:r>
              <a:rPr lang="en-US" sz="1800">
                <a:solidFill>
                  <a:schemeClr val="accent2"/>
                </a:solidFill>
              </a:rPr>
              <a:t>	Example: HIRE.DATE &gt; 01.01.XX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All employees hired after 01.01.XX </a:t>
            </a:r>
          </a:p>
          <a:p>
            <a:pPr marL="0" indent="0">
              <a:buFontTx/>
              <a:buNone/>
              <a:defRPr/>
            </a:pPr>
            <a:endParaRPr lang="en-US" sz="1000"/>
          </a:p>
          <a:p>
            <a:pPr marL="0" lvl="2" indent="0">
              <a:buNone/>
              <a:defRPr/>
            </a:pPr>
            <a:r>
              <a:rPr lang="en-US" sz="1800"/>
              <a:t>	</a:t>
            </a:r>
            <a:endParaRPr lang="en-US" sz="1000"/>
          </a:p>
          <a:p>
            <a:pPr marL="0" indent="0">
              <a:buNone/>
            </a:pPr>
            <a:r>
              <a:rPr lang="en-US" sz="1800"/>
              <a:t>	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55018-BB7F-47CE-9398-D7DB509C0E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58A471-E52A-4411-9328-24CA59630E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76200"/>
            <a:ext cx="7772400" cy="12192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/>
              <a:t>Meta Queries </a:t>
            </a:r>
            <a:endParaRPr lang="en-US" sz="3300"/>
          </a:p>
          <a:p>
            <a:pPr algn="ctr"/>
            <a:r>
              <a:rPr lang="en-US" sz="3300"/>
              <a:t>Creating a New Query -Add Criteria-Operators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D02DA1-CE65-484F-B70A-351E623D8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56" y="1543830"/>
            <a:ext cx="5915025" cy="54292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6B7E22-F9BC-4B28-9EF3-E938F948D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585916"/>
            <a:ext cx="457200" cy="471949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60148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F5A1B6-F8EA-4DEF-86F6-5145B1183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2" indent="0">
              <a:buNone/>
              <a:defRPr/>
            </a:pPr>
            <a:r>
              <a:rPr lang="en-US" sz="1800" b="1"/>
              <a:t>	</a:t>
            </a:r>
            <a:r>
              <a:rPr lang="en-US" sz="1800" b="1">
                <a:solidFill>
                  <a:schemeClr val="accent2"/>
                </a:solidFill>
              </a:rPr>
              <a:t>BEGINS WITH </a:t>
            </a:r>
            <a:r>
              <a:rPr lang="en-US" sz="1800">
                <a:solidFill>
                  <a:schemeClr val="accent2"/>
                </a:solidFill>
              </a:rPr>
              <a:t>	Example: DED.CODE begins with 1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Deduction codes beginning with 1 </a:t>
            </a:r>
            <a:r>
              <a:rPr lang="en-US" sz="1400">
                <a:solidFill>
                  <a:schemeClr val="accent2"/>
                </a:solidFill>
              </a:rPr>
              <a:t>(100, 101, 			102)</a:t>
            </a:r>
          </a:p>
          <a:p>
            <a:pPr marL="0" indent="0">
              <a:buFontTx/>
              <a:buNone/>
              <a:defRPr/>
            </a:pPr>
            <a:endParaRPr lang="en-US" sz="1400">
              <a:solidFill>
                <a:schemeClr val="accent2"/>
              </a:solidFill>
            </a:endParaRPr>
          </a:p>
          <a:p>
            <a:pPr marL="0" indent="0"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BETWEEN</a:t>
            </a:r>
            <a:r>
              <a:rPr lang="en-US" sz="1800">
                <a:solidFill>
                  <a:schemeClr val="accent2"/>
                </a:solidFill>
              </a:rPr>
              <a:t>	Example: ANNUAL.SALARY between 10000, 20000 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or 10000;20000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Employees with an annual salary between 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$10,000 and $20,000</a:t>
            </a:r>
          </a:p>
          <a:p>
            <a:pPr marL="0" indent="0"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*Note:  Do not use commas within the value i.e.: 				10,000 or select amounts from table</a:t>
            </a:r>
          </a:p>
          <a:p>
            <a:pPr marL="0" indent="0">
              <a:buNone/>
            </a:pPr>
            <a:endParaRPr lang="en-US" sz="1000">
              <a:solidFill>
                <a:schemeClr val="accent2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</a:t>
            </a:r>
            <a:r>
              <a:rPr lang="en-US" sz="1800" b="1">
                <a:solidFill>
                  <a:schemeClr val="accent2"/>
                </a:solidFill>
              </a:rPr>
              <a:t>CONTAINS	</a:t>
            </a:r>
            <a:r>
              <a:rPr lang="en-US" sz="1800">
                <a:solidFill>
                  <a:schemeClr val="accent2"/>
                </a:solidFill>
              </a:rPr>
              <a:t>Example: DED.CODE.DESC contains HEALTH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Deduction codes with the word HEALTH in 			it. 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*Note: Use ; with no spaces to select multiple 				codes. Example; HEALTH;DENTAL;LIFE</a:t>
            </a:r>
          </a:p>
          <a:p>
            <a:pPr marL="0" indent="0">
              <a:buFontTx/>
              <a:buNone/>
              <a:defRPr/>
            </a:pPr>
            <a:endParaRPr lang="en-US" sz="1800"/>
          </a:p>
          <a:p>
            <a:pPr marL="0" indent="0">
              <a:buNone/>
              <a:defRPr/>
            </a:pPr>
            <a:r>
              <a:rPr lang="en-US" sz="1800"/>
              <a:t>	</a:t>
            </a:r>
            <a:endParaRPr lang="en-US" sz="1800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822C52-0484-4D7A-8620-935D12C81F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257F3-5C28-4401-A9BD-0B13DBB9172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66800" y="76200"/>
            <a:ext cx="8001000" cy="1219200"/>
          </a:xfrm>
        </p:spPr>
        <p:txBody>
          <a:bodyPr>
            <a:normAutofit/>
          </a:bodyPr>
          <a:lstStyle/>
          <a:p>
            <a:pPr algn="ctr"/>
            <a:r>
              <a:rPr lang="en-US" sz="2700"/>
              <a:t>Meta Queries</a:t>
            </a:r>
          </a:p>
          <a:p>
            <a:pPr algn="ctr"/>
            <a:r>
              <a:rPr lang="en-US" sz="2700"/>
              <a:t>Creating a New Query -Add Criteria-Operators (cont’d)</a:t>
            </a:r>
          </a:p>
        </p:txBody>
      </p:sp>
    </p:spTree>
    <p:extLst>
      <p:ext uri="{BB962C8B-B14F-4D97-AF65-F5344CB8AC3E}">
        <p14:creationId xmlns:p14="http://schemas.microsoft.com/office/powerpoint/2010/main" val="4013220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CD5AB3-7A7F-4C50-A7D8-C284A1683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00200"/>
            <a:ext cx="7772400" cy="4953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800"/>
              <a:t>	</a:t>
            </a:r>
            <a:r>
              <a:rPr lang="en-US" sz="1800" b="1">
                <a:solidFill>
                  <a:schemeClr val="accent2"/>
                </a:solidFill>
              </a:rPr>
              <a:t>DOES NOT	</a:t>
            </a:r>
            <a:r>
              <a:rPr lang="en-US" sz="1800">
                <a:solidFill>
                  <a:schemeClr val="accent2"/>
                </a:solidFill>
              </a:rPr>
              <a:t>Example: BLDG.DESC does not contain HIGH  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</a:t>
            </a:r>
            <a:r>
              <a:rPr lang="en-US" sz="1800" b="1">
                <a:solidFill>
                  <a:schemeClr val="accent2"/>
                </a:solidFill>
              </a:rPr>
              <a:t>CONTAIN</a:t>
            </a:r>
            <a:r>
              <a:rPr lang="en-US" sz="1800">
                <a:solidFill>
                  <a:schemeClr val="accent2"/>
                </a:solidFill>
              </a:rPr>
              <a:t>		Results: All buildings that do not have High School 			in the description</a:t>
            </a:r>
          </a:p>
          <a:p>
            <a:pPr marL="0" indent="0">
              <a:buNone/>
              <a:defRPr/>
            </a:pPr>
            <a:endParaRPr lang="en-US" sz="1800" b="1">
              <a:solidFill>
                <a:schemeClr val="accent2"/>
              </a:solidFill>
            </a:endParaRPr>
          </a:p>
          <a:p>
            <a:pPr marL="0" indent="0"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ENDS WITH	</a:t>
            </a:r>
            <a:r>
              <a:rPr lang="en-US" sz="1800">
                <a:solidFill>
                  <a:schemeClr val="accent2"/>
                </a:solidFill>
              </a:rPr>
              <a:t>Example: DED.CODE.DESC ends with TSA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       	Results: Deduction codes with TSA as the last word 			in the description </a:t>
            </a:r>
          </a:p>
          <a:p>
            <a:pPr marL="0" indent="0">
              <a:buFontTx/>
              <a:buNone/>
              <a:defRPr/>
            </a:pPr>
            <a:r>
              <a:rPr lang="en-US" sz="1000">
                <a:solidFill>
                  <a:schemeClr val="accent2"/>
                </a:solidFill>
              </a:rPr>
              <a:t>  </a:t>
            </a:r>
          </a:p>
          <a:p>
            <a:pPr marL="0" indent="0"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IN		</a:t>
            </a:r>
            <a:r>
              <a:rPr lang="en-US" sz="1800">
                <a:solidFill>
                  <a:schemeClr val="accent2"/>
                </a:solidFill>
              </a:rPr>
              <a:t>Example: DED.CODE in 997;998;999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       	Results: Returns employees with deduction codes 			997 OR 998 OR 999</a:t>
            </a:r>
          </a:p>
          <a:p>
            <a:pPr marL="0" indent="0">
              <a:buNone/>
              <a:defRPr/>
            </a:pPr>
            <a:endParaRPr lang="en-US" sz="1000">
              <a:solidFill>
                <a:schemeClr val="accent2"/>
              </a:solidFill>
            </a:endParaRPr>
          </a:p>
          <a:p>
            <a:pPr marL="0" indent="0"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IS NOT NULL	</a:t>
            </a:r>
            <a:r>
              <a:rPr lang="en-US" sz="1800">
                <a:solidFill>
                  <a:schemeClr val="accent2"/>
                </a:solidFill>
              </a:rPr>
              <a:t>Example: DED.MAX.BALANCE is not null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       	Results: All deductions that have balances</a:t>
            </a:r>
          </a:p>
          <a:p>
            <a:pPr marL="0" indent="0">
              <a:buFontTx/>
              <a:buNone/>
              <a:defRPr/>
            </a:pPr>
            <a:endParaRPr lang="en-US" sz="1000">
              <a:solidFill>
                <a:schemeClr val="accent2"/>
              </a:solidFill>
            </a:endParaRPr>
          </a:p>
          <a:p>
            <a:pPr marL="0" indent="0"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9DDA65-A2CE-4EA0-B3CF-07891261F8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30598-CE78-462A-909F-8814A705481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66800" y="76200"/>
            <a:ext cx="8001000" cy="1219200"/>
          </a:xfrm>
        </p:spPr>
        <p:txBody>
          <a:bodyPr>
            <a:normAutofit/>
          </a:bodyPr>
          <a:lstStyle/>
          <a:p>
            <a:pPr algn="ctr"/>
            <a:r>
              <a:rPr lang="en-US" sz="2700"/>
              <a:t>Meta Queries</a:t>
            </a:r>
          </a:p>
          <a:p>
            <a:pPr algn="ctr"/>
            <a:r>
              <a:rPr lang="en-US" sz="2700"/>
              <a:t>Creating a New Query -Add Criteria-Operators (cont’d)</a:t>
            </a:r>
          </a:p>
        </p:txBody>
      </p:sp>
    </p:spTree>
    <p:extLst>
      <p:ext uri="{BB962C8B-B14F-4D97-AF65-F5344CB8AC3E}">
        <p14:creationId xmlns:p14="http://schemas.microsoft.com/office/powerpoint/2010/main" val="42775565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262F29-221F-4582-8966-13184B4D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76400"/>
            <a:ext cx="7772400" cy="4876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800" b="1"/>
              <a:t>	</a:t>
            </a:r>
            <a:r>
              <a:rPr lang="en-US" sz="1800" b="1">
                <a:solidFill>
                  <a:schemeClr val="accent2"/>
                </a:solidFill>
              </a:rPr>
              <a:t>IS NULL		</a:t>
            </a:r>
            <a:r>
              <a:rPr lang="en-US" sz="1800">
                <a:solidFill>
                  <a:schemeClr val="accent2"/>
                </a:solidFill>
              </a:rPr>
              <a:t>Example: RET.TYPE is null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      	Results: All employees with no retirement type info</a:t>
            </a:r>
          </a:p>
          <a:p>
            <a:pPr marL="0" indent="0">
              <a:buFontTx/>
              <a:buNone/>
              <a:defRPr/>
            </a:pPr>
            <a:endParaRPr lang="en-US" sz="1800">
              <a:solidFill>
                <a:schemeClr val="accent2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SOUNDS LIKE	</a:t>
            </a:r>
            <a:r>
              <a:rPr lang="en-US" sz="1800">
                <a:solidFill>
                  <a:schemeClr val="accent2"/>
                </a:solidFill>
              </a:rPr>
              <a:t>Example: LNAME sounds like SMITH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		Results: Employees with the last name of Smith, 				Smyth, Smithe</a:t>
            </a:r>
          </a:p>
          <a:p>
            <a:pPr marL="0" indent="0">
              <a:buFontTx/>
              <a:buNone/>
              <a:defRPr/>
            </a:pPr>
            <a:endParaRPr lang="en-US" sz="1000">
              <a:solidFill>
                <a:schemeClr val="accent2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sz="1800" b="1">
                <a:solidFill>
                  <a:schemeClr val="accent2"/>
                </a:solidFill>
              </a:rPr>
              <a:t>	UNLIKE		</a:t>
            </a:r>
            <a:r>
              <a:rPr lang="en-US" sz="1800">
                <a:solidFill>
                  <a:schemeClr val="accent2"/>
                </a:solidFill>
              </a:rPr>
              <a:t>Example: DED.CODE unlike 997;998;999</a:t>
            </a:r>
          </a:p>
          <a:p>
            <a:pPr marL="0" indent="0">
              <a:buFontTx/>
              <a:buNone/>
              <a:defRPr/>
            </a:pPr>
            <a:r>
              <a:rPr lang="en-US" sz="1800">
                <a:solidFill>
                  <a:schemeClr val="accent2"/>
                </a:solidFill>
              </a:rPr>
              <a:t>	     		Results: Returns employees that do not have 				deduction codes 997 OR 998 OR 999</a:t>
            </a:r>
          </a:p>
          <a:p>
            <a:pPr marL="0" indent="0">
              <a:buNone/>
            </a:pPr>
            <a:endParaRPr lang="en-US" sz="1800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F6A9BB-5FB3-48C1-9570-EFDDE4227C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0FDC3-E0AC-47A4-AABC-FD30C0108D8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Criteria-Operators (cont’d)</a:t>
            </a:r>
          </a:p>
        </p:txBody>
      </p:sp>
    </p:spTree>
    <p:extLst>
      <p:ext uri="{BB962C8B-B14F-4D97-AF65-F5344CB8AC3E}">
        <p14:creationId xmlns:p14="http://schemas.microsoft.com/office/powerpoint/2010/main" val="5767239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940E02-0F8B-471D-8EBD-64FF235CEE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CFEA0-65F9-45EE-A78C-9A4D0D7F434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Add Criteria-Values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4E8738-4909-6665-D647-70F752EDE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676400"/>
            <a:ext cx="5513185" cy="40007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A0F3933-902B-771F-1F6F-FC1A37206C38}"/>
              </a:ext>
            </a:extLst>
          </p:cNvPr>
          <p:cNvSpPr/>
          <p:nvPr/>
        </p:nvSpPr>
        <p:spPr bwMode="auto">
          <a:xfrm>
            <a:off x="6705600" y="3352800"/>
            <a:ext cx="914400" cy="304800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2304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DE7EFC-D774-4DC2-A661-80FFAD8B3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A95C4-9018-4909-B26D-AF7C29F0CEA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Criteria-Relative Dates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0892DFF-528C-495E-849E-52A2D04A83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38350"/>
            <a:ext cx="6343650" cy="1885950"/>
          </a:xfrm>
          <a:prstGeom prst="rect">
            <a:avLst/>
          </a:prstGeom>
          <a:ln w="158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2FA700-294D-447D-BBB6-63CC67489493}"/>
              </a:ext>
            </a:extLst>
          </p:cNvPr>
          <p:cNvSpPr txBox="1"/>
          <p:nvPr/>
        </p:nvSpPr>
        <p:spPr>
          <a:xfrm>
            <a:off x="4800600" y="4191000"/>
            <a:ext cx="3429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C1C1C"/>
                </a:solidFill>
              </a:rPr>
              <a:t>Tip: These are “relative dates” – relative to the date when the query is executed. Useful for scheduled/recurring queries.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F1AADA0-7DDC-4041-998B-0DB6DEC93CBC}"/>
              </a:ext>
            </a:extLst>
          </p:cNvPr>
          <p:cNvCxnSpPr/>
          <p:nvPr/>
        </p:nvCxnSpPr>
        <p:spPr bwMode="auto">
          <a:xfrm flipV="1">
            <a:off x="6210300" y="3657600"/>
            <a:ext cx="30480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45224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8BD4D2-7E0B-4204-945C-EE1547E0EF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2A372D7-C71B-47C7-B8AA-7B7171684F8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056745" y="381001"/>
            <a:ext cx="5830818" cy="1135576"/>
          </a:xfrm>
        </p:spPr>
        <p:txBody>
          <a:bodyPr>
            <a:noAutofit/>
          </a:bodyPr>
          <a:lstStyle/>
          <a:p>
            <a:pPr algn="ctr"/>
            <a:r>
              <a:rPr lang="en-US" sz="4800"/>
              <a:t>Scheduled Queries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C8466-EF10-9351-1DAD-186956663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64265"/>
            <a:ext cx="7772400" cy="488501"/>
          </a:xfrm>
        </p:spPr>
        <p:txBody>
          <a:bodyPr/>
          <a:lstStyle/>
          <a:p>
            <a:r>
              <a:rPr lang="en-US"/>
              <a:t>Click the “Query Properties” icon, then the “Schedule” section: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92CD3A-DC36-5B70-CE83-5250EC1AA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974065"/>
            <a:ext cx="3591639" cy="34623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97390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3CE948-9866-479C-8EA0-9F939FFCD7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5DF283-A5C2-4958-9922-CC89C7D29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3033" y="1885616"/>
            <a:ext cx="2708187" cy="279393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4E47F10-CE11-42C6-8DC5-188A93B643C7}"/>
              </a:ext>
            </a:extLst>
          </p:cNvPr>
          <p:cNvCxnSpPr>
            <a:cxnSpLocks/>
          </p:cNvCxnSpPr>
          <p:nvPr/>
        </p:nvCxnSpPr>
        <p:spPr bwMode="auto">
          <a:xfrm flipV="1">
            <a:off x="3643070" y="3164614"/>
            <a:ext cx="1448320" cy="161130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FE3FFD-2A1B-46C9-B22F-EC30EB8F22FA}"/>
              </a:ext>
            </a:extLst>
          </p:cNvPr>
          <p:cNvCxnSpPr>
            <a:cxnSpLocks/>
          </p:cNvCxnSpPr>
          <p:nvPr/>
        </p:nvCxnSpPr>
        <p:spPr bwMode="auto">
          <a:xfrm flipH="1">
            <a:off x="4421943" y="2398188"/>
            <a:ext cx="2015062" cy="11946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729CF66-6945-4DFA-A462-09B2A7AD248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658134" y="2683957"/>
            <a:ext cx="685977" cy="5163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Left Brace 23">
            <a:extLst>
              <a:ext uri="{FF2B5EF4-FFF2-40B4-BE49-F238E27FC236}">
                <a16:creationId xmlns:a16="http://schemas.microsoft.com/office/drawing/2014/main" id="{35C10D69-06AC-44A8-BC24-17541FBFAC4A}"/>
              </a:ext>
            </a:extLst>
          </p:cNvPr>
          <p:cNvSpPr/>
          <p:nvPr/>
        </p:nvSpPr>
        <p:spPr bwMode="auto">
          <a:xfrm>
            <a:off x="4969915" y="3068253"/>
            <a:ext cx="35592" cy="360747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itchFamily="18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1ABD2B0-24D6-4956-AC58-708BFF3574A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658134" y="2970909"/>
            <a:ext cx="685977" cy="10297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B73469A4-96FB-4DF7-B779-BAE32B47D84E}"/>
              </a:ext>
            </a:extLst>
          </p:cNvPr>
          <p:cNvSpPr txBox="1">
            <a:spLocks/>
          </p:cNvSpPr>
          <p:nvPr/>
        </p:nvSpPr>
        <p:spPr>
          <a:xfrm>
            <a:off x="2040566" y="109415"/>
            <a:ext cx="5830818" cy="1723944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None/>
              <a:defRPr kumimoji="1"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4000"/>
              <a:t>Scheduled Queries (cont’d)</a:t>
            </a:r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id="{2BD6311A-50C6-7A61-7099-448148532B9A}"/>
              </a:ext>
            </a:extLst>
          </p:cNvPr>
          <p:cNvSpPr/>
          <p:nvPr/>
        </p:nvSpPr>
        <p:spPr bwMode="auto">
          <a:xfrm>
            <a:off x="1300382" y="1877319"/>
            <a:ext cx="2056865" cy="1460146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68598" tIns="34299" rIns="68598" bIns="34299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200" b="1" i="1"/>
              <a:t>**NOTE: For the scheduler to run, you must enter one “Date” entry:</a:t>
            </a:r>
            <a:br>
              <a:rPr lang="en-US" sz="1200" b="1" i="1"/>
            </a:br>
            <a:r>
              <a:rPr lang="en-US" sz="1200" b="1" i="1"/>
              <a:t>(Date, Day of Month, or Day of Week), </a:t>
            </a:r>
            <a:r>
              <a:rPr lang="en-US" sz="1200" b="1" i="1" u="sng"/>
              <a:t>and</a:t>
            </a:r>
            <a:r>
              <a:rPr lang="en-US" sz="1200" b="1" i="1"/>
              <a:t> one “Time” entry (Time or Interval).**</a:t>
            </a:r>
            <a:endParaRPr lang="en-US" sz="12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9E652766-FED2-3FFB-305F-C9314F3855EF}"/>
              </a:ext>
            </a:extLst>
          </p:cNvPr>
          <p:cNvSpPr/>
          <p:nvPr/>
        </p:nvSpPr>
        <p:spPr bwMode="auto">
          <a:xfrm>
            <a:off x="6318292" y="1942713"/>
            <a:ext cx="2582502" cy="251525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68598" tIns="34299" rIns="68598" bIns="34299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50"/>
              </a:spcAft>
            </a:pPr>
            <a:r>
              <a:rPr lang="en-US" sz="1200" b="1" i="1" u="sng"/>
              <a:t>Date Field Hierarchy</a:t>
            </a:r>
          </a:p>
          <a:p>
            <a:pPr marL="171496" indent="-171496">
              <a:buAutoNum type="arabicParenR"/>
            </a:pPr>
            <a:r>
              <a:rPr lang="en-US" sz="1200" b="1" i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Day of Week </a:t>
            </a:r>
            <a:r>
              <a:rPr lang="en-US" sz="1200" i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– select as many as you like.  (You must leave Date &amp; Day of Month blank for this to be enabled.)</a:t>
            </a:r>
          </a:p>
          <a:p>
            <a:pPr marL="171496" indent="-171496">
              <a:buAutoNum type="arabicParenR"/>
            </a:pPr>
            <a:r>
              <a:rPr lang="en-US" sz="1200" b="1" i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Day of Month </a:t>
            </a:r>
            <a:r>
              <a:rPr lang="en-US" sz="1200" i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– a number between 1 and 31.  (You must leave “Date” blank for this to be enabled.)</a:t>
            </a:r>
          </a:p>
          <a:p>
            <a:pPr marL="171496" indent="-171496">
              <a:buFontTx/>
              <a:buAutoNum type="arabicParenR"/>
            </a:pPr>
            <a:r>
              <a:rPr lang="en-US" sz="1200" b="1" i="1">
                <a:solidFill>
                  <a:schemeClr val="accent6">
                    <a:lumMod val="50000"/>
                  </a:schemeClr>
                </a:solidFill>
              </a:rPr>
              <a:t>Date – </a:t>
            </a:r>
            <a:r>
              <a:rPr lang="en-US" sz="1200" i="1">
                <a:solidFill>
                  <a:schemeClr val="accent6">
                    <a:lumMod val="50000"/>
                  </a:schemeClr>
                </a:solidFill>
              </a:rPr>
              <a:t>a specific date, like “1/1/23.”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:a16="http://schemas.microsoft.com/office/drawing/2014/main" id="{3411E1DB-26BD-4C41-EB84-991E0D284B9D}"/>
              </a:ext>
            </a:extLst>
          </p:cNvPr>
          <p:cNvSpPr/>
          <p:nvPr/>
        </p:nvSpPr>
        <p:spPr bwMode="auto">
          <a:xfrm>
            <a:off x="1272947" y="3485779"/>
            <a:ext cx="2111734" cy="1169041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68598" tIns="34299" rIns="68598" bIns="34299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50" b="1" i="1"/>
              <a:t>**ADDITIONAL NOTE: </a:t>
            </a:r>
            <a:br>
              <a:rPr lang="en-US" sz="1050" b="1" i="1"/>
            </a:br>
            <a:r>
              <a:rPr lang="en-US" sz="1050" b="1" i="1"/>
              <a:t>The ability to schedule queries can be disabled for specific users via Keystone security.  Please contact Keystone to learn more**</a:t>
            </a:r>
            <a:endParaRPr lang="en-US" sz="105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ounded Rectangle 15">
            <a:extLst>
              <a:ext uri="{FF2B5EF4-FFF2-40B4-BE49-F238E27FC236}">
                <a16:creationId xmlns:a16="http://schemas.microsoft.com/office/drawing/2014/main" id="{170BE633-2F05-DC5D-6DCB-04DEE818EEF6}"/>
              </a:ext>
            </a:extLst>
          </p:cNvPr>
          <p:cNvSpPr/>
          <p:nvPr/>
        </p:nvSpPr>
        <p:spPr bwMode="auto">
          <a:xfrm>
            <a:off x="1300382" y="4803133"/>
            <a:ext cx="3457839" cy="1001643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68598" tIns="34299" rIns="68598" bIns="34299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50"/>
              </a:spcAft>
            </a:pPr>
            <a:r>
              <a:rPr lang="en-US" sz="1050" b="1" i="1" u="sng"/>
              <a:t>Time Field Hierarchy:</a:t>
            </a:r>
            <a:endParaRPr lang="en-US" sz="1050" b="1" i="1" u="sng">
              <a:solidFill>
                <a:schemeClr val="accent6">
                  <a:lumMod val="50000"/>
                </a:schemeClr>
              </a:solidFill>
            </a:endParaRPr>
          </a:p>
          <a:p>
            <a:pPr marL="171496" indent="-171496">
              <a:spcAft>
                <a:spcPts val="450"/>
              </a:spcAft>
              <a:buAutoNum type="arabicParenR"/>
            </a:pPr>
            <a:r>
              <a:rPr lang="en-US" sz="1050" b="1" i="1">
                <a:solidFill>
                  <a:schemeClr val="accent6">
                    <a:lumMod val="50000"/>
                  </a:schemeClr>
                </a:solidFill>
              </a:rPr>
              <a:t>Time </a:t>
            </a:r>
            <a:r>
              <a:rPr lang="en-US" sz="1050" i="1">
                <a:solidFill>
                  <a:schemeClr val="accent6">
                    <a:lumMod val="50000"/>
                  </a:schemeClr>
                </a:solidFill>
              </a:rPr>
              <a:t>– Enter a time, either in military time (16:00), or regular format (4:00pm – no spaces or periods).</a:t>
            </a:r>
          </a:p>
          <a:p>
            <a:pPr marL="171496" indent="-171496">
              <a:buAutoNum type="arabicParenR"/>
            </a:pPr>
            <a:r>
              <a:rPr lang="en-US" sz="1050" b="1" i="1">
                <a:solidFill>
                  <a:schemeClr val="accent6">
                    <a:lumMod val="50000"/>
                  </a:schemeClr>
                </a:solidFill>
              </a:rPr>
              <a:t>Interval</a:t>
            </a:r>
            <a:r>
              <a:rPr lang="en-US" sz="1050" i="1">
                <a:solidFill>
                  <a:schemeClr val="accent6">
                    <a:lumMod val="50000"/>
                  </a:schemeClr>
                </a:solidFill>
              </a:rPr>
              <a:t> – Enter a time in minutes.  E.g., entering “60” will make the query run every hour.</a:t>
            </a:r>
            <a:endParaRPr lang="en-US" sz="1050" b="1" i="1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7E0555A2-FEE5-6A6F-C802-D8BA7D1B3FD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930396" y="4293849"/>
            <a:ext cx="508952" cy="5753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1C9AB543-6A95-FBC2-F6D1-FD8883E1B274}"/>
              </a:ext>
            </a:extLst>
          </p:cNvPr>
          <p:cNvSpPr/>
          <p:nvPr/>
        </p:nvSpPr>
        <p:spPr bwMode="auto">
          <a:xfrm>
            <a:off x="5354445" y="4877731"/>
            <a:ext cx="3457839" cy="539523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68598" tIns="34299" rIns="68598" bIns="34299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050" b="1" i="1"/>
              <a:t>Clear Schedule – </a:t>
            </a:r>
            <a:r>
              <a:rPr lang="en-US" sz="1050" i="1"/>
              <a:t>Ability to clear the scheduled job (removes all selections on this screen).</a:t>
            </a:r>
            <a:endParaRPr lang="en-US" sz="10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203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1E8C2A-9A9B-40A5-8768-BC86C68301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3AED55-6235-448C-9491-71850E7129E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19200" y="2286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/>
              <a:t>Advanced Format Options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CEF85B-0384-7C18-9B0A-50012054E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393" y="1600200"/>
            <a:ext cx="4937207" cy="46482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0" name="Rounded Rectangle 11">
            <a:extLst>
              <a:ext uri="{FF2B5EF4-FFF2-40B4-BE49-F238E27FC236}">
                <a16:creationId xmlns:a16="http://schemas.microsoft.com/office/drawing/2014/main" id="{9831C788-152A-5123-0E1B-AF5485B8BD4A}"/>
              </a:ext>
            </a:extLst>
          </p:cNvPr>
          <p:cNvSpPr/>
          <p:nvPr/>
        </p:nvSpPr>
        <p:spPr bwMode="auto">
          <a:xfrm>
            <a:off x="457201" y="1905001"/>
            <a:ext cx="2057400" cy="236219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1400" b="1" i="1"/>
              <a:t>File (for local exports): </a:t>
            </a:r>
            <a:r>
              <a:rPr lang="en-US" sz="1400" i="1"/>
              <a:t>When the Meta Query is run </a:t>
            </a:r>
            <a:r>
              <a:rPr lang="en-US" sz="1400" i="1" u="sng"/>
              <a:t>manually</a:t>
            </a:r>
            <a:r>
              <a:rPr lang="en-US" sz="1400" i="1"/>
              <a:t> and exported, you can direct the results to a specific file location.  </a:t>
            </a:r>
          </a:p>
          <a:p>
            <a:pPr>
              <a:spcBef>
                <a:spcPts val="600"/>
              </a:spcBef>
            </a:pPr>
            <a:r>
              <a:rPr lang="en-US" sz="1400" i="1"/>
              <a:t>Enter a valid path and filename, without the extension.</a:t>
            </a:r>
            <a:endParaRPr kumimoji="0" lang="en-US" sz="1400" b="1" i="0" u="none" strike="noStrike" cap="none" normalizeH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823AA5-45F8-191A-411F-CF850D269B6A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4648200" y="3276600"/>
            <a:ext cx="1752602" cy="4429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Rounded Rectangle 13">
            <a:extLst>
              <a:ext uri="{FF2B5EF4-FFF2-40B4-BE49-F238E27FC236}">
                <a16:creationId xmlns:a16="http://schemas.microsoft.com/office/drawing/2014/main" id="{7B00A40A-FD4E-62C3-D3A8-6C516C156B93}"/>
              </a:ext>
            </a:extLst>
          </p:cNvPr>
          <p:cNvSpPr/>
          <p:nvPr/>
        </p:nvSpPr>
        <p:spPr bwMode="auto">
          <a:xfrm>
            <a:off x="6400802" y="2667000"/>
            <a:ext cx="2576758" cy="121919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/>
              <a:t>Type (for scheduled jobs):</a:t>
            </a:r>
            <a:r>
              <a:rPr lang="en-US" sz="1400" i="1"/>
              <a:t> Designates the file format used when the Meta Query is run from the scheduler (CSV, TAB, PIPE or XML).</a:t>
            </a:r>
            <a:endParaRPr kumimoji="0" lang="en-US" sz="1400" b="1" i="0" u="none" strike="noStrike" cap="none" normalizeH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0198F97-3A4A-2B5B-D764-D2D4B7F2F296}"/>
              </a:ext>
            </a:extLst>
          </p:cNvPr>
          <p:cNvCxnSpPr>
            <a:cxnSpLocks/>
          </p:cNvCxnSpPr>
          <p:nvPr/>
        </p:nvCxnSpPr>
        <p:spPr>
          <a:xfrm flipH="1" flipV="1">
            <a:off x="5791200" y="4277591"/>
            <a:ext cx="762000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ounded Rectangle 16">
            <a:extLst>
              <a:ext uri="{FF2B5EF4-FFF2-40B4-BE49-F238E27FC236}">
                <a16:creationId xmlns:a16="http://schemas.microsoft.com/office/drawing/2014/main" id="{022E577F-76D0-77A7-542E-CADA498BEB9C}"/>
              </a:ext>
            </a:extLst>
          </p:cNvPr>
          <p:cNvSpPr/>
          <p:nvPr/>
        </p:nvSpPr>
        <p:spPr bwMode="auto">
          <a:xfrm>
            <a:off x="6553200" y="4038601"/>
            <a:ext cx="2362200" cy="1676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/>
              <a:t>File (for scheduled jobs):</a:t>
            </a:r>
            <a:r>
              <a:rPr lang="en-US" sz="1400" i="1"/>
              <a:t> When the Meta Query is run from the scheduler, you can direct the results to a specific file location.  Enter a valid path and filename, without the extension.</a:t>
            </a:r>
            <a:endParaRPr kumimoji="0" lang="en-US" sz="1400" b="1" i="0" u="none" strike="noStrike" cap="none" normalizeH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09983BD-B5E5-FF21-6871-C2E6E18710A9}"/>
              </a:ext>
            </a:extLst>
          </p:cNvPr>
          <p:cNvCxnSpPr>
            <a:cxnSpLocks/>
          </p:cNvCxnSpPr>
          <p:nvPr/>
        </p:nvCxnSpPr>
        <p:spPr>
          <a:xfrm flipV="1">
            <a:off x="2514600" y="2895600"/>
            <a:ext cx="914402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Rounded Rectangle 11">
            <a:extLst>
              <a:ext uri="{FF2B5EF4-FFF2-40B4-BE49-F238E27FC236}">
                <a16:creationId xmlns:a16="http://schemas.microsoft.com/office/drawing/2014/main" id="{2541EA36-FA0B-14DB-8578-A49B8769276E}"/>
              </a:ext>
            </a:extLst>
          </p:cNvPr>
          <p:cNvSpPr/>
          <p:nvPr/>
        </p:nvSpPr>
        <p:spPr bwMode="auto">
          <a:xfrm>
            <a:off x="685800" y="4876800"/>
            <a:ext cx="1828800" cy="83819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1400" i="1"/>
              <a:t>You can set up your query to export in different formats.</a:t>
            </a:r>
            <a:endParaRPr kumimoji="0" lang="en-US" sz="1400" b="1" i="1" u="none" strike="noStrike" cap="none" normalizeH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2FE8CE2-017F-0BEF-0EEF-2B42E0819E87}"/>
              </a:ext>
            </a:extLst>
          </p:cNvPr>
          <p:cNvCxnSpPr>
            <a:cxnSpLocks/>
          </p:cNvCxnSpPr>
          <p:nvPr/>
        </p:nvCxnSpPr>
        <p:spPr>
          <a:xfrm flipV="1">
            <a:off x="2514600" y="5029200"/>
            <a:ext cx="914402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2792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4732D1-166D-4A82-B661-2D22B98CB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solidFill>
                  <a:schemeClr val="accent2"/>
                </a:solidFill>
              </a:rPr>
              <a:t>Default – Standard (Normalized)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32B062-3ED3-449B-82A6-ECBA620B18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2D7156-EB39-49D5-BF7A-CF139D8271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Advanced Format Options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38E57F-3A32-46E4-9428-C35D4A2D72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2362200"/>
            <a:ext cx="7848600" cy="298132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4807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43DC-D5A0-762A-AA43-1C06833B3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626413-0AC2-2C0B-3472-7CF9322DC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43000"/>
            <a:ext cx="7772400" cy="5410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200"/>
              <a:t>Before creating a new query or updating an existing query you must first know the field names and the tables they are located in. There are two ways to find field names/tables.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100"/>
              <a:t>  </a:t>
            </a:r>
          </a:p>
          <a:p>
            <a:pPr marL="914400" lvl="1">
              <a:spcBef>
                <a:spcPts val="0"/>
              </a:spcBef>
              <a:buClr>
                <a:srgbClr val="C00000"/>
              </a:buClr>
            </a:pPr>
            <a:r>
              <a:rPr lang="en-US" sz="1800">
                <a:solidFill>
                  <a:schemeClr val="tx1"/>
                </a:solidFill>
              </a:rPr>
              <a:t>Place your cursor in the field you would like to locate: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EB2ABC-917C-A056-2E34-7E96CC7641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FE3C1-B5BE-8F1E-BB99-B33FFE4D02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-27373"/>
            <a:ext cx="7772400" cy="12192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/>
              <a:t>Knowing Your Fields/Tables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C2ED136-CCF4-BA97-EA59-67480542E7D1}"/>
              </a:ext>
            </a:extLst>
          </p:cNvPr>
          <p:cNvSpPr/>
          <p:nvPr/>
        </p:nvSpPr>
        <p:spPr bwMode="auto">
          <a:xfrm>
            <a:off x="2895600" y="4800600"/>
            <a:ext cx="457200" cy="228600"/>
          </a:xfrm>
          <a:prstGeom prst="ellipse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5D114FC-11CA-2EA9-637B-2D1B467470FF}"/>
              </a:ext>
            </a:extLst>
          </p:cNvPr>
          <p:cNvGrpSpPr/>
          <p:nvPr/>
        </p:nvGrpSpPr>
        <p:grpSpPr>
          <a:xfrm>
            <a:off x="2171700" y="2754627"/>
            <a:ext cx="6019800" cy="3886200"/>
            <a:chOff x="2171700" y="2754627"/>
            <a:chExt cx="6019800" cy="38862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757BBAE-3174-0602-CFD0-BFEF60D40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1700" y="2754627"/>
              <a:ext cx="6019800" cy="3886200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2B5D8AAA-E3CA-08A1-4204-9A0382158A74}"/>
                </a:ext>
              </a:extLst>
            </p:cNvPr>
            <p:cNvSpPr/>
            <p:nvPr/>
          </p:nvSpPr>
          <p:spPr bwMode="auto">
            <a:xfrm>
              <a:off x="3200400" y="3200400"/>
              <a:ext cx="1676400" cy="152400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4413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16C6D5-C76B-41F5-A60F-C9EB3DB1B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solidFill>
                  <a:schemeClr val="accent2"/>
                </a:solidFill>
              </a:rPr>
              <a:t>Combine Multivalues</a:t>
            </a:r>
          </a:p>
          <a:p>
            <a:r>
              <a:rPr lang="en-US" sz="1400">
                <a:solidFill>
                  <a:schemeClr val="accent2"/>
                </a:solidFill>
              </a:rPr>
              <a:t>Displays cleanly with the line breaks in Meta Queries and in Excel</a:t>
            </a:r>
          </a:p>
          <a:p>
            <a:r>
              <a:rPr lang="en-US" sz="1400">
                <a:solidFill>
                  <a:schemeClr val="accent2"/>
                </a:solidFill>
              </a:rPr>
              <a:t>Can still sort</a:t>
            </a:r>
          </a:p>
          <a:p>
            <a:r>
              <a:rPr lang="en-US" sz="1400">
                <a:solidFill>
                  <a:schemeClr val="accent2"/>
                </a:solidFill>
              </a:rPr>
              <a:t>Con: Can’t do math on multivalued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9A7C53-555A-4B1F-896B-663774328C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DCB652-48B6-4445-9F4F-83A2DA5F95C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Advanced Format Options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A2C0AC-9094-4E3E-A8A0-9DB9EF5EA6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830"/>
          <a:stretch/>
        </p:blipFill>
        <p:spPr>
          <a:xfrm>
            <a:off x="1229810" y="2971800"/>
            <a:ext cx="7848600" cy="239077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49993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9D6020-E45D-4CB0-8503-3103795B4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solidFill>
                  <a:schemeClr val="accent2"/>
                </a:solidFill>
              </a:rPr>
              <a:t>Standard (Remove Duplicates)</a:t>
            </a:r>
          </a:p>
          <a:p>
            <a:pPr marL="0" indent="0">
              <a:buNone/>
            </a:pPr>
            <a:r>
              <a:rPr lang="en-US" sz="2000">
                <a:solidFill>
                  <a:schemeClr val="accent2"/>
                </a:solidFill>
              </a:rPr>
              <a:t>Similar to “standard” format, but single valued fields do not repeat/duplicate:</a:t>
            </a:r>
          </a:p>
          <a:p>
            <a:pPr lvl="1"/>
            <a:r>
              <a:rPr lang="en-US" sz="1600">
                <a:solidFill>
                  <a:schemeClr val="accent2"/>
                </a:solidFill>
              </a:rPr>
              <a:t>The multivalued data displays on separate rows</a:t>
            </a:r>
          </a:p>
          <a:p>
            <a:pPr lvl="1"/>
            <a:r>
              <a:rPr lang="en-US" sz="1600">
                <a:solidFill>
                  <a:schemeClr val="accent2"/>
                </a:solidFill>
              </a:rPr>
              <a:t>Displays cleanly, and you can do math on all data</a:t>
            </a:r>
          </a:p>
          <a:p>
            <a:pPr lvl="1"/>
            <a:r>
              <a:rPr lang="en-US" sz="1600">
                <a:solidFill>
                  <a:schemeClr val="accent2"/>
                </a:solidFill>
              </a:rPr>
              <a:t>CON: Sorting is not available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31E7FF-EFF3-4790-8511-AF38B62E88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4BB0F-897D-481E-B352-9D18C737F8C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Advanced Format Options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05EB1-4EC0-4CF4-ADDA-6A21C18E4DA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3581400"/>
            <a:ext cx="7905750" cy="298132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15291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C0989C-0EC5-499E-9894-AEB1A7BC6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20716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>
                <a:solidFill>
                  <a:schemeClr val="accent2"/>
                </a:solidFill>
              </a:rPr>
              <a:t>You can email a query to a Keystone user </a:t>
            </a:r>
            <a:r>
              <a:rPr lang="en-US" i="1">
                <a:solidFill>
                  <a:schemeClr val="accent2"/>
                </a:solidFill>
              </a:rPr>
              <a:t>outside </a:t>
            </a:r>
            <a:r>
              <a:rPr lang="en-US">
                <a:solidFill>
                  <a:schemeClr val="accent2"/>
                </a:solidFill>
              </a:rPr>
              <a:t>your organization (the query must have been created with a Keystone Table):</a:t>
            </a:r>
            <a:endParaRPr lang="en-US" sz="2400" b="1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B6BA55-BB94-4633-9263-3B202F4A5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AEB068-3082-42F4-AECB-58B211287B3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Import/Export Queries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600F9C-5601-8DF3-1E7C-71EA115C0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23593"/>
            <a:ext cx="8295110" cy="32648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782113-5683-C79C-75D6-98EF56CCE27F}"/>
              </a:ext>
            </a:extLst>
          </p:cNvPr>
          <p:cNvSpPr/>
          <p:nvPr/>
        </p:nvSpPr>
        <p:spPr bwMode="auto">
          <a:xfrm>
            <a:off x="838200" y="4800600"/>
            <a:ext cx="762000" cy="425824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8503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119C01-98C7-4E28-82F7-110657CCA3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C8320-97FA-4021-BA1C-73AAF4F00F2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/>
              <a:t>Meta Queries</a:t>
            </a:r>
          </a:p>
          <a:p>
            <a:pPr algn="ctr"/>
            <a:r>
              <a:rPr lang="en-US"/>
              <a:t>Import/Export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238D9B-DC2F-4368-9BD9-C15B11B398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05400" y="3421505"/>
            <a:ext cx="3611356" cy="28194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43365F-036B-4B70-94B6-71456871F9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28571"/>
          <a:stretch/>
        </p:blipFill>
        <p:spPr>
          <a:xfrm>
            <a:off x="1276614" y="1295400"/>
            <a:ext cx="3828786" cy="26670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D23F58-B71E-4C9B-8322-D97C42CB730F}"/>
              </a:ext>
            </a:extLst>
          </p:cNvPr>
          <p:cNvSpPr txBox="1"/>
          <p:nvPr/>
        </p:nvSpPr>
        <p:spPr>
          <a:xfrm>
            <a:off x="2819400" y="4267200"/>
            <a:ext cx="114300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>
                <a:latin typeface="+mn-lt"/>
              </a:rPr>
              <a:t>IMPORT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16C9BD-8182-4EA8-A222-4DA3F85C01A7}"/>
              </a:ext>
            </a:extLst>
          </p:cNvPr>
          <p:cNvSpPr txBox="1"/>
          <p:nvPr/>
        </p:nvSpPr>
        <p:spPr>
          <a:xfrm>
            <a:off x="6248400" y="2658706"/>
            <a:ext cx="106680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>
                <a:latin typeface="+mn-lt"/>
              </a:rPr>
              <a:t>EXPORT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9E81DF0-87F6-4FE3-AA23-2A646CCD5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3962400" y="4331732"/>
            <a:ext cx="2133600" cy="12762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C4516B9-A2F0-43EF-9803-DFFF07AD15AA}"/>
              </a:ext>
            </a:extLst>
          </p:cNvPr>
          <p:cNvCxnSpPr>
            <a:cxnSpLocks/>
            <a:stCxn id="8" idx="1"/>
          </p:cNvCxnSpPr>
          <p:nvPr/>
        </p:nvCxnSpPr>
        <p:spPr bwMode="auto">
          <a:xfrm flipH="1" flipV="1">
            <a:off x="5181600" y="2743200"/>
            <a:ext cx="1066800" cy="10017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4AB776C-B12A-4D4C-A416-00A870E3C2AE}"/>
              </a:ext>
            </a:extLst>
          </p:cNvPr>
          <p:cNvSpPr txBox="1"/>
          <p:nvPr/>
        </p:nvSpPr>
        <p:spPr>
          <a:xfrm>
            <a:off x="5554942" y="1322098"/>
            <a:ext cx="2434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+mn-lt"/>
              </a:rPr>
              <a:t>While in Meta Queries click on File and Export and an email will be created.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9A9FAE-5820-41DB-991B-03D86BC6AF5A}"/>
              </a:ext>
            </a:extLst>
          </p:cNvPr>
          <p:cNvSpPr txBox="1"/>
          <p:nvPr/>
        </p:nvSpPr>
        <p:spPr>
          <a:xfrm>
            <a:off x="1524000" y="4831205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+mn-lt"/>
              </a:rPr>
              <a:t>Recipient will save the file and while in Meta Queries click on File and Import. This will have them choose the file they saved and create the query. </a:t>
            </a:r>
          </a:p>
        </p:txBody>
      </p:sp>
    </p:spTree>
    <p:extLst>
      <p:ext uri="{BB962C8B-B14F-4D97-AF65-F5344CB8AC3E}">
        <p14:creationId xmlns:p14="http://schemas.microsoft.com/office/powerpoint/2010/main" val="27533667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E81217-C4F4-37FC-8E97-878579A3A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546222"/>
            <a:ext cx="7772400" cy="4819418"/>
          </a:xfrm>
        </p:spPr>
        <p:txBody>
          <a:bodyPr/>
          <a:lstStyle/>
          <a:p>
            <a:pPr marL="0" indent="0">
              <a:buNone/>
            </a:pPr>
            <a:r>
              <a:rPr lang="en-US" sz="2500">
                <a:solidFill>
                  <a:schemeClr val="accent2"/>
                </a:solidFill>
              </a:rPr>
              <a:t>I need a notification sent when any certifications are expiring. </a:t>
            </a:r>
            <a:r>
              <a:rPr lang="en-US" sz="1500">
                <a:solidFill>
                  <a:schemeClr val="accent2"/>
                </a:solidFill>
              </a:rPr>
              <a:t>(Employee Data Table)</a:t>
            </a:r>
          </a:p>
          <a:p>
            <a:endParaRPr lang="en-US"/>
          </a:p>
          <a:p>
            <a:endParaRPr lang="en-US" sz="25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en-US" sz="250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500">
                <a:solidFill>
                  <a:schemeClr val="accent2"/>
                </a:solidFill>
              </a:rPr>
              <a:t>I want to compare the hours code and salary guide information between Payroll and Job Assignments. </a:t>
            </a:r>
          </a:p>
          <a:p>
            <a:pPr marL="0" indent="0">
              <a:buNone/>
            </a:pPr>
            <a:r>
              <a:rPr lang="en-US" sz="1500">
                <a:solidFill>
                  <a:schemeClr val="accent2"/>
                </a:solidFill>
              </a:rPr>
              <a:t>(Payroll and Job Assignments Table)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14765D-0D7E-1C9F-FFAF-6B102ACBFD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7C70CC-F0A9-F373-D3DB-ACB7D24F975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76200"/>
            <a:ext cx="7772400" cy="990600"/>
          </a:xfrm>
        </p:spPr>
        <p:txBody>
          <a:bodyPr/>
          <a:lstStyle/>
          <a:p>
            <a:r>
              <a:rPr lang="en-US"/>
              <a:t>Meta Queries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C2E461-612C-DC42-EF2F-D7116E7A3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709"/>
          <a:stretch/>
        </p:blipFill>
        <p:spPr>
          <a:xfrm>
            <a:off x="1295400" y="2372053"/>
            <a:ext cx="7078063" cy="14469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DE8495-2469-2089-F385-1F6FED1EB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5181600"/>
            <a:ext cx="8915400" cy="9906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2406E6-E4E5-7877-E1CC-19A8E5E2B617}"/>
              </a:ext>
            </a:extLst>
          </p:cNvPr>
          <p:cNvSpPr txBox="1"/>
          <p:nvPr/>
        </p:nvSpPr>
        <p:spPr>
          <a:xfrm>
            <a:off x="1295400" y="914400"/>
            <a:ext cx="75594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accent2"/>
                </a:solidFill>
                <a:latin typeface="+mn-lt"/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8335498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F70E9-F22B-CB35-CDC3-3F2137C7B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2BDA65-A312-8FDC-BAEC-CA292DC82C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BB6605-D4D7-B995-34D3-A94D69469C2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/>
              <a:t>Meta Query Maintenance (KZ0434)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F10C7345-8716-BD7A-1590-586DFE0E1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066800"/>
          </a:xfrm>
        </p:spPr>
        <p:txBody>
          <a:bodyPr/>
          <a:lstStyle/>
          <a:p>
            <a:pPr marL="0" indent="0">
              <a:buNone/>
            </a:pPr>
            <a:r>
              <a:rPr lang="en-US" sz="2800">
                <a:solidFill>
                  <a:schemeClr val="accent2"/>
                </a:solidFill>
              </a:rPr>
              <a:t>This utility allows you to perform various actions on users’ meta queries: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583495-AC6E-4D35-FDBD-CA7BCD92C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334629"/>
            <a:ext cx="6781800" cy="4322342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797163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2F4AC-0503-20A9-154E-F2ADA361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4EAE85-3E0A-4192-52AE-8F6B8E63F8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B08164-FF72-DED0-0B18-B3264BC60EA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/>
              <a:t>Meta Query Maintenance (KZ0434)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66A36D-C976-3A10-53CC-C1C485386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95" y="1600200"/>
            <a:ext cx="7543800" cy="4819999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58FF63-A349-ACDD-1996-FCB6C7FABEF1}"/>
              </a:ext>
            </a:extLst>
          </p:cNvPr>
          <p:cNvSpPr txBox="1"/>
          <p:nvPr/>
        </p:nvSpPr>
        <p:spPr>
          <a:xfrm>
            <a:off x="1143000" y="4519136"/>
            <a:ext cx="3276600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i="1">
                <a:latin typeface="+mn-lt"/>
              </a:rPr>
              <a:t>Move </a:t>
            </a:r>
            <a:r>
              <a:rPr lang="en-US" sz="1400" i="1">
                <a:latin typeface="+mn-lt"/>
              </a:rPr>
              <a:t>or </a:t>
            </a:r>
            <a:r>
              <a:rPr lang="en-US" sz="1400" b="1" i="1">
                <a:latin typeface="+mn-lt"/>
              </a:rPr>
              <a:t>Copy </a:t>
            </a:r>
            <a:r>
              <a:rPr lang="en-US" sz="1400" i="1">
                <a:latin typeface="+mn-lt"/>
              </a:rPr>
              <a:t>queries to another user.  You also have the option to move/copy ALL of that user’s queries.</a:t>
            </a:r>
            <a:endParaRPr lang="en-US" sz="140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88E0D4F-C4A7-8CE7-1C7B-C3573E691C29}"/>
              </a:ext>
            </a:extLst>
          </p:cNvPr>
          <p:cNvCxnSpPr>
            <a:cxnSpLocks/>
            <a:stCxn id="10" idx="2"/>
          </p:cNvCxnSpPr>
          <p:nvPr/>
        </p:nvCxnSpPr>
        <p:spPr bwMode="auto">
          <a:xfrm flipH="1">
            <a:off x="2088510" y="5257800"/>
            <a:ext cx="692790" cy="755009"/>
          </a:xfrm>
          <a:prstGeom prst="straightConnector1">
            <a:avLst/>
          </a:prstGeom>
          <a:ln w="31750">
            <a:solidFill>
              <a:schemeClr val="accent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FFD10EC-6648-A99B-8EF5-D58B00B533FE}"/>
              </a:ext>
            </a:extLst>
          </p:cNvPr>
          <p:cNvCxnSpPr>
            <a:cxnSpLocks/>
            <a:stCxn id="10" idx="2"/>
          </p:cNvCxnSpPr>
          <p:nvPr/>
        </p:nvCxnSpPr>
        <p:spPr bwMode="auto">
          <a:xfrm>
            <a:off x="2781300" y="5257800"/>
            <a:ext cx="838200" cy="755009"/>
          </a:xfrm>
          <a:prstGeom prst="straightConnector1">
            <a:avLst/>
          </a:prstGeom>
          <a:ln w="31750">
            <a:solidFill>
              <a:schemeClr val="accent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1542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95400" y="4191000"/>
            <a:ext cx="7696200" cy="2362199"/>
          </a:xfrm>
        </p:spPr>
        <p:txBody>
          <a:bodyPr/>
          <a:lstStyle/>
          <a:p>
            <a:pPr marL="457200" indent="-457200"/>
            <a:r>
              <a:rPr lang="en-US" sz="2400" i="1"/>
              <a:t>Everyone uses Excel a little differently – there is no “right” way.  </a:t>
            </a:r>
          </a:p>
          <a:p>
            <a:pPr marL="457200" indent="-457200"/>
            <a:r>
              <a:rPr lang="en-US" sz="2400" i="1"/>
              <a:t>That said, you need to identify what you are trying to accomplish with the data … </a:t>
            </a:r>
          </a:p>
          <a:p>
            <a:pPr marL="457200" indent="-457200"/>
            <a:r>
              <a:rPr lang="en-US" sz="2400" i="1"/>
              <a:t>Are you looking for quick analysis?  A standard report?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47</a:t>
            </a:fld>
            <a:endParaRPr lang="en-US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How to use Excel</a:t>
            </a:r>
          </a:p>
        </p:txBody>
      </p:sp>
      <p:pic>
        <p:nvPicPr>
          <p:cNvPr id="1026" name="Picture 2" descr="http://blogs.longwood.edu/emilyannleonard/files/2013/06/mywayorthehighw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067889"/>
            <a:ext cx="4267199" cy="286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/>
              <a:t>Is a spreadsheet the appropriate tool?</a:t>
            </a:r>
          </a:p>
          <a:p>
            <a:pPr marL="1149350" lvl="1" indent="-457200"/>
            <a:r>
              <a:rPr lang="en-US"/>
              <a:t>Word</a:t>
            </a:r>
          </a:p>
          <a:p>
            <a:pPr marL="1149350" lvl="1" indent="-457200"/>
            <a:r>
              <a:rPr lang="en-US" err="1"/>
              <a:t>ERP</a:t>
            </a:r>
            <a:r>
              <a:rPr lang="en-US"/>
              <a:t> or </a:t>
            </a:r>
            <a:r>
              <a:rPr lang="en-US" err="1"/>
              <a:t>HRIS</a:t>
            </a:r>
            <a:r>
              <a:rPr lang="en-US"/>
              <a:t> system</a:t>
            </a:r>
          </a:p>
          <a:p>
            <a:pPr marL="457200" indent="-457200"/>
            <a:r>
              <a:rPr lang="en-US"/>
              <a:t>Does this spreadsheet save me time?</a:t>
            </a:r>
          </a:p>
          <a:p>
            <a:pPr marL="1149350" lvl="1" indent="-457200"/>
            <a:r>
              <a:rPr lang="en-US"/>
              <a:t>Hyperlinks</a:t>
            </a:r>
          </a:p>
          <a:p>
            <a:pPr marL="457200" indent="-457200"/>
            <a:r>
              <a:rPr lang="en-US"/>
              <a:t>Is this spreadsheet easy to use/update?</a:t>
            </a:r>
          </a:p>
          <a:p>
            <a:pPr marL="1149350" lvl="1" indent="-457200"/>
            <a:r>
              <a:rPr lang="en-US"/>
              <a:t>Use of color and formatting</a:t>
            </a:r>
          </a:p>
          <a:p>
            <a:pPr marL="457200" indent="-457200"/>
            <a:r>
              <a:rPr lang="en-US"/>
              <a:t>Can this spreadsheet be used over time?</a:t>
            </a:r>
          </a:p>
          <a:p>
            <a:pPr marL="457200" indent="-457200"/>
            <a:r>
              <a:rPr lang="en-US"/>
              <a:t>Will this spreadsheet be used by others?</a:t>
            </a:r>
          </a:p>
          <a:p>
            <a:pPr marL="1149350" lvl="1" indent="-457200"/>
            <a:r>
              <a:rPr lang="en-US"/>
              <a:t>Documentation</a:t>
            </a:r>
          </a:p>
          <a:p>
            <a:pPr marL="1149350" lvl="1" indent="-457200"/>
            <a:r>
              <a:rPr lang="en-US"/>
              <a:t>Protection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304800"/>
            <a:ext cx="7848600" cy="9144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Functionality</a:t>
            </a:r>
          </a:p>
        </p:txBody>
      </p:sp>
    </p:spTree>
    <p:extLst>
      <p:ext uri="{BB962C8B-B14F-4D97-AF65-F5344CB8AC3E}">
        <p14:creationId xmlns:p14="http://schemas.microsoft.com/office/powerpoint/2010/main" val="109057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304800"/>
            <a:ext cx="7772400" cy="9144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Worksheet/Book 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1600" y="1371600"/>
            <a:ext cx="74676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Data input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Standardize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Data validation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Calculations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Do not disrupt the data</a:t>
            </a:r>
          </a:p>
        </p:txBody>
      </p:sp>
    </p:spTree>
    <p:extLst>
      <p:ext uri="{BB962C8B-B14F-4D97-AF65-F5344CB8AC3E}">
        <p14:creationId xmlns:p14="http://schemas.microsoft.com/office/powerpoint/2010/main" val="56336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3F518-D20C-98F7-AFD0-D7BC192A5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D19563-52E4-DAA8-198E-83015D46A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sz="2800"/>
              <a:t>Click the help icon (       ) or hit the F1 key: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6E589-4C03-D496-8B22-7922F0F706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BEEBEA-C339-EB6F-9C2E-E48419F485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143000" y="76200"/>
            <a:ext cx="7924800" cy="12192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/>
              <a:t>Knowing Your Fields/Tables (cont’d)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2EBA17-521B-B935-6E7D-CF8001FD25E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0555" y="1414879"/>
            <a:ext cx="431045" cy="4183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1ED2D2-FD84-C806-1299-BC1704EE8156}"/>
              </a:ext>
            </a:extLst>
          </p:cNvPr>
          <p:cNvSpPr txBox="1"/>
          <p:nvPr/>
        </p:nvSpPr>
        <p:spPr>
          <a:xfrm>
            <a:off x="1924856" y="4812268"/>
            <a:ext cx="6513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>
                <a:latin typeface="+mn-lt"/>
              </a:rPr>
              <a:t>The table for this field is VENDOR and the field name is NAME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973BEC-BDBA-0462-E839-D09234078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2286000"/>
            <a:ext cx="3533775" cy="218122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B3570A-FE03-365F-D786-8E3346CB7D81}"/>
              </a:ext>
            </a:extLst>
          </p:cNvPr>
          <p:cNvSpPr/>
          <p:nvPr/>
        </p:nvSpPr>
        <p:spPr bwMode="auto">
          <a:xfrm>
            <a:off x="2971800" y="2514600"/>
            <a:ext cx="1371600" cy="3810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B049E-6502-D906-E23E-A1C97CAC6C75}"/>
              </a:ext>
            </a:extLst>
          </p:cNvPr>
          <p:cNvSpPr txBox="1"/>
          <p:nvPr/>
        </p:nvSpPr>
        <p:spPr>
          <a:xfrm>
            <a:off x="1981200" y="532507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63476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E53F3-D340-4FFA-90A1-57786A054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90600" y="1984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ts val="1200"/>
              </a:spcBef>
            </a:pPr>
            <a:r>
              <a:rPr lang="en-US" sz="3600"/>
              <a:t>Excel Worksheet Organization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5FDF27-2849-421D-B61B-94D89C1AFE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52" r="77333" b="23011"/>
          <a:stretch/>
        </p:blipFill>
        <p:spPr>
          <a:xfrm>
            <a:off x="2455298" y="1676400"/>
            <a:ext cx="5860869" cy="429332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97395F5-3141-4F91-9B4E-F16BEE1ACAAD}"/>
              </a:ext>
            </a:extLst>
          </p:cNvPr>
          <p:cNvGrpSpPr/>
          <p:nvPr/>
        </p:nvGrpSpPr>
        <p:grpSpPr>
          <a:xfrm>
            <a:off x="4774475" y="1869216"/>
            <a:ext cx="4291667" cy="4231139"/>
            <a:chOff x="4114801" y="2143536"/>
            <a:chExt cx="4291667" cy="423113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8F6C9EF-C7D0-4B43-AE44-F2E3285D3817}"/>
                </a:ext>
              </a:extLst>
            </p:cNvPr>
            <p:cNvSpPr/>
            <p:nvPr/>
          </p:nvSpPr>
          <p:spPr>
            <a:xfrm>
              <a:off x="4114801" y="2403567"/>
              <a:ext cx="3683725" cy="3971108"/>
            </a:xfrm>
            <a:prstGeom prst="roundRect">
              <a:avLst>
                <a:gd name="adj" fmla="val 7684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A04FB12-D354-478D-BD12-57845ABB6B8E}"/>
                </a:ext>
              </a:extLst>
            </p:cNvPr>
            <p:cNvSpPr txBox="1"/>
            <p:nvPr/>
          </p:nvSpPr>
          <p:spPr>
            <a:xfrm>
              <a:off x="7641771" y="2143536"/>
              <a:ext cx="7646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FF0000"/>
                  </a:solidFill>
                  <a:latin typeface="+mj-lt"/>
                </a:rPr>
                <a:t>Data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E2C55B4-2F18-4C64-9463-B63EEBF6C7AD}"/>
              </a:ext>
            </a:extLst>
          </p:cNvPr>
          <p:cNvSpPr txBox="1"/>
          <p:nvPr/>
        </p:nvSpPr>
        <p:spPr>
          <a:xfrm>
            <a:off x="4802258" y="6295870"/>
            <a:ext cx="1336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+mj-lt"/>
              </a:rPr>
              <a:t>Formulas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85F28E-43B8-49FA-BBF7-E15E60D2DFD5}"/>
              </a:ext>
            </a:extLst>
          </p:cNvPr>
          <p:cNvSpPr txBox="1"/>
          <p:nvPr/>
        </p:nvSpPr>
        <p:spPr>
          <a:xfrm>
            <a:off x="1040156" y="2868636"/>
            <a:ext cx="1245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0000"/>
                </a:solidFill>
                <a:latin typeface="+mj-lt"/>
              </a:rPr>
              <a:t>Manual Input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3DE8005-74A8-41AD-8FCF-B0E4B61130AA}"/>
              </a:ext>
            </a:extLst>
          </p:cNvPr>
          <p:cNvSpPr/>
          <p:nvPr/>
        </p:nvSpPr>
        <p:spPr>
          <a:xfrm>
            <a:off x="2161166" y="3154680"/>
            <a:ext cx="89937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69312928-2FE8-4480-878C-81B5E94E957F}"/>
              </a:ext>
            </a:extLst>
          </p:cNvPr>
          <p:cNvSpPr/>
          <p:nvPr/>
        </p:nvSpPr>
        <p:spPr>
          <a:xfrm rot="5400000">
            <a:off x="4100484" y="5381541"/>
            <a:ext cx="159827" cy="1336198"/>
          </a:xfrm>
          <a:prstGeom prst="rightBrace">
            <a:avLst>
              <a:gd name="adj1" fmla="val 47226"/>
              <a:gd name="adj2" fmla="val 49641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ABE37A1-E92F-4F4E-B461-275A613D833F}"/>
              </a:ext>
            </a:extLst>
          </p:cNvPr>
          <p:cNvCxnSpPr>
            <a:stCxn id="6" idx="1"/>
          </p:cNvCxnSpPr>
          <p:nvPr/>
        </p:nvCxnSpPr>
        <p:spPr>
          <a:xfrm flipH="1" flipV="1">
            <a:off x="4246002" y="6143581"/>
            <a:ext cx="556256" cy="3831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71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E8096-1E7F-4C7B-A74A-F171851E92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19200" y="166470"/>
            <a:ext cx="78486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Workbook Organization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8B32BB-D1B5-4462-990F-5359677146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3830"/>
          <a:stretch/>
        </p:blipFill>
        <p:spPr>
          <a:xfrm>
            <a:off x="1295400" y="1676401"/>
            <a:ext cx="7320442" cy="390787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C854A7-271B-4C81-9A2E-CA67F9F8A1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0" t="90969" r="80273" b="4918"/>
          <a:stretch/>
        </p:blipFill>
        <p:spPr>
          <a:xfrm>
            <a:off x="1295400" y="5584278"/>
            <a:ext cx="7315200" cy="49638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31AD432-87BE-4C6D-A672-280FAF309945}"/>
              </a:ext>
            </a:extLst>
          </p:cNvPr>
          <p:cNvGrpSpPr/>
          <p:nvPr/>
        </p:nvGrpSpPr>
        <p:grpSpPr>
          <a:xfrm>
            <a:off x="5037540" y="2290321"/>
            <a:ext cx="2734860" cy="2684765"/>
            <a:chOff x="4937048" y="2460953"/>
            <a:chExt cx="2734860" cy="268476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78D017-043A-4FD7-8596-619255C60379}"/>
                </a:ext>
              </a:extLst>
            </p:cNvPr>
            <p:cNvSpPr txBox="1"/>
            <p:nvPr/>
          </p:nvSpPr>
          <p:spPr>
            <a:xfrm>
              <a:off x="4937048" y="4437832"/>
              <a:ext cx="2734860" cy="7078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1C1C1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solidFill>
                    <a:schemeClr val="accent6">
                      <a:lumMod val="50000"/>
                    </a:schemeClr>
                  </a:solidFill>
                  <a:latin typeface="+mn-lt"/>
                </a:rPr>
                <a:t>Notations, special calculations, “play” area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40675650-F94F-4C3E-A6B9-E1629392A932}"/>
                </a:ext>
              </a:extLst>
            </p:cNvPr>
            <p:cNvCxnSpPr/>
            <p:nvPr/>
          </p:nvCxnSpPr>
          <p:spPr>
            <a:xfrm flipV="1">
              <a:off x="6178275" y="2460953"/>
              <a:ext cx="0" cy="2031498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EAA14D0-C6E3-442A-B239-0833F374BA30}"/>
              </a:ext>
            </a:extLst>
          </p:cNvPr>
          <p:cNvGrpSpPr/>
          <p:nvPr/>
        </p:nvGrpSpPr>
        <p:grpSpPr>
          <a:xfrm>
            <a:off x="1983538" y="2290321"/>
            <a:ext cx="2817062" cy="2855276"/>
            <a:chOff x="1883046" y="2460953"/>
            <a:chExt cx="2817062" cy="28552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6ED2E0-75DF-48F3-B4A3-6DF06D7A8691}"/>
                </a:ext>
              </a:extLst>
            </p:cNvPr>
            <p:cNvSpPr txBox="1"/>
            <p:nvPr/>
          </p:nvSpPr>
          <p:spPr>
            <a:xfrm>
              <a:off x="1883046" y="4608343"/>
              <a:ext cx="2817062" cy="7078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solidFill>
                    <a:srgbClr val="FF0000"/>
                  </a:solidFill>
                  <a:latin typeface="+mn-lt"/>
                </a:rPr>
                <a:t>Main Calculations – Workhorse of the file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0E64B3E-E2B4-4A3B-A06B-D7675067C1FB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flipV="1">
              <a:off x="3291577" y="2460953"/>
              <a:ext cx="313315" cy="214739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A71F5B-48D0-48FD-8FE4-1EA3E6B24465}"/>
              </a:ext>
            </a:extLst>
          </p:cNvPr>
          <p:cNvGrpSpPr/>
          <p:nvPr/>
        </p:nvGrpSpPr>
        <p:grpSpPr>
          <a:xfrm>
            <a:off x="7589861" y="2261823"/>
            <a:ext cx="1681618" cy="1967865"/>
            <a:chOff x="7489369" y="2432455"/>
            <a:chExt cx="1681618" cy="196786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6CB73F-758A-47AC-A9A2-BD630901D062}"/>
                </a:ext>
              </a:extLst>
            </p:cNvPr>
            <p:cNvSpPr txBox="1"/>
            <p:nvPr/>
          </p:nvSpPr>
          <p:spPr>
            <a:xfrm>
              <a:off x="7489369" y="3692434"/>
              <a:ext cx="1681618" cy="7078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solidFill>
                    <a:srgbClr val="FF0000"/>
                  </a:solidFill>
                  <a:latin typeface="+mn-lt"/>
                </a:rPr>
                <a:t>Minor Calculations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0F64C96-FC3B-4B11-86A6-B69536CD87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11281" y="2432455"/>
              <a:ext cx="399858" cy="125997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551505A-4340-45A4-AC6B-212C8DC2E206}"/>
              </a:ext>
            </a:extLst>
          </p:cNvPr>
          <p:cNvGrpSpPr/>
          <p:nvPr/>
        </p:nvGrpSpPr>
        <p:grpSpPr>
          <a:xfrm>
            <a:off x="4327323" y="2290321"/>
            <a:ext cx="2827112" cy="1208356"/>
            <a:chOff x="4226831" y="2460953"/>
            <a:chExt cx="2827112" cy="120835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15DA532-9593-4722-8235-0E7D737F591D}"/>
                </a:ext>
              </a:extLst>
            </p:cNvPr>
            <p:cNvSpPr txBox="1"/>
            <p:nvPr/>
          </p:nvSpPr>
          <p:spPr>
            <a:xfrm>
              <a:off x="4226831" y="3269199"/>
              <a:ext cx="1458669" cy="4001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rgbClr val="0070C0"/>
                  </a:solidFill>
                  <a:latin typeface="+mj-lt"/>
                </a:rPr>
                <a:t>Data Dumps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04E46BA9-F3FF-4BFB-B952-359183621330}"/>
                </a:ext>
              </a:extLst>
            </p:cNvPr>
            <p:cNvCxnSpPr>
              <a:cxnSpLocks/>
              <a:stCxn id="7" idx="0"/>
            </p:cNvCxnSpPr>
            <p:nvPr/>
          </p:nvCxnSpPr>
          <p:spPr>
            <a:xfrm flipH="1" flipV="1">
              <a:off x="4919175" y="2460953"/>
              <a:ext cx="36991" cy="80824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8DF1F2F-89CF-47B4-A6C3-6CD9D59E0708}"/>
                </a:ext>
              </a:extLst>
            </p:cNvPr>
            <p:cNvCxnSpPr>
              <a:cxnSpLocks/>
              <a:stCxn id="7" idx="0"/>
            </p:cNvCxnSpPr>
            <p:nvPr/>
          </p:nvCxnSpPr>
          <p:spPr>
            <a:xfrm flipV="1">
              <a:off x="4956166" y="2460953"/>
              <a:ext cx="2097777" cy="80824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22E3163-1CEC-47B3-A86E-CE0AC54C8241}"/>
              </a:ext>
            </a:extLst>
          </p:cNvPr>
          <p:cNvGrpSpPr/>
          <p:nvPr/>
        </p:nvGrpSpPr>
        <p:grpSpPr>
          <a:xfrm>
            <a:off x="247445" y="2242620"/>
            <a:ext cx="2970713" cy="1566824"/>
            <a:chOff x="146953" y="2413252"/>
            <a:chExt cx="2970713" cy="156682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97C6F4-21B1-4D94-9EBC-935544E384B9}"/>
                </a:ext>
              </a:extLst>
            </p:cNvPr>
            <p:cNvSpPr txBox="1"/>
            <p:nvPr/>
          </p:nvSpPr>
          <p:spPr>
            <a:xfrm>
              <a:off x="146953" y="3272190"/>
              <a:ext cx="2970713" cy="7078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1C1C1C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latin typeface="+mn-lt"/>
                </a:rPr>
                <a:t>Verification/Summary Worksheets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DA273C0-DCEE-4E94-873D-E657A7A29FC6}"/>
                </a:ext>
              </a:extLst>
            </p:cNvPr>
            <p:cNvCxnSpPr>
              <a:cxnSpLocks/>
              <a:stCxn id="5" idx="0"/>
            </p:cNvCxnSpPr>
            <p:nvPr/>
          </p:nvCxnSpPr>
          <p:spPr>
            <a:xfrm flipV="1">
              <a:off x="1632310" y="2413252"/>
              <a:ext cx="949325" cy="85893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6C54107-7563-47A2-8823-BA6FFFEF1C29}"/>
                </a:ext>
              </a:extLst>
            </p:cNvPr>
            <p:cNvCxnSpPr>
              <a:cxnSpLocks/>
              <a:stCxn id="5" idx="0"/>
            </p:cNvCxnSpPr>
            <p:nvPr/>
          </p:nvCxnSpPr>
          <p:spPr>
            <a:xfrm flipH="1" flipV="1">
              <a:off x="1475648" y="2460954"/>
              <a:ext cx="156662" cy="81123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929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0.13541 -0.547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2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274638"/>
            <a:ext cx="76962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Worksheet/book 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1600" y="1371600"/>
            <a:ext cx="68580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Data input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Standardize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Data validation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Calculations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Do not disrupt the data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Display</a:t>
            </a:r>
          </a:p>
          <a:p>
            <a:pPr marL="1149350" lvl="1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“Pretty” vs “Usable”</a:t>
            </a:r>
          </a:p>
          <a:p>
            <a:pPr marL="457200" indent="-4572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Work backward </a:t>
            </a:r>
          </a:p>
        </p:txBody>
      </p:sp>
    </p:spTree>
    <p:extLst>
      <p:ext uri="{BB962C8B-B14F-4D97-AF65-F5344CB8AC3E}">
        <p14:creationId xmlns:p14="http://schemas.microsoft.com/office/powerpoint/2010/main" val="298357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274638"/>
            <a:ext cx="7696200" cy="1143000"/>
          </a:xfrm>
          <a:prstGeom prst="rect">
            <a:avLst/>
          </a:prstGeom>
        </p:spPr>
        <p:txBody>
          <a:bodyPr/>
          <a:lstStyle/>
          <a:p>
            <a:r>
              <a:rPr lang="en-US" sz="3600"/>
              <a:t>Ditching the Mouse</a:t>
            </a:r>
            <a:br>
              <a:rPr lang="en-US" sz="3600"/>
            </a:br>
            <a:r>
              <a:rPr lang="en-US" sz="3600"/>
              <a:t>MS Keyboard Shortcuts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D4399-F4C9-4AD6-AA88-610FDB325AF1}"/>
              </a:ext>
            </a:extLst>
          </p:cNvPr>
          <p:cNvSpPr txBox="1"/>
          <p:nvPr/>
        </p:nvSpPr>
        <p:spPr>
          <a:xfrm>
            <a:off x="5715000" y="1828800"/>
            <a:ext cx="2911098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latin typeface="+mj-lt"/>
              </a:rPr>
              <a:t>Ctrl + B (or I or U)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Bold, italics, underline</a:t>
            </a:r>
          </a:p>
          <a:p>
            <a:r>
              <a:rPr lang="en-US" sz="2000">
                <a:latin typeface="+mj-lt"/>
              </a:rPr>
              <a:t>Ctrl + C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Copy selected data</a:t>
            </a:r>
          </a:p>
          <a:p>
            <a:r>
              <a:rPr lang="en-US" sz="2000">
                <a:latin typeface="+mj-lt"/>
              </a:rPr>
              <a:t>Ctrl + X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Cut selected data</a:t>
            </a:r>
          </a:p>
          <a:p>
            <a:r>
              <a:rPr lang="en-US" sz="2000">
                <a:latin typeface="+mj-lt"/>
              </a:rPr>
              <a:t>Ctrl + V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Paste selected data</a:t>
            </a:r>
          </a:p>
          <a:p>
            <a:r>
              <a:rPr lang="en-US" sz="2000">
                <a:latin typeface="+mj-lt"/>
              </a:rPr>
              <a:t>Ctrl + Z (or Y)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Undo (redo)</a:t>
            </a:r>
          </a:p>
          <a:p>
            <a:r>
              <a:rPr lang="en-US" sz="2000">
                <a:latin typeface="+mj-lt"/>
              </a:rPr>
              <a:t>Alt, I, R (or C)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Insert row (or column)</a:t>
            </a:r>
          </a:p>
          <a:p>
            <a:r>
              <a:rPr lang="en-US" sz="2000">
                <a:latin typeface="+mj-lt"/>
              </a:rPr>
              <a:t>Alt, E, D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Delete row (or column)</a:t>
            </a:r>
          </a:p>
          <a:p>
            <a:pPr marL="457200" lvl="1" indent="0">
              <a:buNone/>
            </a:pPr>
            <a:endParaRPr lang="en-US" sz="1800" i="1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B5E7DA-A729-4FA3-8F2C-8645F1310799}"/>
              </a:ext>
            </a:extLst>
          </p:cNvPr>
          <p:cNvSpPr txBox="1"/>
          <p:nvPr/>
        </p:nvSpPr>
        <p:spPr>
          <a:xfrm>
            <a:off x="1752600" y="1828800"/>
            <a:ext cx="342900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latin typeface="+mj-lt"/>
              </a:rPr>
              <a:t>Ctrl + Page Up (or Down)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Move between pages</a:t>
            </a:r>
          </a:p>
          <a:p>
            <a:r>
              <a:rPr lang="en-US" sz="2000">
                <a:latin typeface="+mj-lt"/>
              </a:rPr>
              <a:t>Ctrl + Home (or end)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Jump to upper left or lower right of data</a:t>
            </a:r>
          </a:p>
          <a:p>
            <a:r>
              <a:rPr lang="en-US" sz="2000">
                <a:latin typeface="+mj-lt"/>
              </a:rPr>
              <a:t>Ctrl + arrow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Jump to end of data</a:t>
            </a:r>
          </a:p>
          <a:p>
            <a:r>
              <a:rPr lang="en-US" sz="2000">
                <a:latin typeface="+mj-lt"/>
              </a:rPr>
              <a:t>Shift + arrow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Select data</a:t>
            </a:r>
          </a:p>
          <a:p>
            <a:r>
              <a:rPr lang="en-US" sz="2000">
                <a:latin typeface="+mj-lt"/>
              </a:rPr>
              <a:t>Shift + spacebar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Select a row</a:t>
            </a:r>
          </a:p>
          <a:p>
            <a:r>
              <a:rPr lang="en-US" sz="2000">
                <a:latin typeface="+mj-lt"/>
              </a:rPr>
              <a:t>Ctrl + A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Select data set</a:t>
            </a:r>
          </a:p>
          <a:p>
            <a:r>
              <a:rPr lang="en-US" sz="2000">
                <a:latin typeface="+mj-lt"/>
              </a:rPr>
              <a:t>Ctrl + Shift + arrow</a:t>
            </a:r>
          </a:p>
          <a:p>
            <a:pPr marL="457200" lvl="1" indent="0">
              <a:buNone/>
            </a:pPr>
            <a:r>
              <a:rPr lang="en-US" sz="1800" i="1">
                <a:latin typeface="+mj-lt"/>
              </a:rPr>
              <a:t>Select to end of data</a:t>
            </a:r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07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BF2429-A732-4D34-AAED-F8312A6A79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2FD41-DEEE-44AA-A5A4-82991031171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19200" y="76200"/>
            <a:ext cx="7848600" cy="1219200"/>
          </a:xfrm>
        </p:spPr>
        <p:txBody>
          <a:bodyPr>
            <a:normAutofit/>
          </a:bodyPr>
          <a:lstStyle/>
          <a:p>
            <a:r>
              <a:rPr lang="en-US" sz="3600"/>
              <a:t>Excel - Auto-Fill Handle</a:t>
            </a:r>
          </a:p>
        </p:txBody>
      </p:sp>
      <p:pic>
        <p:nvPicPr>
          <p:cNvPr id="1026" name="Picture 2" descr="How to Use the Fill Handle in Excel GIF">
            <a:extLst>
              <a:ext uri="{FF2B5EF4-FFF2-40B4-BE49-F238E27FC236}">
                <a16:creationId xmlns:a16="http://schemas.microsoft.com/office/drawing/2014/main" id="{6F2B4FE2-B36A-4FC9-8E68-7911BF56F0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7192297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0498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1295400" y="6096000"/>
            <a:ext cx="7566229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14400"/>
            <a:ext cx="7467600" cy="5715000"/>
          </a:xfrm>
        </p:spPr>
        <p:txBody>
          <a:bodyPr/>
          <a:lstStyle/>
          <a:p>
            <a:r>
              <a:rPr lang="en-US" sz="2000"/>
              <a:t>Data from Meta Queries, by default, is normalized or “exploded.”  In other words, if your data columns include multi-valued fields, then your single-valued fields will repeat on multiple rows.**</a:t>
            </a:r>
          </a:p>
          <a:p>
            <a:r>
              <a:rPr lang="en-US" sz="2000"/>
              <a:t>To eliminate duplicates, follow these steps (keeping in mind that you may be losing multi-valued data).</a:t>
            </a:r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pPr marL="977900" lvl="1"/>
            <a:r>
              <a:rPr lang="en-US" sz="1400"/>
              <a:t>Under the “DATA” tab, click “Remove Duplicates.“  </a:t>
            </a:r>
          </a:p>
          <a:p>
            <a:pPr marL="977900" lvl="1"/>
            <a:r>
              <a:rPr lang="en-US" sz="1400"/>
              <a:t>Then, select only the columns where your data is duplicated. </a:t>
            </a:r>
          </a:p>
          <a:p>
            <a:pPr marL="977900" lvl="1"/>
            <a:r>
              <a:rPr lang="en-US" sz="1400"/>
              <a:t>Click “OK” – and Excel will tell you the results:</a:t>
            </a:r>
          </a:p>
          <a:p>
            <a:pPr marL="914400" lvl="1" indent="-222250">
              <a:buFont typeface="Wingdings" panose="05000000000000000000" pitchFamily="2" charset="2"/>
              <a:buChar char="§"/>
            </a:pPr>
            <a:endParaRPr lang="en-US" sz="1400"/>
          </a:p>
          <a:p>
            <a:pPr lvl="1"/>
            <a:endParaRPr lang="en-US" sz="1200"/>
          </a:p>
          <a:p>
            <a:pPr lvl="1"/>
            <a:endParaRPr lang="en-US" sz="1200"/>
          </a:p>
          <a:p>
            <a:pPr lvl="1"/>
            <a:endParaRPr lang="en-US" sz="1200"/>
          </a:p>
          <a:p>
            <a:pPr marL="0" indent="0">
              <a:buNone/>
            </a:pPr>
            <a:endParaRPr lang="en-US" sz="1800" b="1" i="1"/>
          </a:p>
          <a:p>
            <a:pPr marL="0" indent="0">
              <a:buNone/>
            </a:pPr>
            <a:r>
              <a:rPr lang="en-US" sz="1400" b="1" i="1"/>
              <a:t> </a:t>
            </a:r>
          </a:p>
          <a:p>
            <a:pPr marL="0" indent="0">
              <a:buNone/>
            </a:pPr>
            <a:r>
              <a:rPr lang="en-US" sz="1400" b="1" i="1"/>
              <a:t> ** In version 5.94 of Keystone Client, you will be able to select different format options for your data.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80010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Remove Duplicates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371600" y="2667001"/>
            <a:ext cx="7406640" cy="1295399"/>
            <a:chOff x="762000" y="3857625"/>
            <a:chExt cx="7972425" cy="139435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3886200"/>
              <a:ext cx="7972425" cy="119062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7696200" y="4114800"/>
              <a:ext cx="685800" cy="838200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 flipH="1">
              <a:off x="5601229" y="4953000"/>
              <a:ext cx="2171171" cy="298977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 bwMode="auto">
            <a:xfrm>
              <a:off x="4405312" y="3857625"/>
              <a:ext cx="685800" cy="257175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4784892"/>
            <a:ext cx="3832429" cy="108250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59778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136515"/>
            <a:ext cx="76962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Function Entry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5029200" y="1867482"/>
            <a:ext cx="3886200" cy="228600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/>
              <a:t>Function bar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/>
              <a:t>Function wizard</a:t>
            </a:r>
          </a:p>
          <a:p>
            <a:pPr marL="1025525" lvl="1" indent="-457200">
              <a:buFont typeface="Wingdings" panose="05000000000000000000" pitchFamily="2" charset="2"/>
              <a:buChar char="Ø"/>
            </a:pPr>
            <a:r>
              <a:rPr lang="en-US" sz="2400"/>
              <a:t>Argument entry</a:t>
            </a:r>
          </a:p>
          <a:p>
            <a:pPr marL="1025525" lvl="1" indent="-457200">
              <a:buFont typeface="Wingdings" panose="05000000000000000000" pitchFamily="2" charset="2"/>
              <a:buChar char="Ø"/>
            </a:pPr>
            <a:r>
              <a:rPr lang="en-US" sz="2400"/>
              <a:t>Help options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2768" r="65625" b="46553"/>
          <a:stretch/>
        </p:blipFill>
        <p:spPr>
          <a:xfrm>
            <a:off x="1371600" y="1676400"/>
            <a:ext cx="3583580" cy="29718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656" t="20371" r="61788" b="47530"/>
          <a:stretch/>
        </p:blipFill>
        <p:spPr>
          <a:xfrm>
            <a:off x="5158178" y="4381500"/>
            <a:ext cx="3481779" cy="20574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947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/>
              <a:t>CONCATENATE</a:t>
            </a:r>
            <a:r>
              <a:rPr lang="en-US" sz="2000"/>
              <a:t> – Joins several text strings into one string:</a:t>
            </a:r>
          </a:p>
          <a:p>
            <a:endParaRPr lang="en-US" sz="2000"/>
          </a:p>
          <a:p>
            <a:endParaRPr lang="en-US" sz="2000"/>
          </a:p>
          <a:p>
            <a:endParaRPr lang="en-US" sz="2000"/>
          </a:p>
          <a:p>
            <a:endParaRPr lang="en-US" sz="2000"/>
          </a:p>
          <a:p>
            <a:endParaRPr lang="en-US" sz="2000"/>
          </a:p>
          <a:p>
            <a:pPr lvl="2"/>
            <a:r>
              <a:rPr lang="en-US" sz="1600" i="1"/>
              <a:t>Note the use of a space above (“ “) as one of the text strings.</a:t>
            </a:r>
          </a:p>
          <a:p>
            <a:endParaRPr lang="en-US" sz="2000"/>
          </a:p>
          <a:p>
            <a:r>
              <a:rPr lang="en-US" sz="2000" b="1"/>
              <a:t>IF</a:t>
            </a:r>
            <a:r>
              <a:rPr lang="en-US" sz="2000"/>
              <a:t> – Checks a logical test, and returns one value if the condition evaluates to TRUE, and another value if that condition evaluates to FALSE:</a:t>
            </a:r>
          </a:p>
          <a:p>
            <a:endParaRPr lang="en-US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80010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Formulas (Examples)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257425" y="1905000"/>
            <a:ext cx="5848350" cy="14478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2819400" y="5048250"/>
            <a:ext cx="4914900" cy="112395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87936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80010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Formulas (Examples, cont’d)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C1FDB60-3536-42A2-85F8-B8C45E818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43000"/>
            <a:ext cx="7620000" cy="5334000"/>
          </a:xfrm>
        </p:spPr>
        <p:txBody>
          <a:bodyPr/>
          <a:lstStyle/>
          <a:p>
            <a:r>
              <a:rPr lang="en-US" sz="2000" b="1" u="sng"/>
              <a:t>COUNT/COUNTA</a:t>
            </a:r>
            <a:r>
              <a:rPr lang="en-US" sz="2000" b="1"/>
              <a:t> </a:t>
            </a:r>
            <a:r>
              <a:rPr lang="en-US" sz="2000"/>
              <a:t>– COUNT returns the number of cells with a numeric value in a range, while COUNTA returns the number of cells in a range that are not empty.</a:t>
            </a:r>
            <a:br>
              <a:rPr lang="en-US" sz="2000"/>
            </a:br>
            <a:endParaRPr lang="en-US" sz="2000"/>
          </a:p>
          <a:p>
            <a:r>
              <a:rPr lang="en-US" sz="2000" b="1" u="sng"/>
              <a:t>SUMIF / SUMIFS, COUNTIF / COUNTIFS, AVERAGEIF / AVERAGEIFS</a:t>
            </a:r>
            <a:r>
              <a:rPr lang="en-US" sz="2000" b="1"/>
              <a:t> </a:t>
            </a:r>
            <a:r>
              <a:rPr lang="en-US" sz="2000"/>
              <a:t>– Performs operation on one set  of data if separate set of data meets given condition(s).  Examples:</a:t>
            </a:r>
          </a:p>
          <a:p>
            <a:pPr marL="971550" lvl="1"/>
            <a:r>
              <a:rPr lang="en-US" sz="1800"/>
              <a:t>Static reference (“Blue”, $A$1, etc.)</a:t>
            </a:r>
          </a:p>
          <a:p>
            <a:pPr marL="971550" lvl="1"/>
            <a:r>
              <a:rPr lang="en-US" sz="1800"/>
              <a:t>“Formula” (“&gt;0”)</a:t>
            </a:r>
          </a:p>
          <a:p>
            <a:pPr marL="971550" lvl="1"/>
            <a:r>
              <a:rPr lang="en-US" sz="1800"/>
              <a:t>Data ranges must be same size</a:t>
            </a:r>
            <a:br>
              <a:rPr lang="en-US" sz="1800"/>
            </a:br>
            <a:endParaRPr lang="en-US" sz="1800"/>
          </a:p>
          <a:p>
            <a:pPr lvl="1"/>
            <a:endParaRPr lang="en-US" sz="1800" b="1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E0E4931-DE23-42E1-A589-82D7A2639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729" y="4648200"/>
            <a:ext cx="3343742" cy="17242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64802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F8CF8-E206-4F53-8052-088C41CD8A6F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/>
              <a:t>Search for a record key in secondary list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400"/>
              <a:t>V – Vertical list of keys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400"/>
              <a:t>H – Horizontal list of keys</a:t>
            </a:r>
          </a:p>
          <a:p>
            <a:endParaRPr lang="en-US" sz="320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274638"/>
            <a:ext cx="80010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</a:t>
            </a:r>
            <a:r>
              <a:rPr lang="en-US" sz="3600" err="1"/>
              <a:t>Vlookup</a:t>
            </a:r>
            <a:r>
              <a:rPr lang="en-US" sz="3600"/>
              <a:t> / </a:t>
            </a:r>
            <a:r>
              <a:rPr lang="en-US" sz="3600" err="1"/>
              <a:t>Hlookup</a:t>
            </a:r>
            <a:endParaRPr lang="en-US" sz="3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65BED9-37C6-4A89-9E5C-6D2B4DB4B3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19947" r="33048" b="43820"/>
          <a:stretch/>
        </p:blipFill>
        <p:spPr>
          <a:xfrm>
            <a:off x="2952285" y="2971800"/>
            <a:ext cx="5563065" cy="334409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3323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85E07-6E01-296D-EC6E-6EE5B8F1C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7366E6-2EC6-0441-6C87-887B382CF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701" y="1905000"/>
            <a:ext cx="6959797" cy="4442056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E01E9D-16AA-5459-124E-C4EA8BDCC8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F1187-5FA4-38B0-83F5-5631CEAB341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399" y="198507"/>
            <a:ext cx="7772400" cy="121920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/>
              <a:t>How do I find the field name and table if it is greyed out?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EF8D296-BFBD-CFC4-477E-D8EAE5F144BF}"/>
              </a:ext>
            </a:extLst>
          </p:cNvPr>
          <p:cNvCxnSpPr>
            <a:cxnSpLocks/>
            <a:stCxn id="10" idx="3"/>
          </p:cNvCxnSpPr>
          <p:nvPr/>
        </p:nvCxnSpPr>
        <p:spPr bwMode="auto">
          <a:xfrm flipV="1">
            <a:off x="6477000" y="2879587"/>
            <a:ext cx="533400" cy="674756"/>
          </a:xfrm>
          <a:prstGeom prst="straightConnector1">
            <a:avLst/>
          </a:prstGeom>
          <a:ln w="38100">
            <a:solidFill>
              <a:schemeClr val="accent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AC9E25-F708-034E-FDEF-DC75057A6218}"/>
              </a:ext>
            </a:extLst>
          </p:cNvPr>
          <p:cNvSpPr txBox="1"/>
          <p:nvPr/>
        </p:nvSpPr>
        <p:spPr>
          <a:xfrm>
            <a:off x="3276600" y="3200400"/>
            <a:ext cx="320040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n-lt"/>
              </a:rPr>
              <a:t>This is a “Read-only” field … can’t click on it </a:t>
            </a:r>
            <a:r>
              <a:rPr lang="en-US" sz="2000" b="1">
                <a:latin typeface="+mn-lt"/>
                <a:sym typeface="Wingdings" panose="05000000000000000000" pitchFamily="2" charset="2"/>
              </a:rPr>
              <a:t> </a:t>
            </a:r>
            <a:endParaRPr lang="en-US" sz="2000" b="1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52888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228600"/>
            <a:ext cx="79248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Match Formula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1600" y="1371600"/>
            <a:ext cx="56388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/>
              <a:t>Find matching item in given range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000"/>
              <a:t>Range must be single column or row</a:t>
            </a:r>
          </a:p>
          <a:p>
            <a:pPr marL="457200" lvl="1" indent="0">
              <a:buNone/>
            </a:pPr>
            <a:endParaRPr lang="en-US" sz="200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/>
              <a:t>Match Types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000"/>
              <a:t>0 – Exact match (most common)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000"/>
              <a:t>1 – Closest without going over</a:t>
            </a:r>
          </a:p>
          <a:p>
            <a:pPr marL="1435100" lvl="2" indent="-285750">
              <a:buFont typeface="Wingdings" panose="05000000000000000000" pitchFamily="2" charset="2"/>
              <a:buChar char="Ø"/>
            </a:pPr>
            <a:r>
              <a:rPr lang="en-US" sz="1800"/>
              <a:t>Data must be in ascending order</a:t>
            </a:r>
          </a:p>
          <a:p>
            <a:pPr marL="1035050" lvl="1" indent="-342900">
              <a:buFont typeface="Wingdings" panose="05000000000000000000" pitchFamily="2" charset="2"/>
              <a:buChar char="Ø"/>
            </a:pPr>
            <a:r>
              <a:rPr lang="en-US" sz="2000"/>
              <a:t>-1 – Closest without going below</a:t>
            </a:r>
          </a:p>
          <a:p>
            <a:pPr marL="1435100" lvl="2" indent="-285750">
              <a:buFont typeface="Wingdings" panose="05000000000000000000" pitchFamily="2" charset="2"/>
              <a:buChar char="Ø"/>
            </a:pPr>
            <a:r>
              <a:rPr lang="en-US" sz="1800"/>
              <a:t>Data must be in descending order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976" r="91667" b="64723"/>
          <a:stretch/>
        </p:blipFill>
        <p:spPr>
          <a:xfrm>
            <a:off x="6057215" y="2286000"/>
            <a:ext cx="2629585" cy="16241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6699" r="94992" b="65191"/>
          <a:stretch/>
        </p:blipFill>
        <p:spPr>
          <a:xfrm>
            <a:off x="7258829" y="3708243"/>
            <a:ext cx="1580371" cy="160719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410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274638"/>
            <a:ext cx="7620000" cy="11430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Formula Magic – Did you know?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295400" y="1371600"/>
            <a:ext cx="3657600" cy="121920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400"/>
              <a:t>You can use the Replace tool to replace sections of a formula</a:t>
            </a:r>
          </a:p>
          <a:p>
            <a:endParaRPr lang="en-US" sz="2400"/>
          </a:p>
          <a:p>
            <a:endParaRPr lang="en-US" sz="1000"/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2740" r="81600" b="64444"/>
          <a:stretch/>
        </p:blipFill>
        <p:spPr>
          <a:xfrm>
            <a:off x="3743588" y="4678362"/>
            <a:ext cx="5004576" cy="17453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752600" y="2996625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600" b="1" err="1">
                <a:latin typeface="Courier New" panose="02070309020205020404" pitchFamily="49" charset="0"/>
                <a:cs typeface="Courier New" panose="02070309020205020404" pitchFamily="49" charset="0"/>
              </a:rPr>
              <a:t>SUMIFS</a:t>
            </a:r>
            <a:r>
              <a:rPr lang="en-US" sz="1600" b="1">
                <a:latin typeface="Courier New" panose="02070309020205020404" pitchFamily="49" charset="0"/>
                <a:cs typeface="Courier New" panose="02070309020205020404" pitchFamily="49" charset="0"/>
              </a:rPr>
              <a:t>('Acct Data'!$S:$</a:t>
            </a:r>
            <a:r>
              <a:rPr lang="en-US" sz="1600" b="1" err="1">
                <a:latin typeface="Courier New" panose="02070309020205020404" pitchFamily="49" charset="0"/>
                <a:cs typeface="Courier New" panose="02070309020205020404" pitchFamily="49" charset="0"/>
              </a:rPr>
              <a:t>S,'Acct</a:t>
            </a:r>
            <a:r>
              <a:rPr lang="en-US" sz="1600" b="1">
                <a:latin typeface="Courier New" panose="02070309020205020404" pitchFamily="49" charset="0"/>
                <a:cs typeface="Courier New" panose="02070309020205020404" pitchFamily="49" charset="0"/>
              </a:rPr>
              <a:t> Data'!$I:$I,T$2,'Acct Data'!$K:$K,$A5,'Acct Data'!$G:$</a:t>
            </a:r>
            <a:r>
              <a:rPr lang="en-US" sz="1600" b="1" err="1">
                <a:latin typeface="Courier New" panose="02070309020205020404" pitchFamily="49" charset="0"/>
                <a:cs typeface="Courier New" panose="02070309020205020404" pitchFamily="49" charset="0"/>
              </a:rPr>
              <a:t>G,</a:t>
            </a:r>
            <a:r>
              <a:rPr lang="en-US" sz="1600" b="1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"X</a:t>
            </a:r>
            <a:r>
              <a:rPr lang="en-US" sz="16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600" b="1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4180" t="22754" r="83694" b="58384"/>
          <a:stretch/>
        </p:blipFill>
        <p:spPr>
          <a:xfrm>
            <a:off x="5029200" y="1371600"/>
            <a:ext cx="3718964" cy="162704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23BA11-7A0E-1207-1E52-AD4AC27AC871}"/>
              </a:ext>
            </a:extLst>
          </p:cNvPr>
          <p:cNvSpPr txBox="1"/>
          <p:nvPr/>
        </p:nvSpPr>
        <p:spPr>
          <a:xfrm>
            <a:off x="1295400" y="3657600"/>
            <a:ext cx="5715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  <a:buClr>
                <a:srgbClr val="AC0029"/>
              </a:buClr>
              <a:buFont typeface="Wingdings" panose="05000000000000000000" pitchFamily="2" charset="2"/>
              <a:buChar char="Ø"/>
            </a:pPr>
            <a:r>
              <a:rPr kumimoji="1" lang="en-US" sz="2400">
                <a:solidFill>
                  <a:srgbClr val="1C1C1C"/>
                </a:solidFill>
                <a:latin typeface="+mn-lt"/>
              </a:rPr>
              <a:t>You can move the highlighted boxes of the formula by clicking and dragging</a:t>
            </a:r>
          </a:p>
        </p:txBody>
      </p:sp>
    </p:spTree>
    <p:extLst>
      <p:ext uri="{BB962C8B-B14F-4D97-AF65-F5344CB8AC3E}">
        <p14:creationId xmlns:p14="http://schemas.microsoft.com/office/powerpoint/2010/main" val="90662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19200"/>
            <a:ext cx="7772400" cy="5181600"/>
          </a:xfrm>
        </p:spPr>
        <p:txBody>
          <a:bodyPr/>
          <a:lstStyle/>
          <a:p>
            <a:pPr marL="457200" indent="-457200"/>
            <a:r>
              <a:rPr lang="en-US" sz="2800"/>
              <a:t>Remove formulas from your data, keeping the results/values only:</a:t>
            </a:r>
          </a:p>
          <a:p>
            <a:pPr marL="1035050" lvl="1" indent="-342900"/>
            <a:r>
              <a:rPr lang="en-US" sz="2000"/>
              <a:t>Select and copy the fields </a:t>
            </a:r>
          </a:p>
          <a:p>
            <a:pPr marL="1035050" lvl="1" indent="-342900"/>
            <a:r>
              <a:rPr lang="en-US" sz="2000"/>
              <a:t>Click “Copy”</a:t>
            </a:r>
          </a:p>
          <a:p>
            <a:pPr marL="1035050" lvl="1" indent="-342900"/>
            <a:r>
              <a:rPr lang="en-US" sz="2000"/>
              <a:t>Click “Paste </a:t>
            </a:r>
            <a:r>
              <a:rPr lang="en-US" sz="2000">
                <a:sym typeface="Wingdings" panose="05000000000000000000" pitchFamily="2" charset="2"/>
              </a:rPr>
              <a:t> Paste</a:t>
            </a:r>
            <a:r>
              <a:rPr lang="en-US" sz="2000"/>
              <a:t> Values” (while keeping the data selected)</a:t>
            </a:r>
          </a:p>
          <a:p>
            <a:pPr marL="1035050" lvl="1" indent="-342900"/>
            <a:r>
              <a:rPr lang="en-US" sz="2000"/>
              <a:t>The values will “overwrite” the existing formulas</a:t>
            </a:r>
          </a:p>
          <a:p>
            <a:pPr marL="457200" indent="-457200"/>
            <a:r>
              <a:rPr lang="en-US" sz="2800"/>
              <a:t>Use the “$” when referencing a cell in a formula to always reference a specific column (</a:t>
            </a:r>
            <a:r>
              <a:rPr lang="en-US" sz="2800" b="1">
                <a:solidFill>
                  <a:srgbClr val="FF0000"/>
                </a:solidFill>
              </a:rPr>
              <a:t>$A</a:t>
            </a:r>
            <a:r>
              <a:rPr lang="en-US" sz="2800" b="1"/>
              <a:t>1</a:t>
            </a:r>
            <a:r>
              <a:rPr lang="en-US" sz="2800"/>
              <a:t>), row (</a:t>
            </a:r>
            <a:r>
              <a:rPr lang="en-US" sz="2800" b="1"/>
              <a:t>A</a:t>
            </a:r>
            <a:r>
              <a:rPr lang="en-US" sz="2800" b="1">
                <a:solidFill>
                  <a:srgbClr val="FF0000"/>
                </a:solidFill>
              </a:rPr>
              <a:t>$1</a:t>
            </a:r>
            <a:r>
              <a:rPr lang="en-US" sz="2800"/>
              <a:t>), or cell (</a:t>
            </a:r>
            <a:r>
              <a:rPr lang="en-US" sz="2800" b="1">
                <a:solidFill>
                  <a:srgbClr val="FF0000"/>
                </a:solidFill>
              </a:rPr>
              <a:t>$A$1</a:t>
            </a:r>
            <a:r>
              <a:rPr lang="en-US" sz="2800"/>
              <a:t>).</a:t>
            </a:r>
          </a:p>
          <a:p>
            <a:pPr marL="457200" indent="-457200"/>
            <a:r>
              <a:rPr lang="en-US" sz="2800"/>
              <a:t>Play around with the “Filter” feature – this provides a number of ways to analyze your data on the fly</a:t>
            </a:r>
            <a:endParaRPr 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1524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Other Useful Tips</a:t>
            </a:r>
          </a:p>
        </p:txBody>
      </p:sp>
    </p:spTree>
    <p:extLst>
      <p:ext uri="{BB962C8B-B14F-4D97-AF65-F5344CB8AC3E}">
        <p14:creationId xmlns:p14="http://schemas.microsoft.com/office/powerpoint/2010/main" val="3268764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14400"/>
            <a:ext cx="7772400" cy="5334000"/>
          </a:xfrm>
        </p:spPr>
        <p:txBody>
          <a:bodyPr/>
          <a:lstStyle/>
          <a:p>
            <a:pPr marL="457200" indent="-457200"/>
            <a:r>
              <a:rPr lang="en-US" sz="2800"/>
              <a:t>Subtotals are a useful feature, but PivotTables are even better:</a:t>
            </a:r>
          </a:p>
          <a:p>
            <a:pPr marL="0" indent="0">
              <a:buNone/>
            </a:pPr>
            <a:endParaRPr lang="en-US"/>
          </a:p>
          <a:p>
            <a:endParaRPr lang="en-US" sz="2800"/>
          </a:p>
          <a:p>
            <a:pPr marL="457200" indent="-457200"/>
            <a:r>
              <a:rPr lang="en-US" sz="2800"/>
              <a:t>Try “</a:t>
            </a:r>
            <a:r>
              <a:rPr lang="en-US" sz="2800" b="1"/>
              <a:t>Recommended </a:t>
            </a:r>
            <a:br>
              <a:rPr lang="en-US" sz="2800" b="1"/>
            </a:br>
            <a:r>
              <a:rPr lang="en-US" sz="2800" b="1"/>
              <a:t>PivotTables</a:t>
            </a:r>
            <a:r>
              <a:rPr lang="en-US" sz="2800"/>
              <a:t>” – </a:t>
            </a:r>
          </a:p>
          <a:p>
            <a:pPr marL="798513" lvl="1" indent="-336550"/>
            <a:endParaRPr lang="en-US" sz="2000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80010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/>
              <a:t>Excel - PivotTables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4648200" y="1600200"/>
            <a:ext cx="2330828" cy="1066800"/>
            <a:chOff x="3333750" y="2362200"/>
            <a:chExt cx="2476500" cy="113347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0" y="2362200"/>
              <a:ext cx="2476500" cy="113347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3333750" y="2553733"/>
              <a:ext cx="1429884" cy="778716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solidFill>
                <a:srgbClr val="0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4526109" y="2362200"/>
              <a:ext cx="637130" cy="238924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solidFill>
                <a:srgbClr val="0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048000"/>
            <a:ext cx="3495675" cy="326045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AE987B-D369-970D-A7A1-9A33AB522434}"/>
              </a:ext>
            </a:extLst>
          </p:cNvPr>
          <p:cNvSpPr txBox="1"/>
          <p:nvPr/>
        </p:nvSpPr>
        <p:spPr>
          <a:xfrm>
            <a:off x="1828800" y="4114800"/>
            <a:ext cx="32766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lvl="1" indent="-461963">
              <a:buClr>
                <a:srgbClr val="AC0029"/>
              </a:buClr>
              <a:buFont typeface="Wingdings" panose="05000000000000000000" pitchFamily="2" charset="2"/>
              <a:buChar char="Ø"/>
            </a:pPr>
            <a:r>
              <a:rPr lang="en-US" sz="2000" i="1">
                <a:latin typeface="+mn-lt"/>
              </a:rPr>
              <a:t>Excel will provide you with a few suggestions … it might know what you are looking for before you do!</a:t>
            </a:r>
          </a:p>
        </p:txBody>
      </p:sp>
    </p:spTree>
    <p:extLst>
      <p:ext uri="{BB962C8B-B14F-4D97-AF65-F5344CB8AC3E}">
        <p14:creationId xmlns:p14="http://schemas.microsoft.com/office/powerpoint/2010/main" val="37606453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171372"/>
            <a:ext cx="7772400" cy="3601388"/>
          </a:xfrm>
        </p:spPr>
        <p:txBody>
          <a:bodyPr/>
          <a:lstStyle/>
          <a:p>
            <a:pPr marL="346565" indent="-346565"/>
            <a:r>
              <a:rPr lang="en-US" sz="1800"/>
              <a:t>All responses will be entered into a drawing for a $50 Amazon Gift Card. </a:t>
            </a:r>
          </a:p>
          <a:p>
            <a:pPr marL="346565" indent="-346565"/>
            <a:r>
              <a:rPr lang="en-US" sz="1800"/>
              <a:t>Drawing to take place Friday at lunch. There will be multiple winners! </a:t>
            </a:r>
          </a:p>
          <a:p>
            <a:pPr marL="346565" indent="-346565"/>
            <a:r>
              <a:rPr lang="en-US" sz="18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1800"/>
              <a:t> or scan this QR code (also on the agenda)</a:t>
            </a:r>
          </a:p>
          <a:p>
            <a:pPr marL="346565" indent="-346565"/>
            <a:endParaRPr lang="en-US" sz="1800"/>
          </a:p>
          <a:p>
            <a:pPr marL="346565" indent="-346565"/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56745" y="1028075"/>
            <a:ext cx="5830818" cy="743144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27" y="3143175"/>
            <a:ext cx="2815371" cy="28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EBDA5-0C83-9EC3-64E3-A057FA9AA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E7C59-DC61-2967-AF0B-F8716E06F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524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>
                <a:solidFill>
                  <a:schemeClr val="accent2"/>
                </a:solidFill>
              </a:rPr>
              <a:t>Click the help icon (       ) or press F1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>
                <a:solidFill>
                  <a:schemeClr val="accent2"/>
                </a:solidFill>
              </a:rPr>
              <a:t>Click “Screen Help”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>
                <a:solidFill>
                  <a:schemeClr val="accent2"/>
                </a:solidFill>
              </a:rPr>
              <a:t>Click “Screen Flow”</a:t>
            </a:r>
          </a:p>
          <a:p>
            <a:pPr marL="514350" indent="-514350">
              <a:buFont typeface="+mj-lt"/>
              <a:buAutoNum type="arabicPeriod"/>
            </a:pPr>
            <a:endParaRPr lang="en-US" sz="2800"/>
          </a:p>
          <a:p>
            <a:pPr marL="0" indent="0">
              <a:buNone/>
            </a:pPr>
            <a:endParaRPr lang="en-US" sz="2800"/>
          </a:p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369B1F-A547-BBFA-7A29-F68F449B0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200400"/>
            <a:ext cx="3962953" cy="23053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D1414F-D478-A5B1-BF87-C0AE0B1C35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126471-7675-7A59-4F6D-FE7EDFC75B0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/>
              <a:t>What if the field I want to query is greyed out?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971C01-2568-9475-921B-47DAEF8D6AE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447800"/>
            <a:ext cx="431045" cy="418367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138B665-2BF4-902A-FAE6-20D293634D1E}"/>
              </a:ext>
            </a:extLst>
          </p:cNvPr>
          <p:cNvCxnSpPr>
            <a:cxnSpLocks/>
          </p:cNvCxnSpPr>
          <p:nvPr/>
        </p:nvCxnSpPr>
        <p:spPr bwMode="auto">
          <a:xfrm>
            <a:off x="4648200" y="2819400"/>
            <a:ext cx="819150" cy="2290625"/>
          </a:xfrm>
          <a:prstGeom prst="straightConnector1">
            <a:avLst/>
          </a:prstGeom>
          <a:ln w="28575">
            <a:solidFill>
              <a:schemeClr val="accent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24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3EDCB-93E8-441B-58AD-E6F3BCF1C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E2B62DC-9E53-4E93-6776-17618E0A2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896478"/>
          </a:xfrm>
        </p:spPr>
        <p:txBody>
          <a:bodyPr/>
          <a:lstStyle/>
          <a:p>
            <a:pPr marL="0" indent="0">
              <a:buNone/>
            </a:pPr>
            <a:r>
              <a:rPr lang="en-US" sz="2800">
                <a:solidFill>
                  <a:schemeClr val="accent2"/>
                </a:solidFill>
              </a:rPr>
              <a:t>This produces a report of ALL fields on the screen, including the read-only fields. </a:t>
            </a:r>
          </a:p>
          <a:p>
            <a:pPr marL="514350" indent="-514350">
              <a:buFont typeface="+mj-lt"/>
              <a:buAutoNum type="arabicPeriod"/>
            </a:pPr>
            <a:endParaRPr lang="en-US" sz="2800"/>
          </a:p>
          <a:p>
            <a:pPr marL="0" indent="0">
              <a:buNone/>
            </a:pPr>
            <a:endParaRPr lang="en-US" sz="2800"/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A4BD8B-9A75-34B6-B7AB-CD4B5A6D13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4CE880-FC44-31E5-0568-53BA7A80032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/>
              <a:t>What if the field I want to query is greyed out?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E7658F-F111-339C-1F38-77B5A04A0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96" y="2405943"/>
            <a:ext cx="6767808" cy="3992614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2103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688FA-F344-0922-D6ED-F5B676A25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B644A0-E8C2-B64F-6C6E-29BDAD4CD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133600"/>
            <a:ext cx="7772400" cy="4419600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chemeClr val="accent2"/>
                </a:solidFill>
              </a:rPr>
              <a:t>If you don't see a particular field in a Keystone Table, contact Keystone Client Care, and we will add it to both the standard table on your system and on our development server.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3CC1BA-312E-6F0A-AC89-2747F1EE38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4F5A5A-3FF1-F687-8B47-AF66DE3424D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19200" y="315210"/>
            <a:ext cx="7772400" cy="1219200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What if the Keystone Table doesn’t have a field I need?</a:t>
            </a:r>
          </a:p>
        </p:txBody>
      </p:sp>
    </p:spTree>
    <p:extLst>
      <p:ext uri="{BB962C8B-B14F-4D97-AF65-F5344CB8AC3E}">
        <p14:creationId xmlns:p14="http://schemas.microsoft.com/office/powerpoint/2010/main" val="2709361808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9D2C94B-7DA5-4B64-BBB2-A3CAFEC38B26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720C48D-E5E6-4987-97F7-681F3548D45D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A1A3C1A-EC70-4721-BC4E-A8DDD54E12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64</Slides>
  <Notes>4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Keystone - NASU</vt:lpstr>
      <vt:lpstr>Custom Design</vt:lpstr>
      <vt:lpstr>Keystone - NASU</vt:lpstr>
      <vt:lpstr>FIS/KEMS Meta Queries and Excel Tips</vt:lpstr>
      <vt:lpstr>PowerPoint Presentation</vt:lpstr>
      <vt:lpstr>Meta Queries – All Toolbar Icons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Standard Financials Tables </vt:lpstr>
      <vt:lpstr>Standard Financials Tables </vt:lpstr>
      <vt:lpstr>Keystone Queries (aka “Standard Queries”) - Financials</vt:lpstr>
      <vt:lpstr>PowerPoint Presentation</vt:lpstr>
      <vt:lpstr>Keystone Queries – Financials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use Excel</vt:lpstr>
      <vt:lpstr>Excel Functionality</vt:lpstr>
      <vt:lpstr>Excel Worksheet/Book Organization</vt:lpstr>
      <vt:lpstr>Excel Worksheet Organization Example</vt:lpstr>
      <vt:lpstr>Excel Workbook Organization Example</vt:lpstr>
      <vt:lpstr>Excel Worksheet/book Organization</vt:lpstr>
      <vt:lpstr>Ditching the Mouse MS Keyboard Shortcuts</vt:lpstr>
      <vt:lpstr>PowerPoint Presentation</vt:lpstr>
      <vt:lpstr>Excel - Remove Duplicates</vt:lpstr>
      <vt:lpstr>Excel - Function Entry</vt:lpstr>
      <vt:lpstr>Excel - Formulas (Examples)</vt:lpstr>
      <vt:lpstr>Excel - Formulas (Examples, cont’d)</vt:lpstr>
      <vt:lpstr>Excel - Vlookup / Hlookup</vt:lpstr>
      <vt:lpstr>Excel - Match Formula</vt:lpstr>
      <vt:lpstr>Excel - Formula Magic – Did you know?</vt:lpstr>
      <vt:lpstr>Excel - Other Useful Tips</vt:lpstr>
      <vt:lpstr>Excel - PivotTables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revision>1</cp:revision>
  <cp:lastPrinted>2024-10-01T17:14:22Z</cp:lastPrinted>
  <dcterms:created xsi:type="dcterms:W3CDTF">2009-02-19T19:39:49Z</dcterms:created>
  <dcterms:modified xsi:type="dcterms:W3CDTF">2025-10-02T19:31:18Z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