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Lst>
  <p:notesMasterIdLst>
    <p:notesMasterId r:id="rId37"/>
  </p:notesMasterIdLst>
  <p:handoutMasterIdLst>
    <p:handoutMasterId r:id="rId38"/>
  </p:handoutMasterIdLst>
  <p:sldIdLst>
    <p:sldId id="256" r:id="rId5"/>
    <p:sldId id="297" r:id="rId6"/>
    <p:sldId id="270" r:id="rId7"/>
    <p:sldId id="286" r:id="rId8"/>
    <p:sldId id="287" r:id="rId9"/>
    <p:sldId id="288" r:id="rId10"/>
    <p:sldId id="334" r:id="rId11"/>
    <p:sldId id="323" r:id="rId12"/>
    <p:sldId id="324" r:id="rId13"/>
    <p:sldId id="325" r:id="rId14"/>
    <p:sldId id="326" r:id="rId15"/>
    <p:sldId id="289" r:id="rId16"/>
    <p:sldId id="272" r:id="rId17"/>
    <p:sldId id="273" r:id="rId18"/>
    <p:sldId id="327" r:id="rId19"/>
    <p:sldId id="328" r:id="rId20"/>
    <p:sldId id="329" r:id="rId21"/>
    <p:sldId id="274" r:id="rId22"/>
    <p:sldId id="275" r:id="rId23"/>
    <p:sldId id="276" r:id="rId24"/>
    <p:sldId id="277" r:id="rId25"/>
    <p:sldId id="330" r:id="rId26"/>
    <p:sldId id="278" r:id="rId27"/>
    <p:sldId id="279" r:id="rId28"/>
    <p:sldId id="335" r:id="rId29"/>
    <p:sldId id="280" r:id="rId30"/>
    <p:sldId id="281" r:id="rId31"/>
    <p:sldId id="282" r:id="rId32"/>
    <p:sldId id="332" r:id="rId33"/>
    <p:sldId id="333" r:id="rId34"/>
    <p:sldId id="331" r:id="rId35"/>
    <p:sldId id="296" r:id="rId36"/>
  </p:sldIdLst>
  <p:sldSz cx="12188825" cy="6858000"/>
  <p:notesSz cx="6950075" cy="9236075"/>
  <p:defaultTex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5pPr>
    <a:lvl6pPr marL="2286000" algn="l" defTabSz="914400" rtl="0" eaLnBrk="1" latinLnBrk="0" hangingPunct="1">
      <a:defRPr kern="1200">
        <a:solidFill>
          <a:schemeClr val="tx1"/>
        </a:solidFill>
        <a:latin typeface="Times New Roman" panose="02020603050405020304" pitchFamily="18" charset="0"/>
        <a:ea typeface="+mn-ea"/>
        <a:cs typeface="+mn-cs"/>
      </a:defRPr>
    </a:lvl6pPr>
    <a:lvl7pPr marL="2743200" algn="l" defTabSz="914400" rtl="0" eaLnBrk="1" latinLnBrk="0" hangingPunct="1">
      <a:defRPr kern="1200">
        <a:solidFill>
          <a:schemeClr val="tx1"/>
        </a:solidFill>
        <a:latin typeface="Times New Roman" panose="02020603050405020304" pitchFamily="18" charset="0"/>
        <a:ea typeface="+mn-ea"/>
        <a:cs typeface="+mn-cs"/>
      </a:defRPr>
    </a:lvl7pPr>
    <a:lvl8pPr marL="3200400" algn="l" defTabSz="914400" rtl="0" eaLnBrk="1" latinLnBrk="0" hangingPunct="1">
      <a:defRPr kern="1200">
        <a:solidFill>
          <a:schemeClr val="tx1"/>
        </a:solidFill>
        <a:latin typeface="Times New Roman" panose="02020603050405020304" pitchFamily="18" charset="0"/>
        <a:ea typeface="+mn-ea"/>
        <a:cs typeface="+mn-cs"/>
      </a:defRPr>
    </a:lvl8pPr>
    <a:lvl9pPr marL="3657600" algn="l" defTabSz="914400" rtl="0" eaLnBrk="1" latinLnBrk="0" hangingPunct="1">
      <a:defRPr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2018"/>
    <a:srgbClr val="999999"/>
    <a:srgbClr val="AC0029"/>
    <a:srgbClr val="000000"/>
    <a:srgbClr val="D34817"/>
    <a:srgbClr val="1C1C1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96"/>
      </p:cViewPr>
      <p:guideLst>
        <p:guide orient="horz" pos="216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ian Nitzsche" userId="ea63b43b-30b2-45a4-b76e-41e85fb7558d" providerId="ADAL" clId="{03C22888-0242-43C6-A010-E3A180F71309}"/>
    <pc:docChg chg="modSld">
      <pc:chgData name="Brian Nitzsche" userId="ea63b43b-30b2-45a4-b76e-41e85fb7558d" providerId="ADAL" clId="{03C22888-0242-43C6-A010-E3A180F71309}" dt="2025-10-09T16:19:12.967" v="0" actId="20577"/>
      <pc:docMkLst>
        <pc:docMk/>
      </pc:docMkLst>
      <pc:sldChg chg="modSp mod">
        <pc:chgData name="Brian Nitzsche" userId="ea63b43b-30b2-45a4-b76e-41e85fb7558d" providerId="ADAL" clId="{03C22888-0242-43C6-A010-E3A180F71309}" dt="2025-10-09T16:19:12.967" v="0" actId="20577"/>
        <pc:sldMkLst>
          <pc:docMk/>
          <pc:sldMk cId="3871941651" sldId="335"/>
        </pc:sldMkLst>
        <pc:spChg chg="mod">
          <ac:chgData name="Brian Nitzsche" userId="ea63b43b-30b2-45a4-b76e-41e85fb7558d" providerId="ADAL" clId="{03C22888-0242-43C6-A010-E3A180F71309}" dt="2025-10-09T16:19:12.967" v="0" actId="20577"/>
          <ac:spMkLst>
            <pc:docMk/>
            <pc:sldMk cId="3871941651" sldId="335"/>
            <ac:spMk id="2" creationId="{D00E61FE-DA3D-F77A-D30C-AEC9D5AF751E}"/>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sz="quarter" idx="1"/>
          </p:nvPr>
        </p:nvSpPr>
        <p:spPr>
          <a:xfrm>
            <a:off x="3936768" y="0"/>
            <a:ext cx="3011699" cy="463408"/>
          </a:xfrm>
          <a:prstGeom prst="rect">
            <a:avLst/>
          </a:prstGeom>
        </p:spPr>
        <p:txBody>
          <a:bodyPr vert="horz" lIns="92492" tIns="46246" rIns="92492" bIns="46246" rtlCol="0"/>
          <a:lstStyle>
            <a:lvl1pPr algn="r">
              <a:defRPr sz="1200"/>
            </a:lvl1pPr>
          </a:lstStyle>
          <a:p>
            <a:fld id="{946E949C-7B33-417D-917F-DC9921D88059}" type="datetimeFigureOut">
              <a:rPr lang="en-US" smtClean="0"/>
              <a:t>10/9/2025</a:t>
            </a:fld>
            <a:endParaRPr lang="en-US"/>
          </a:p>
        </p:txBody>
      </p:sp>
      <p:sp>
        <p:nvSpPr>
          <p:cNvPr id="4" name="Footer Placeholder 3"/>
          <p:cNvSpPr>
            <a:spLocks noGrp="1"/>
          </p:cNvSpPr>
          <p:nvPr>
            <p:ph type="ftr" sz="quarter" idx="2"/>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5" name="Slide Number Placeholder 4"/>
          <p:cNvSpPr>
            <a:spLocks noGrp="1"/>
          </p:cNvSpPr>
          <p:nvPr>
            <p:ph type="sldNum" sz="quarter" idx="3"/>
          </p:nvPr>
        </p:nvSpPr>
        <p:spPr>
          <a:xfrm>
            <a:off x="3936768" y="8772669"/>
            <a:ext cx="3011699" cy="463407"/>
          </a:xfrm>
          <a:prstGeom prst="rect">
            <a:avLst/>
          </a:prstGeom>
        </p:spPr>
        <p:txBody>
          <a:bodyPr vert="horz" lIns="92492" tIns="46246" rIns="92492" bIns="46246" rtlCol="0" anchor="b"/>
          <a:lstStyle>
            <a:lvl1pPr algn="r">
              <a:defRPr sz="1200"/>
            </a:lvl1pPr>
          </a:lstStyle>
          <a:p>
            <a:fld id="{B284A0AB-8677-4809-B112-219226DF6BF7}" type="slidenum">
              <a:rPr lang="en-US" smtClean="0"/>
              <a:t>‹#›</a:t>
            </a:fld>
            <a:endParaRPr lang="en-US"/>
          </a:p>
        </p:txBody>
      </p:sp>
    </p:spTree>
    <p:extLst>
      <p:ext uri="{BB962C8B-B14F-4D97-AF65-F5344CB8AC3E}">
        <p14:creationId xmlns:p14="http://schemas.microsoft.com/office/powerpoint/2010/main" val="38391825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3011699" cy="46180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lvl1pPr>
              <a:defRPr sz="1200"/>
            </a:lvl1pPr>
          </a:lstStyle>
          <a:p>
            <a:pPr>
              <a:defRPr/>
            </a:pPr>
            <a:endParaRPr lang="en-US"/>
          </a:p>
        </p:txBody>
      </p:sp>
      <p:sp>
        <p:nvSpPr>
          <p:cNvPr id="7171" name="Rectangle 3"/>
          <p:cNvSpPr>
            <a:spLocks noGrp="1" noChangeArrowheads="1"/>
          </p:cNvSpPr>
          <p:nvPr>
            <p:ph type="dt" idx="1"/>
          </p:nvPr>
        </p:nvSpPr>
        <p:spPr bwMode="auto">
          <a:xfrm>
            <a:off x="3936768" y="0"/>
            <a:ext cx="3011699" cy="46180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lvl1pPr algn="r">
              <a:defRPr sz="1200"/>
            </a:lvl1pPr>
          </a:lstStyle>
          <a:p>
            <a:pPr>
              <a:defRPr/>
            </a:pPr>
            <a:endParaRPr lang="en-US"/>
          </a:p>
        </p:txBody>
      </p:sp>
      <p:sp>
        <p:nvSpPr>
          <p:cNvPr id="6148" name="Rectangle 4"/>
          <p:cNvSpPr>
            <a:spLocks noGrp="1" noRot="1" noChangeAspect="1" noChangeArrowheads="1" noTextEdit="1"/>
          </p:cNvSpPr>
          <p:nvPr>
            <p:ph type="sldImg" idx="2"/>
          </p:nvPr>
        </p:nvSpPr>
        <p:spPr bwMode="auto">
          <a:xfrm>
            <a:off x="1165225" y="692150"/>
            <a:ext cx="4619625" cy="34639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3" name="Rectangle 5"/>
          <p:cNvSpPr>
            <a:spLocks noGrp="1" noChangeArrowheads="1"/>
          </p:cNvSpPr>
          <p:nvPr>
            <p:ph type="body" sz="quarter" idx="3"/>
          </p:nvPr>
        </p:nvSpPr>
        <p:spPr bwMode="auto">
          <a:xfrm>
            <a:off x="695008" y="4387136"/>
            <a:ext cx="5560060" cy="415623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174" name="Rectangle 6"/>
          <p:cNvSpPr>
            <a:spLocks noGrp="1" noChangeArrowheads="1"/>
          </p:cNvSpPr>
          <p:nvPr>
            <p:ph type="ftr" sz="quarter" idx="4"/>
          </p:nvPr>
        </p:nvSpPr>
        <p:spPr bwMode="auto">
          <a:xfrm>
            <a:off x="0" y="8772668"/>
            <a:ext cx="3011699" cy="461804"/>
          </a:xfrm>
          <a:prstGeom prst="rect">
            <a:avLst/>
          </a:prstGeom>
          <a:noFill/>
          <a:ln w="9525">
            <a:noFill/>
            <a:miter lim="800000"/>
            <a:headEnd/>
            <a:tailEnd/>
          </a:ln>
          <a:effectLst/>
        </p:spPr>
        <p:txBody>
          <a:bodyPr vert="horz" wrap="square" lIns="92492" tIns="46246" rIns="92492" bIns="46246" numCol="1" anchor="b" anchorCtr="0" compatLnSpc="1">
            <a:prstTxWarp prst="textNoShape">
              <a:avLst/>
            </a:prstTxWarp>
          </a:bodyPr>
          <a:lstStyle>
            <a:lvl1pPr>
              <a:defRPr sz="1200"/>
            </a:lvl1pPr>
          </a:lstStyle>
          <a:p>
            <a:pPr>
              <a:defRPr/>
            </a:pPr>
            <a:endParaRPr lang="en-US"/>
          </a:p>
        </p:txBody>
      </p:sp>
      <p:sp>
        <p:nvSpPr>
          <p:cNvPr id="7175" name="Rectangle 7"/>
          <p:cNvSpPr>
            <a:spLocks noGrp="1" noChangeArrowheads="1"/>
          </p:cNvSpPr>
          <p:nvPr>
            <p:ph type="sldNum" sz="quarter" idx="5"/>
          </p:nvPr>
        </p:nvSpPr>
        <p:spPr bwMode="auto">
          <a:xfrm>
            <a:off x="3936768" y="8772668"/>
            <a:ext cx="3011699" cy="461804"/>
          </a:xfrm>
          <a:prstGeom prst="rect">
            <a:avLst/>
          </a:prstGeom>
          <a:noFill/>
          <a:ln w="9525">
            <a:noFill/>
            <a:miter lim="800000"/>
            <a:headEnd/>
            <a:tailEnd/>
          </a:ln>
          <a:effectLst/>
        </p:spPr>
        <p:txBody>
          <a:bodyPr vert="horz" wrap="square" lIns="92492" tIns="46246" rIns="92492" bIns="46246" numCol="1" anchor="b" anchorCtr="0" compatLnSpc="1">
            <a:prstTxWarp prst="textNoShape">
              <a:avLst/>
            </a:prstTxWarp>
          </a:bodyPr>
          <a:lstStyle>
            <a:lvl1pPr algn="r">
              <a:defRPr sz="1200"/>
            </a:lvl1pPr>
          </a:lstStyle>
          <a:p>
            <a:fld id="{0562F11B-B7F0-438F-98B2-65DBD36AD3AD}" type="slidenum">
              <a:rPr lang="en-US"/>
              <a:pPr/>
              <a:t>‹#›</a:t>
            </a:fld>
            <a:endParaRPr lang="en-US"/>
          </a:p>
        </p:txBody>
      </p:sp>
    </p:spTree>
    <p:extLst>
      <p:ext uri="{BB962C8B-B14F-4D97-AF65-F5344CB8AC3E}">
        <p14:creationId xmlns:p14="http://schemas.microsoft.com/office/powerpoint/2010/main" val="30614592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xfrm>
            <a:off x="396875" y="692150"/>
            <a:ext cx="6156325" cy="3463925"/>
          </a:xfrm>
          <a:ln/>
        </p:spPr>
      </p:sp>
      <p:sp>
        <p:nvSpPr>
          <p:cNvPr id="7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
        <p:nvSpPr>
          <p:cNvPr id="7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85F6EF54-BD1E-4C87-AC8B-59522BF3514B}" type="slidenum">
              <a:rPr lang="en-US"/>
              <a:pPr/>
              <a:t>1</a:t>
            </a:fld>
            <a:endParaRPr lang="en-US"/>
          </a:p>
        </p:txBody>
      </p:sp>
    </p:spTree>
    <p:extLst>
      <p:ext uri="{BB962C8B-B14F-4D97-AF65-F5344CB8AC3E}">
        <p14:creationId xmlns:p14="http://schemas.microsoft.com/office/powerpoint/2010/main" val="2927589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078" name="Rectangle 6"/>
          <p:cNvSpPr>
            <a:spLocks noGrp="1" noChangeArrowheads="1"/>
          </p:cNvSpPr>
          <p:nvPr>
            <p:ph type="ctrTitle" sz="quarter"/>
          </p:nvPr>
        </p:nvSpPr>
        <p:spPr>
          <a:xfrm>
            <a:off x="2894012" y="2209800"/>
            <a:ext cx="8456612" cy="1676400"/>
          </a:xfrm>
          <a:prstGeom prst="rect">
            <a:avLst/>
          </a:prstGeom>
        </p:spPr>
        <p:txBody>
          <a:bodyPr anchor="ctr" anchorCtr="1">
            <a:normAutofit/>
          </a:bodyPr>
          <a:lstStyle>
            <a:lvl1pPr>
              <a:defRPr>
                <a:solidFill>
                  <a:srgbClr val="912018"/>
                </a:solidFill>
              </a:defRPr>
            </a:lvl1pPr>
          </a:lstStyle>
          <a:p>
            <a:r>
              <a:rPr lang="en-US"/>
              <a:t>Enter Session Title</a:t>
            </a:r>
          </a:p>
        </p:txBody>
      </p:sp>
      <p:sp>
        <p:nvSpPr>
          <p:cNvPr id="3079" name="Rectangle 7"/>
          <p:cNvSpPr>
            <a:spLocks noGrp="1" noChangeArrowheads="1"/>
          </p:cNvSpPr>
          <p:nvPr>
            <p:ph type="subTitle" sz="quarter" idx="1"/>
          </p:nvPr>
        </p:nvSpPr>
        <p:spPr>
          <a:xfrm>
            <a:off x="3707893" y="4191000"/>
            <a:ext cx="7077186" cy="1219200"/>
          </a:xfrm>
          <a:prstGeom prst="rect">
            <a:avLst/>
          </a:prstGeom>
        </p:spPr>
        <p:txBody>
          <a:bodyPr anchor="ctr" anchorCtr="1">
            <a:normAutofit/>
          </a:bodyPr>
          <a:lstStyle>
            <a:lvl1pPr marL="0" indent="0" algn="ctr">
              <a:buFontTx/>
              <a:buNone/>
              <a:defRPr sz="3200" i="1">
                <a:solidFill>
                  <a:schemeClr val="accent5"/>
                </a:solidFill>
              </a:defRPr>
            </a:lvl1pPr>
          </a:lstStyle>
          <a:p>
            <a:r>
              <a:rPr lang="en-US"/>
              <a:t>Click to edit Master subtitle style</a:t>
            </a:r>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l="15741" r="10799"/>
          <a:stretch/>
        </p:blipFill>
        <p:spPr>
          <a:xfrm>
            <a:off x="0" y="0"/>
            <a:ext cx="2133600" cy="6858000"/>
          </a:xfrm>
          <a:prstGeom prst="rect">
            <a:avLst/>
          </a:prstGeom>
          <a:effectLst>
            <a:softEdge rad="63500"/>
          </a:effectLst>
        </p:spPr>
      </p:pic>
    </p:spTree>
    <p:extLst>
      <p:ext uri="{BB962C8B-B14F-4D97-AF65-F5344CB8AC3E}">
        <p14:creationId xmlns:p14="http://schemas.microsoft.com/office/powerpoint/2010/main" val="311484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8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72" y="1219200"/>
            <a:ext cx="1616015" cy="540856"/>
          </a:xfrm>
          <a:prstGeom prst="rect">
            <a:avLst/>
          </a:prstGeom>
        </p:spPr>
      </p:pic>
    </p:spTree>
    <p:extLst>
      <p:ext uri="{BB962C8B-B14F-4D97-AF65-F5344CB8AC3E}">
        <p14:creationId xmlns:p14="http://schemas.microsoft.com/office/powerpoint/2010/main" val="3059707770"/>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9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72" y="1219200"/>
            <a:ext cx="1616015" cy="540856"/>
          </a:xfrm>
          <a:prstGeom prst="rect">
            <a:avLst/>
          </a:prstGeom>
        </p:spPr>
      </p:pic>
    </p:spTree>
    <p:extLst>
      <p:ext uri="{BB962C8B-B14F-4D97-AF65-F5344CB8AC3E}">
        <p14:creationId xmlns:p14="http://schemas.microsoft.com/office/powerpoint/2010/main" val="2584284287"/>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0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72" y="1219200"/>
            <a:ext cx="1616015" cy="540856"/>
          </a:xfrm>
          <a:prstGeom prst="rect">
            <a:avLst/>
          </a:prstGeom>
        </p:spPr>
      </p:pic>
    </p:spTree>
    <p:extLst>
      <p:ext uri="{BB962C8B-B14F-4D97-AF65-F5344CB8AC3E}">
        <p14:creationId xmlns:p14="http://schemas.microsoft.com/office/powerpoint/2010/main" val="3733246148"/>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1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72" y="1219200"/>
            <a:ext cx="1616015" cy="540856"/>
          </a:xfrm>
          <a:prstGeom prst="rect">
            <a:avLst/>
          </a:prstGeom>
        </p:spPr>
      </p:pic>
    </p:spTree>
    <p:extLst>
      <p:ext uri="{BB962C8B-B14F-4D97-AF65-F5344CB8AC3E}">
        <p14:creationId xmlns:p14="http://schemas.microsoft.com/office/powerpoint/2010/main" val="3176553750"/>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2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72" y="1219200"/>
            <a:ext cx="1616015" cy="540856"/>
          </a:xfrm>
          <a:prstGeom prst="rect">
            <a:avLst/>
          </a:prstGeom>
        </p:spPr>
      </p:pic>
    </p:spTree>
    <p:extLst>
      <p:ext uri="{BB962C8B-B14F-4D97-AF65-F5344CB8AC3E}">
        <p14:creationId xmlns:p14="http://schemas.microsoft.com/office/powerpoint/2010/main" val="2260690054"/>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13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72" y="1219200"/>
            <a:ext cx="1616015" cy="540856"/>
          </a:xfrm>
          <a:prstGeom prst="rect">
            <a:avLst/>
          </a:prstGeom>
        </p:spPr>
      </p:pic>
    </p:spTree>
    <p:extLst>
      <p:ext uri="{BB962C8B-B14F-4D97-AF65-F5344CB8AC3E}">
        <p14:creationId xmlns:p14="http://schemas.microsoft.com/office/powerpoint/2010/main" val="3010577697"/>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14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72" y="1219200"/>
            <a:ext cx="1616015" cy="540856"/>
          </a:xfrm>
          <a:prstGeom prst="rect">
            <a:avLst/>
          </a:prstGeom>
        </p:spPr>
      </p:pic>
    </p:spTree>
    <p:extLst>
      <p:ext uri="{BB962C8B-B14F-4D97-AF65-F5344CB8AC3E}">
        <p14:creationId xmlns:p14="http://schemas.microsoft.com/office/powerpoint/2010/main" val="1070084648"/>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5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72" y="1219200"/>
            <a:ext cx="1616015" cy="540856"/>
          </a:xfrm>
          <a:prstGeom prst="rect">
            <a:avLst/>
          </a:prstGeom>
        </p:spPr>
      </p:pic>
    </p:spTree>
    <p:extLst>
      <p:ext uri="{BB962C8B-B14F-4D97-AF65-F5344CB8AC3E}">
        <p14:creationId xmlns:p14="http://schemas.microsoft.com/office/powerpoint/2010/main" val="1076998002"/>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16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72" y="1219200"/>
            <a:ext cx="1616015" cy="540856"/>
          </a:xfrm>
          <a:prstGeom prst="rect">
            <a:avLst/>
          </a:prstGeom>
        </p:spPr>
      </p:pic>
    </p:spTree>
    <p:extLst>
      <p:ext uri="{BB962C8B-B14F-4D97-AF65-F5344CB8AC3E}">
        <p14:creationId xmlns:p14="http://schemas.microsoft.com/office/powerpoint/2010/main" val="3516997640"/>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17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72" y="1219200"/>
            <a:ext cx="1616015" cy="540856"/>
          </a:xfrm>
          <a:prstGeom prst="rect">
            <a:avLst/>
          </a:prstGeom>
        </p:spPr>
      </p:pic>
    </p:spTree>
    <p:extLst>
      <p:ext uri="{BB962C8B-B14F-4D97-AF65-F5344CB8AC3E}">
        <p14:creationId xmlns:p14="http://schemas.microsoft.com/office/powerpoint/2010/main" val="14386602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6" name="Rectangle 3"/>
          <p:cNvSpPr>
            <a:spLocks noChangeArrowheads="1"/>
          </p:cNvSpPr>
          <p:nvPr userDrawn="1"/>
        </p:nvSpPr>
        <p:spPr bwMode="auto">
          <a:xfrm>
            <a:off x="0" y="0"/>
            <a:ext cx="1143000" cy="2209800"/>
          </a:xfrm>
          <a:prstGeom prst="rect">
            <a:avLst/>
          </a:prstGeom>
          <a:gradFill rotWithShape="1">
            <a:gsLst>
              <a:gs pos="0">
                <a:srgbClr val="912018"/>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0"/>
            <a:ext cx="1143000" cy="5637213"/>
          </a:xfrm>
          <a:prstGeom prst="rect">
            <a:avLst/>
          </a:prstGeom>
          <a:gradFill rotWithShape="1">
            <a:gsLst>
              <a:gs pos="0">
                <a:srgbClr val="FFFFFF"/>
              </a:gs>
              <a:gs pos="100000">
                <a:srgbClr val="912018"/>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143000" cy="540856"/>
          </a:xfrm>
          <a:prstGeom prst="rect">
            <a:avLst/>
          </a:prstGeom>
        </p:spPr>
      </p:pic>
      <p:sp>
        <p:nvSpPr>
          <p:cNvPr id="2" name="Content Placeholder 2">
            <a:extLst>
              <a:ext uri="{FF2B5EF4-FFF2-40B4-BE49-F238E27FC236}">
                <a16:creationId xmlns:a16="http://schemas.microsoft.com/office/drawing/2014/main" id="{B70E60B1-4AF4-1A46-1CD5-AEFB05E43724}"/>
              </a:ext>
            </a:extLst>
          </p:cNvPr>
          <p:cNvSpPr>
            <a:spLocks noGrp="1"/>
          </p:cNvSpPr>
          <p:nvPr>
            <p:ph idx="1"/>
          </p:nvPr>
        </p:nvSpPr>
        <p:spPr>
          <a:xfrm>
            <a:off x="1522412" y="1371600"/>
            <a:ext cx="10287000" cy="5068093"/>
          </a:xfrm>
          <a:prstGeom prst="rect">
            <a:avLst/>
          </a:prstGeom>
        </p:spPr>
        <p:txBody>
          <a:bodyPr>
            <a:normAutofit/>
          </a:bodyPr>
          <a:lstStyle>
            <a:lvl1pPr>
              <a:defRPr sz="2400"/>
            </a:lvl1pPr>
            <a:lvl2pPr>
              <a:defRPr sz="2400"/>
            </a:lvl2pPr>
          </a:lstStyle>
          <a:p>
            <a:pPr marL="0" indent="0">
              <a:buNone/>
            </a:pPr>
            <a:r>
              <a:rPr lang="en-US" sz="2400">
                <a:solidFill>
                  <a:srgbClr val="3C3C3C"/>
                </a:solidFill>
                <a:latin typeface="Aptos" panose="020B0004020202020204" pitchFamily="34" charset="0"/>
              </a:rPr>
              <a:t>Text</a:t>
            </a:r>
          </a:p>
          <a:p>
            <a:pPr lvl="1"/>
            <a:r>
              <a:rPr lang="en-US" sz="2400">
                <a:solidFill>
                  <a:srgbClr val="3C3C3C"/>
                </a:solidFill>
                <a:latin typeface="Aptos" panose="020B0004020202020204" pitchFamily="34" charset="0"/>
              </a:rPr>
              <a:t>Bullet1</a:t>
            </a:r>
          </a:p>
          <a:p>
            <a:pPr lvl="1"/>
            <a:r>
              <a:rPr lang="en-US" sz="2400">
                <a:solidFill>
                  <a:srgbClr val="3C3C3C"/>
                </a:solidFill>
                <a:latin typeface="Aptos" panose="020B0004020202020204" pitchFamily="34" charset="0"/>
              </a:rPr>
              <a:t>Bullet2</a:t>
            </a:r>
          </a:p>
          <a:p>
            <a:pPr lvl="1"/>
            <a:r>
              <a:rPr lang="en-US" sz="2400">
                <a:solidFill>
                  <a:srgbClr val="3C3C3C"/>
                </a:solidFill>
                <a:latin typeface="Aptos" panose="020B0004020202020204" pitchFamily="34" charset="0"/>
              </a:rPr>
              <a:t>Bullet3</a:t>
            </a:r>
          </a:p>
          <a:p>
            <a:pPr lvl="1"/>
            <a:endParaRPr lang="en-US" sz="2400">
              <a:latin typeface="Aptos" panose="020B0004020202020204" pitchFamily="34" charset="0"/>
            </a:endParaRPr>
          </a:p>
          <a:p>
            <a:pPr marL="0" indent="0">
              <a:buNone/>
            </a:pPr>
            <a:r>
              <a:rPr lang="en-US" sz="2400">
                <a:solidFill>
                  <a:srgbClr val="3C3C3C"/>
                </a:solidFill>
                <a:latin typeface="Aptos" panose="020B0004020202020204" pitchFamily="34" charset="0"/>
              </a:rPr>
              <a:t>More text…</a:t>
            </a:r>
          </a:p>
          <a:p>
            <a:pPr lvl="1"/>
            <a:endParaRPr lang="en-US" sz="2400">
              <a:latin typeface="Aptos" panose="020B0004020202020204" pitchFamily="34" charset="0"/>
            </a:endParaRPr>
          </a:p>
          <a:p>
            <a:endParaRPr lang="en-US" sz="2400">
              <a:latin typeface="Aptos" panose="020B0004020202020204" pitchFamily="34" charset="0"/>
            </a:endParaRPr>
          </a:p>
        </p:txBody>
      </p:sp>
      <p:sp>
        <p:nvSpPr>
          <p:cNvPr id="8" name="Slide Number Placeholder 3">
            <a:extLst>
              <a:ext uri="{FF2B5EF4-FFF2-40B4-BE49-F238E27FC236}">
                <a16:creationId xmlns:a16="http://schemas.microsoft.com/office/drawing/2014/main" id="{AEF1C8E2-86A1-1155-CDEF-F9D34C0D9D97}"/>
              </a:ext>
            </a:extLst>
          </p:cNvPr>
          <p:cNvSpPr>
            <a:spLocks noGrp="1"/>
          </p:cNvSpPr>
          <p:nvPr>
            <p:ph type="sldNum" sz="quarter" idx="10"/>
          </p:nvPr>
        </p:nvSpPr>
        <p:spPr>
          <a:xfrm>
            <a:off x="11504612" y="6439693"/>
            <a:ext cx="381000" cy="227013"/>
          </a:xfrm>
          <a:prstGeom prst="rect">
            <a:avLst/>
          </a:prstGeom>
        </p:spPr>
        <p:txBody>
          <a:bodyPr/>
          <a:lstStyle/>
          <a:p>
            <a:fld id="{6BC5B7D4-66CA-4557-97B5-DBB83BE9C515}" type="slidenum">
              <a:rPr lang="en-US" smtClean="0">
                <a:latin typeface="Aptos" panose="020B0004020202020204" pitchFamily="34" charset="0"/>
              </a:rPr>
              <a:t>‹#›</a:t>
            </a:fld>
            <a:endParaRPr lang="en-US">
              <a:latin typeface="Aptos" panose="020B0004020202020204" pitchFamily="34" charset="0"/>
            </a:endParaRPr>
          </a:p>
        </p:txBody>
      </p:sp>
      <p:sp>
        <p:nvSpPr>
          <p:cNvPr id="9" name="Title 1">
            <a:extLst>
              <a:ext uri="{FF2B5EF4-FFF2-40B4-BE49-F238E27FC236}">
                <a16:creationId xmlns:a16="http://schemas.microsoft.com/office/drawing/2014/main" id="{1C41BF16-7B2D-BD9C-26D5-0779A7EED77D}"/>
              </a:ext>
            </a:extLst>
          </p:cNvPr>
          <p:cNvSpPr>
            <a:spLocks noGrp="1"/>
          </p:cNvSpPr>
          <p:nvPr>
            <p:ph type="title" idx="4294967295"/>
          </p:nvPr>
        </p:nvSpPr>
        <p:spPr>
          <a:xfrm>
            <a:off x="1522412" y="228600"/>
            <a:ext cx="10287000" cy="990600"/>
          </a:xfrm>
          <a:prstGeom prst="rect">
            <a:avLst/>
          </a:prstGeom>
        </p:spPr>
        <p:txBody>
          <a:bodyPr anchor="ctr">
            <a:normAutofit/>
          </a:bodyPr>
          <a:lstStyle>
            <a:lvl1pPr>
              <a:defRPr b="0">
                <a:solidFill>
                  <a:srgbClr val="912018"/>
                </a:solidFill>
              </a:defRPr>
            </a:lvl1pPr>
          </a:lstStyle>
          <a:p>
            <a:r>
              <a:rPr lang="en-US">
                <a:latin typeface="Aptos" panose="020B0004020202020204" pitchFamily="34" charset="0"/>
              </a:rPr>
              <a:t>Heading</a:t>
            </a:r>
          </a:p>
        </p:txBody>
      </p:sp>
    </p:spTree>
    <p:extLst>
      <p:ext uri="{BB962C8B-B14F-4D97-AF65-F5344CB8AC3E}">
        <p14:creationId xmlns:p14="http://schemas.microsoft.com/office/powerpoint/2010/main" val="15585825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18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72" y="1219200"/>
            <a:ext cx="1616015" cy="540856"/>
          </a:xfrm>
          <a:prstGeom prst="rect">
            <a:avLst/>
          </a:prstGeom>
        </p:spPr>
      </p:pic>
    </p:spTree>
    <p:extLst>
      <p:ext uri="{BB962C8B-B14F-4D97-AF65-F5344CB8AC3E}">
        <p14:creationId xmlns:p14="http://schemas.microsoft.com/office/powerpoint/2010/main" val="492255842"/>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19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72" y="1219200"/>
            <a:ext cx="1616015" cy="540856"/>
          </a:xfrm>
          <a:prstGeom prst="rect">
            <a:avLst/>
          </a:prstGeom>
        </p:spPr>
      </p:pic>
    </p:spTree>
    <p:extLst>
      <p:ext uri="{BB962C8B-B14F-4D97-AF65-F5344CB8AC3E}">
        <p14:creationId xmlns:p14="http://schemas.microsoft.com/office/powerpoint/2010/main" val="832368472"/>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20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72" y="1219200"/>
            <a:ext cx="1616015" cy="540856"/>
          </a:xfrm>
          <a:prstGeom prst="rect">
            <a:avLst/>
          </a:prstGeom>
        </p:spPr>
      </p:pic>
    </p:spTree>
    <p:extLst>
      <p:ext uri="{BB962C8B-B14F-4D97-AF65-F5344CB8AC3E}">
        <p14:creationId xmlns:p14="http://schemas.microsoft.com/office/powerpoint/2010/main" val="2248851168"/>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21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72" y="1219200"/>
            <a:ext cx="1616015" cy="540856"/>
          </a:xfrm>
          <a:prstGeom prst="rect">
            <a:avLst/>
          </a:prstGeom>
        </p:spPr>
      </p:pic>
    </p:spTree>
    <p:extLst>
      <p:ext uri="{BB962C8B-B14F-4D97-AF65-F5344CB8AC3E}">
        <p14:creationId xmlns:p14="http://schemas.microsoft.com/office/powerpoint/2010/main" val="1456732430"/>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22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72" y="1219200"/>
            <a:ext cx="1616015" cy="540856"/>
          </a:xfrm>
          <a:prstGeom prst="rect">
            <a:avLst/>
          </a:prstGeom>
        </p:spPr>
      </p:pic>
    </p:spTree>
    <p:extLst>
      <p:ext uri="{BB962C8B-B14F-4D97-AF65-F5344CB8AC3E}">
        <p14:creationId xmlns:p14="http://schemas.microsoft.com/office/powerpoint/2010/main" val="3202826812"/>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23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72" y="1219200"/>
            <a:ext cx="1616015" cy="540856"/>
          </a:xfrm>
          <a:prstGeom prst="rect">
            <a:avLst/>
          </a:prstGeom>
        </p:spPr>
      </p:pic>
    </p:spTree>
    <p:extLst>
      <p:ext uri="{BB962C8B-B14F-4D97-AF65-F5344CB8AC3E}">
        <p14:creationId xmlns:p14="http://schemas.microsoft.com/office/powerpoint/2010/main" val="1241986804"/>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24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72" y="1219200"/>
            <a:ext cx="1616015" cy="540856"/>
          </a:xfrm>
          <a:prstGeom prst="rect">
            <a:avLst/>
          </a:prstGeom>
        </p:spPr>
      </p:pic>
    </p:spTree>
    <p:extLst>
      <p:ext uri="{BB962C8B-B14F-4D97-AF65-F5344CB8AC3E}">
        <p14:creationId xmlns:p14="http://schemas.microsoft.com/office/powerpoint/2010/main" val="1725322267"/>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25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72" y="1219200"/>
            <a:ext cx="1616015" cy="540856"/>
          </a:xfrm>
          <a:prstGeom prst="rect">
            <a:avLst/>
          </a:prstGeom>
        </p:spPr>
      </p:pic>
    </p:spTree>
    <p:extLst>
      <p:ext uri="{BB962C8B-B14F-4D97-AF65-F5344CB8AC3E}">
        <p14:creationId xmlns:p14="http://schemas.microsoft.com/office/powerpoint/2010/main" val="1985537569"/>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26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72" y="1219200"/>
            <a:ext cx="1616015" cy="540856"/>
          </a:xfrm>
          <a:prstGeom prst="rect">
            <a:avLst/>
          </a:prstGeom>
        </p:spPr>
      </p:pic>
    </p:spTree>
    <p:extLst>
      <p:ext uri="{BB962C8B-B14F-4D97-AF65-F5344CB8AC3E}">
        <p14:creationId xmlns:p14="http://schemas.microsoft.com/office/powerpoint/2010/main" val="3865397369"/>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1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91384564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2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72" y="1219200"/>
            <a:ext cx="1616015" cy="540856"/>
          </a:xfrm>
          <a:prstGeom prst="rect">
            <a:avLst/>
          </a:prstGeom>
        </p:spPr>
      </p:pic>
    </p:spTree>
    <p:extLst>
      <p:ext uri="{BB962C8B-B14F-4D97-AF65-F5344CB8AC3E}">
        <p14:creationId xmlns:p14="http://schemas.microsoft.com/office/powerpoint/2010/main" val="3886387958"/>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3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72" y="1219200"/>
            <a:ext cx="1616015" cy="540856"/>
          </a:xfrm>
          <a:prstGeom prst="rect">
            <a:avLst/>
          </a:prstGeom>
        </p:spPr>
      </p:pic>
    </p:spTree>
    <p:extLst>
      <p:ext uri="{BB962C8B-B14F-4D97-AF65-F5344CB8AC3E}">
        <p14:creationId xmlns:p14="http://schemas.microsoft.com/office/powerpoint/2010/main" val="792574689"/>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4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72" y="1219200"/>
            <a:ext cx="1616015" cy="540856"/>
          </a:xfrm>
          <a:prstGeom prst="rect">
            <a:avLst/>
          </a:prstGeom>
        </p:spPr>
      </p:pic>
    </p:spTree>
    <p:extLst>
      <p:ext uri="{BB962C8B-B14F-4D97-AF65-F5344CB8AC3E}">
        <p14:creationId xmlns:p14="http://schemas.microsoft.com/office/powerpoint/2010/main" val="2229228958"/>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5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72" y="1219200"/>
            <a:ext cx="1616015" cy="540856"/>
          </a:xfrm>
          <a:prstGeom prst="rect">
            <a:avLst/>
          </a:prstGeom>
        </p:spPr>
      </p:pic>
    </p:spTree>
    <p:extLst>
      <p:ext uri="{BB962C8B-B14F-4D97-AF65-F5344CB8AC3E}">
        <p14:creationId xmlns:p14="http://schemas.microsoft.com/office/powerpoint/2010/main" val="3940732204"/>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6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72" y="1219200"/>
            <a:ext cx="1616015" cy="540856"/>
          </a:xfrm>
          <a:prstGeom prst="rect">
            <a:avLst/>
          </a:prstGeom>
        </p:spPr>
      </p:pic>
    </p:spTree>
    <p:extLst>
      <p:ext uri="{BB962C8B-B14F-4D97-AF65-F5344CB8AC3E}">
        <p14:creationId xmlns:p14="http://schemas.microsoft.com/office/powerpoint/2010/main" val="1777520414"/>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7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72" y="1219200"/>
            <a:ext cx="1616015" cy="540856"/>
          </a:xfrm>
          <a:prstGeom prst="rect">
            <a:avLst/>
          </a:prstGeom>
        </p:spPr>
      </p:pic>
    </p:spTree>
    <p:extLst>
      <p:ext uri="{BB962C8B-B14F-4D97-AF65-F5344CB8AC3E}">
        <p14:creationId xmlns:p14="http://schemas.microsoft.com/office/powerpoint/2010/main" val="930957085"/>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8" name="Picture 27"/>
          <p:cNvPicPr>
            <a:picLocks noChangeAspect="1"/>
          </p:cNvPicPr>
          <p:nvPr userDrawn="1"/>
        </p:nvPicPr>
        <p:blipFill rotWithShape="1">
          <a:blip r:embed="rId30">
            <a:extLst>
              <a:ext uri="{28A0092B-C50C-407E-A947-70E740481C1C}">
                <a14:useLocalDpi xmlns:a14="http://schemas.microsoft.com/office/drawing/2010/main" val="0"/>
              </a:ext>
            </a:extLst>
          </a:blip>
          <a:srcRect l="15741" r="10799"/>
          <a:stretch/>
        </p:blipFill>
        <p:spPr>
          <a:xfrm>
            <a:off x="0" y="0"/>
            <a:ext cx="2133600" cy="6858000"/>
          </a:xfrm>
          <a:prstGeom prst="rect">
            <a:avLst/>
          </a:prstGeom>
          <a:effectLst>
            <a:softEdge rad="63500"/>
          </a:effectLst>
        </p:spPr>
      </p:pic>
      <p:sp>
        <p:nvSpPr>
          <p:cNvPr id="3" name="Rectangle 6">
            <a:extLst>
              <a:ext uri="{FF2B5EF4-FFF2-40B4-BE49-F238E27FC236}">
                <a16:creationId xmlns:a16="http://schemas.microsoft.com/office/drawing/2014/main" id="{26E0234B-89FB-D15D-1191-4C5E19BB1192}"/>
              </a:ext>
            </a:extLst>
          </p:cNvPr>
          <p:cNvSpPr txBox="1">
            <a:spLocks noChangeArrowheads="1"/>
          </p:cNvSpPr>
          <p:nvPr userDrawn="1"/>
        </p:nvSpPr>
        <p:spPr>
          <a:xfrm>
            <a:off x="2894012" y="2209800"/>
            <a:ext cx="8456612" cy="1676400"/>
          </a:xfrm>
          <a:prstGeom prst="rect">
            <a:avLst/>
          </a:prstGeom>
        </p:spPr>
        <p:txBody>
          <a:bodyPr anchor="ctr" anchorCtr="1">
            <a:normAutofit/>
          </a:bodyPr>
          <a:lstStyle>
            <a:lvl1pPr algn="ctr" rtl="0" eaLnBrk="0" fontAlgn="base" hangingPunct="0">
              <a:spcBef>
                <a:spcPct val="0"/>
              </a:spcBef>
              <a:spcAft>
                <a:spcPct val="0"/>
              </a:spcAft>
              <a:defRPr kumimoji="1" sz="4400" b="1">
                <a:solidFill>
                  <a:schemeClr val="accent2"/>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a:lstStyle>
          <a:p>
            <a:r>
              <a:rPr lang="en-US" kern="0"/>
              <a:t>Enter Session Title</a:t>
            </a:r>
          </a:p>
        </p:txBody>
      </p:sp>
      <p:sp>
        <p:nvSpPr>
          <p:cNvPr id="4" name="Rectangle 7">
            <a:extLst>
              <a:ext uri="{FF2B5EF4-FFF2-40B4-BE49-F238E27FC236}">
                <a16:creationId xmlns:a16="http://schemas.microsoft.com/office/drawing/2014/main" id="{8A63B70C-9144-4513-8A54-7D0A612732EB}"/>
              </a:ext>
            </a:extLst>
          </p:cNvPr>
          <p:cNvSpPr txBox="1">
            <a:spLocks noChangeArrowheads="1"/>
          </p:cNvSpPr>
          <p:nvPr userDrawn="1"/>
        </p:nvSpPr>
        <p:spPr>
          <a:xfrm>
            <a:off x="3707893" y="4191000"/>
            <a:ext cx="7077186" cy="1219200"/>
          </a:xfrm>
          <a:prstGeom prst="rect">
            <a:avLst/>
          </a:prstGeom>
        </p:spPr>
        <p:txBody>
          <a:bodyPr anchor="ctr" anchorCtr="1">
            <a:normAutofit/>
          </a:bodyPr>
          <a:lstStyle>
            <a:lvl1pPr marL="0" indent="0" algn="ctr" rtl="0" eaLnBrk="0" fontAlgn="base" hangingPunct="0">
              <a:spcBef>
                <a:spcPct val="20000"/>
              </a:spcBef>
              <a:spcAft>
                <a:spcPct val="0"/>
              </a:spcAft>
              <a:buClr>
                <a:srgbClr val="AC0029"/>
              </a:buClr>
              <a:buFontTx/>
              <a:buNone/>
              <a:defRPr kumimoji="1" sz="3200" i="1">
                <a:solidFill>
                  <a:schemeClr val="accent5"/>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a:lstStyle>
          <a:p>
            <a:r>
              <a:rPr lang="en-US" kern="0"/>
              <a:t>Click to edit Master subtitle style</a:t>
            </a:r>
          </a:p>
        </p:txBody>
      </p:sp>
    </p:spTree>
  </p:cSld>
  <p:clrMap bg1="lt1" tx1="dk1" bg2="lt2" tx2="dk2" accent1="accent1" accent2="accent2" accent3="accent3" accent4="accent4" accent5="accent5" accent6="accent6" hlink="hlink" folHlink="folHlink"/>
  <p:sldLayoutIdLst>
    <p:sldLayoutId id="2147483810" r:id="rId1"/>
    <p:sldLayoutId id="2147483789"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 id="2147483827" r:id="rId19"/>
    <p:sldLayoutId id="2147483828" r:id="rId20"/>
    <p:sldLayoutId id="2147483829" r:id="rId21"/>
    <p:sldLayoutId id="2147483830" r:id="rId22"/>
    <p:sldLayoutId id="2147483831" r:id="rId23"/>
    <p:sldLayoutId id="2147483832" r:id="rId24"/>
    <p:sldLayoutId id="2147483833" r:id="rId25"/>
    <p:sldLayoutId id="2147483834" r:id="rId26"/>
    <p:sldLayoutId id="2147483835" r:id="rId27"/>
    <p:sldLayoutId id="2147483836" r:id="rId28"/>
  </p:sldLayoutIdLst>
  <p:hf hdr="0" ftr="0" dt="0"/>
  <p:txStyles>
    <p:titleStyle>
      <a:lvl1pPr algn="ctr" rtl="0" eaLnBrk="0" fontAlgn="base" hangingPunct="0">
        <a:spcBef>
          <a:spcPct val="0"/>
        </a:spcBef>
        <a:spcAft>
          <a:spcPct val="0"/>
        </a:spcAft>
        <a:defRPr kumimoji="1" sz="4400" b="1">
          <a:solidFill>
            <a:srgbClr val="AC0029"/>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p:titleStyle>
    <p:bodyStyle>
      <a:lvl1pPr marL="342900" indent="-342900" algn="l" rtl="0" eaLnBrk="0" fontAlgn="base" hangingPunct="0">
        <a:spcBef>
          <a:spcPct val="20000"/>
        </a:spcBef>
        <a:spcAft>
          <a:spcPct val="0"/>
        </a:spcAft>
        <a:buClr>
          <a:srgbClr val="AC0029"/>
        </a:buClr>
        <a:buChar char="•"/>
        <a:defRPr kumimoji="1" sz="3600">
          <a:solidFill>
            <a:srgbClr val="1C1C1C"/>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hyperlink" Target="file:///C:\Users\glen\Documents\KC\UtilityBill_3152624.pdf" TargetMode="Externa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forms.gle/NfEjoQWxAwGvMoDr6"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2970212" y="3228249"/>
            <a:ext cx="8456612" cy="1676400"/>
          </a:xfrm>
        </p:spPr>
        <p:txBody>
          <a:bodyPr lIns="91440" tIns="45720" rIns="91440" bIns="45720" anchor="ctr" anchorCtr="1">
            <a:normAutofit/>
          </a:bodyPr>
          <a:lstStyle/>
          <a:p>
            <a:r>
              <a:rPr lang="en-US" dirty="0">
                <a:latin typeface="Aptos"/>
              </a:rPr>
              <a:t>Utility Billing</a:t>
            </a:r>
            <a:endParaRPr lang="en-US" dirty="0">
              <a:latin typeface="Aptos" panose="020B0004020202020204" pitchFamily="34" charset="0"/>
            </a:endParaRPr>
          </a:p>
        </p:txBody>
      </p:sp>
      <p:sp>
        <p:nvSpPr>
          <p:cNvPr id="5" name="Subtitle 4">
            <a:extLst>
              <a:ext uri="{FF2B5EF4-FFF2-40B4-BE49-F238E27FC236}">
                <a16:creationId xmlns:a16="http://schemas.microsoft.com/office/drawing/2014/main" id="{048B246D-968B-1076-365A-F9C90A27D659}"/>
              </a:ext>
            </a:extLst>
          </p:cNvPr>
          <p:cNvSpPr>
            <a:spLocks noGrp="1"/>
          </p:cNvSpPr>
          <p:nvPr>
            <p:ph type="subTitle" sz="quarter" idx="1"/>
          </p:nvPr>
        </p:nvSpPr>
        <p:spPr>
          <a:xfrm>
            <a:off x="3659925" y="5257800"/>
            <a:ext cx="7077186" cy="609600"/>
          </a:xfrm>
        </p:spPr>
        <p:txBody>
          <a:bodyPr lIns="91440" tIns="45720" rIns="91440" bIns="45720" anchor="ctr" anchorCtr="1">
            <a:normAutofit/>
          </a:bodyPr>
          <a:lstStyle/>
          <a:p>
            <a:r>
              <a:rPr lang="en-US" dirty="0"/>
              <a:t>Glen Schuehler</a:t>
            </a:r>
          </a:p>
        </p:txBody>
      </p:sp>
      <p:sp>
        <p:nvSpPr>
          <p:cNvPr id="6" name="Title 1">
            <a:extLst>
              <a:ext uri="{FF2B5EF4-FFF2-40B4-BE49-F238E27FC236}">
                <a16:creationId xmlns:a16="http://schemas.microsoft.com/office/drawing/2014/main" id="{7436CC67-F70D-3153-1B17-FFD5C2FB1AFC}"/>
              </a:ext>
            </a:extLst>
          </p:cNvPr>
          <p:cNvSpPr txBox="1">
            <a:spLocks/>
          </p:cNvSpPr>
          <p:nvPr/>
        </p:nvSpPr>
        <p:spPr>
          <a:xfrm>
            <a:off x="5103019" y="1648550"/>
            <a:ext cx="4190999" cy="1226549"/>
          </a:xfrm>
          <a:prstGeom prst="rect">
            <a:avLst/>
          </a:prstGeom>
          <a:noFill/>
          <a:ln w="28575" cap="rnd" cmpd="sng">
            <a:solidFill>
              <a:schemeClr val="tx1">
                <a:lumMod val="50000"/>
                <a:lumOff val="50000"/>
              </a:schemeClr>
            </a:solidFill>
            <a:bevel/>
          </a:ln>
        </p:spPr>
        <p:txBody>
          <a:bodyPr vert="horz" lIns="91440" tIns="45720" rIns="91440" bIns="45720" rtlCol="0" anchor="ctr">
            <a:normAutofit fontScale="7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900" dirty="0">
                <a:solidFill>
                  <a:srgbClr val="912018"/>
                </a:solidFill>
                <a:latin typeface="Aptos" panose="020B0004020202020204" pitchFamily="34" charset="0"/>
              </a:rPr>
              <a:t>NASU 2025</a:t>
            </a:r>
            <a:br>
              <a:rPr lang="en-US" dirty="0">
                <a:solidFill>
                  <a:srgbClr val="912018"/>
                </a:solidFill>
                <a:latin typeface="Aptos" panose="020B0004020202020204" pitchFamily="34" charset="0"/>
              </a:rPr>
            </a:br>
            <a:r>
              <a:rPr lang="en-US" sz="2100" dirty="0">
                <a:solidFill>
                  <a:srgbClr val="912018"/>
                </a:solidFill>
                <a:latin typeface="Aptos" panose="020B0004020202020204" pitchFamily="34" charset="0"/>
              </a:rPr>
              <a:t>Wednesday, October 1</a:t>
            </a:r>
            <a:r>
              <a:rPr lang="en-US" sz="2100" baseline="30000" dirty="0">
                <a:solidFill>
                  <a:srgbClr val="912018"/>
                </a:solidFill>
                <a:latin typeface="Aptos" panose="020B0004020202020204" pitchFamily="34" charset="0"/>
              </a:rPr>
              <a:t>st</a:t>
            </a:r>
            <a:r>
              <a:rPr lang="en-US" sz="2100" dirty="0">
                <a:solidFill>
                  <a:srgbClr val="912018"/>
                </a:solidFill>
                <a:latin typeface="Aptos" panose="020B0004020202020204" pitchFamily="34" charset="0"/>
              </a:rPr>
              <a:t> – Friday, October 3</a:t>
            </a:r>
            <a:r>
              <a:rPr lang="en-US" sz="2100" baseline="30000" dirty="0">
                <a:solidFill>
                  <a:srgbClr val="912018"/>
                </a:solidFill>
                <a:latin typeface="Aptos" panose="020B0004020202020204" pitchFamily="34" charset="0"/>
              </a:rPr>
              <a:t>rd</a:t>
            </a:r>
            <a:r>
              <a:rPr lang="en-US" sz="2100" dirty="0">
                <a:solidFill>
                  <a:srgbClr val="912018"/>
                </a:solidFill>
                <a:latin typeface="Aptos" panose="020B0004020202020204" pitchFamily="34" charset="0"/>
              </a:rPr>
              <a:t> </a:t>
            </a:r>
            <a:endParaRPr lang="en-US" sz="2000" dirty="0">
              <a:solidFill>
                <a:srgbClr val="912018"/>
              </a:solidFill>
              <a:latin typeface="Aptos" panose="020B0004020202020204" pitchFamily="34" charset="0"/>
            </a:endParaRPr>
          </a:p>
          <a:p>
            <a:endParaRPr lang="en-US" sz="1500" dirty="0">
              <a:solidFill>
                <a:srgbClr val="912018"/>
              </a:solidFill>
              <a:latin typeface="Aptos" panose="020B0004020202020204" pitchFamily="34" charset="0"/>
            </a:endParaRPr>
          </a:p>
          <a:p>
            <a:r>
              <a:rPr lang="en-US" sz="2000" b="1" i="1" dirty="0">
                <a:solidFill>
                  <a:srgbClr val="912018"/>
                </a:solidFill>
                <a:latin typeface="Aptos" panose="020B0004020202020204" pitchFamily="34" charset="0"/>
              </a:rPr>
              <a:t>Nashville, TN</a:t>
            </a:r>
            <a:endParaRPr lang="en-US" sz="2700" b="1" i="1" dirty="0">
              <a:solidFill>
                <a:srgbClr val="912018"/>
              </a:solidFill>
              <a:latin typeface="Aptos" panose="020B0004020202020204" pitchFamily="34" charset="0"/>
            </a:endParaRPr>
          </a:p>
        </p:txBody>
      </p:sp>
      <p:pic>
        <p:nvPicPr>
          <p:cNvPr id="9" name="Picture 8" descr="A grey and red logo&#10;&#10;AI-generated content may be incorrect.">
            <a:extLst>
              <a:ext uri="{FF2B5EF4-FFF2-40B4-BE49-F238E27FC236}">
                <a16:creationId xmlns:a16="http://schemas.microsoft.com/office/drawing/2014/main" id="{1E39CF13-9B43-F627-F5C2-26C218F3EF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71094" y="289560"/>
            <a:ext cx="2254587" cy="1005840"/>
          </a:xfrm>
          <a:prstGeom prst="rect">
            <a:avLst/>
          </a:prstGeom>
        </p:spPr>
      </p:pic>
    </p:spTree>
    <p:extLst>
      <p:ext uri="{BB962C8B-B14F-4D97-AF65-F5344CB8AC3E}">
        <p14:creationId xmlns:p14="http://schemas.microsoft.com/office/powerpoint/2010/main" val="4925488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36C066-7B4A-79CB-F15E-01AA44FFA174}"/>
              </a:ext>
            </a:extLst>
          </p:cNvPr>
          <p:cNvSpPr>
            <a:spLocks noGrp="1"/>
          </p:cNvSpPr>
          <p:nvPr>
            <p:ph idx="1"/>
          </p:nvPr>
        </p:nvSpPr>
        <p:spPr>
          <a:xfrm>
            <a:off x="2817812" y="1066800"/>
            <a:ext cx="7772400" cy="5181600"/>
          </a:xfrm>
        </p:spPr>
        <p:txBody>
          <a:bodyPr/>
          <a:lstStyle/>
          <a:p>
            <a:pPr marL="228600">
              <a:spcBef>
                <a:spcPts val="0"/>
              </a:spcBef>
              <a:spcAft>
                <a:spcPts val="0"/>
              </a:spcAft>
            </a:pPr>
            <a:r>
              <a:rPr lang="en-US" sz="2000" b="1" dirty="0">
                <a:latin typeface="Calibri" panose="020F0502020204030204" pitchFamily="34" charset="0"/>
                <a:ea typeface="Calibri" panose="020F0502020204030204" pitchFamily="34" charset="0"/>
                <a:cs typeface="Times New Roman" panose="02020603050405020304" pitchFamily="18" charset="0"/>
              </a:rPr>
              <a:t>ACH Banking Data Maintenance Page</a:t>
            </a:r>
          </a:p>
        </p:txBody>
      </p:sp>
      <p:sp>
        <p:nvSpPr>
          <p:cNvPr id="3" name="Slide Number Placeholder 2">
            <a:extLst>
              <a:ext uri="{FF2B5EF4-FFF2-40B4-BE49-F238E27FC236}">
                <a16:creationId xmlns:a16="http://schemas.microsoft.com/office/drawing/2014/main" id="{8995741B-F6D9-0000-CD0A-3D39EBDEB266}"/>
              </a:ext>
            </a:extLst>
          </p:cNvPr>
          <p:cNvSpPr>
            <a:spLocks noGrp="1"/>
          </p:cNvSpPr>
          <p:nvPr>
            <p:ph type="sldNum" sz="quarter" idx="10"/>
          </p:nvPr>
        </p:nvSpPr>
        <p:spPr/>
        <p:txBody>
          <a:bodyPr/>
          <a:lstStyle/>
          <a:p>
            <a:fld id="{E01ABE7C-D557-4CAA-AC9E-0A55A9FE9F7F}" type="slidenum">
              <a:rPr lang="en-US" smtClean="0"/>
              <a:pPr/>
              <a:t>10</a:t>
            </a:fld>
            <a:endParaRPr lang="en-US" dirty="0"/>
          </a:p>
        </p:txBody>
      </p:sp>
      <p:sp>
        <p:nvSpPr>
          <p:cNvPr id="4" name="Content Placeholder 3">
            <a:extLst>
              <a:ext uri="{FF2B5EF4-FFF2-40B4-BE49-F238E27FC236}">
                <a16:creationId xmlns:a16="http://schemas.microsoft.com/office/drawing/2014/main" id="{BA2FDE83-011B-EC08-4DA3-927A9895B1D0}"/>
              </a:ext>
            </a:extLst>
          </p:cNvPr>
          <p:cNvSpPr>
            <a:spLocks noGrp="1"/>
          </p:cNvSpPr>
          <p:nvPr>
            <p:ph sz="quarter" idx="11"/>
          </p:nvPr>
        </p:nvSpPr>
        <p:spPr/>
        <p:txBody>
          <a:bodyPr/>
          <a:lstStyle/>
          <a:p>
            <a:r>
              <a:rPr lang="en-US" dirty="0"/>
              <a:t>Utility Billing</a:t>
            </a:r>
          </a:p>
        </p:txBody>
      </p:sp>
      <p:pic>
        <p:nvPicPr>
          <p:cNvPr id="5" name="Picture 4">
            <a:extLst>
              <a:ext uri="{FF2B5EF4-FFF2-40B4-BE49-F238E27FC236}">
                <a16:creationId xmlns:a16="http://schemas.microsoft.com/office/drawing/2014/main" id="{20CA3E42-9425-7780-F0AD-4EAE6C911463}"/>
              </a:ext>
            </a:extLst>
          </p:cNvPr>
          <p:cNvPicPr>
            <a:picLocks/>
          </p:cNvPicPr>
          <p:nvPr/>
        </p:nvPicPr>
        <p:blipFill>
          <a:blip r:embed="rId2"/>
          <a:stretch>
            <a:fillRect/>
          </a:stretch>
        </p:blipFill>
        <p:spPr>
          <a:xfrm>
            <a:off x="3656012" y="1828800"/>
            <a:ext cx="5943600" cy="3962400"/>
          </a:xfrm>
          <a:prstGeom prst="rect">
            <a:avLst/>
          </a:prstGeom>
          <a:ln w="12700">
            <a:solidFill>
              <a:schemeClr val="tx1"/>
            </a:solidFill>
          </a:ln>
        </p:spPr>
      </p:pic>
    </p:spTree>
    <p:extLst>
      <p:ext uri="{BB962C8B-B14F-4D97-AF65-F5344CB8AC3E}">
        <p14:creationId xmlns:p14="http://schemas.microsoft.com/office/powerpoint/2010/main" val="5908923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1E9E0B7-C9FD-1A58-B2B9-60F500DFA929}"/>
              </a:ext>
            </a:extLst>
          </p:cNvPr>
          <p:cNvSpPr>
            <a:spLocks noGrp="1"/>
          </p:cNvSpPr>
          <p:nvPr>
            <p:ph idx="1"/>
          </p:nvPr>
        </p:nvSpPr>
        <p:spPr>
          <a:xfrm>
            <a:off x="2741612" y="1143000"/>
            <a:ext cx="4267200" cy="5181600"/>
          </a:xfrm>
        </p:spPr>
        <p:txBody>
          <a:bodyPr/>
          <a:lstStyle/>
          <a:p>
            <a:pPr lvl="1">
              <a:spcBef>
                <a:spcPts val="0"/>
              </a:spcBef>
              <a:spcAft>
                <a:spcPts val="0"/>
              </a:spcAft>
            </a:pPr>
            <a:r>
              <a:rPr lang="en-US" sz="2000" dirty="0">
                <a:latin typeface="Calibri" panose="020F0502020204030204" pitchFamily="34" charset="0"/>
                <a:ea typeface="Calibri" panose="020F0502020204030204" pitchFamily="34" charset="0"/>
                <a:cs typeface="Times New Roman" panose="02020603050405020304" pitchFamily="18" charset="0"/>
              </a:rPr>
              <a:t>Bank Lookup page can be called to find Bank Routing Number</a:t>
            </a:r>
          </a:p>
          <a:p>
            <a:pPr lvl="1">
              <a:spcBef>
                <a:spcPts val="0"/>
              </a:spcBef>
              <a:spcAft>
                <a:spcPts val="0"/>
              </a:spcAft>
            </a:pPr>
            <a:r>
              <a:rPr lang="en-US" sz="2000" dirty="0">
                <a:latin typeface="Calibri" panose="020F0502020204030204" pitchFamily="34" charset="0"/>
                <a:ea typeface="Calibri" panose="020F0502020204030204" pitchFamily="34" charset="0"/>
                <a:cs typeface="Times New Roman" panose="02020603050405020304" pitchFamily="18" charset="0"/>
              </a:rPr>
              <a:t>On return from Bank Lookup, Account Number, Type, and Enabled are cleared</a:t>
            </a:r>
          </a:p>
          <a:p>
            <a:pPr lvl="1">
              <a:spcBef>
                <a:spcPts val="0"/>
              </a:spcBef>
              <a:spcAft>
                <a:spcPts val="0"/>
              </a:spcAft>
            </a:pPr>
            <a:r>
              <a:rPr lang="en-US" sz="2000" dirty="0">
                <a:latin typeface="Calibri" panose="020F0502020204030204" pitchFamily="34" charset="0"/>
                <a:ea typeface="Calibri" panose="020F0502020204030204" pitchFamily="34" charset="0"/>
                <a:cs typeface="Times New Roman" panose="02020603050405020304" pitchFamily="18" charset="0"/>
              </a:rPr>
              <a:t>If a Bank Routing Number is present, Account Number and Type are required fields</a:t>
            </a:r>
          </a:p>
          <a:p>
            <a:pPr lvl="1"/>
            <a:r>
              <a:rPr lang="en-US" sz="2000" dirty="0">
                <a:latin typeface="Calibri" panose="020F0502020204030204" pitchFamily="34" charset="0"/>
                <a:ea typeface="Calibri" panose="020F0502020204030204" pitchFamily="34" charset="0"/>
                <a:cs typeface="Times New Roman" panose="02020603050405020304" pitchFamily="18" charset="0"/>
              </a:rPr>
              <a:t>Clicking Clear and then Submit Changes will delete the banking data</a:t>
            </a:r>
            <a:endParaRPr lang="en-US" sz="2000" b="1" dirty="0">
              <a:latin typeface="Calibri" panose="020F0502020204030204" pitchFamily="34" charset="0"/>
              <a:ea typeface="Calibri" panose="020F0502020204030204" pitchFamily="34" charset="0"/>
              <a:cs typeface="Times New Roman" panose="02020603050405020304" pitchFamily="18" charset="0"/>
            </a:endParaRPr>
          </a:p>
          <a:p>
            <a:endParaRPr lang="en-US" sz="2000" dirty="0"/>
          </a:p>
        </p:txBody>
      </p:sp>
      <p:sp>
        <p:nvSpPr>
          <p:cNvPr id="3" name="Slide Number Placeholder 2">
            <a:extLst>
              <a:ext uri="{FF2B5EF4-FFF2-40B4-BE49-F238E27FC236}">
                <a16:creationId xmlns:a16="http://schemas.microsoft.com/office/drawing/2014/main" id="{DC01B448-C0E1-B6A2-F81F-7923944B5180}"/>
              </a:ext>
            </a:extLst>
          </p:cNvPr>
          <p:cNvSpPr>
            <a:spLocks noGrp="1"/>
          </p:cNvSpPr>
          <p:nvPr>
            <p:ph type="sldNum" sz="quarter" idx="10"/>
          </p:nvPr>
        </p:nvSpPr>
        <p:spPr/>
        <p:txBody>
          <a:bodyPr/>
          <a:lstStyle/>
          <a:p>
            <a:fld id="{E01ABE7C-D557-4CAA-AC9E-0A55A9FE9F7F}" type="slidenum">
              <a:rPr lang="en-US" smtClean="0"/>
              <a:pPr/>
              <a:t>11</a:t>
            </a:fld>
            <a:endParaRPr lang="en-US" dirty="0"/>
          </a:p>
        </p:txBody>
      </p:sp>
      <p:sp>
        <p:nvSpPr>
          <p:cNvPr id="4" name="Content Placeholder 3">
            <a:extLst>
              <a:ext uri="{FF2B5EF4-FFF2-40B4-BE49-F238E27FC236}">
                <a16:creationId xmlns:a16="http://schemas.microsoft.com/office/drawing/2014/main" id="{4982BC66-317C-0828-DF53-9688E03BA4BB}"/>
              </a:ext>
            </a:extLst>
          </p:cNvPr>
          <p:cNvSpPr>
            <a:spLocks noGrp="1"/>
          </p:cNvSpPr>
          <p:nvPr>
            <p:ph sz="quarter" idx="11"/>
          </p:nvPr>
        </p:nvSpPr>
        <p:spPr>
          <a:xfrm>
            <a:off x="2741612" y="76200"/>
            <a:ext cx="7772400" cy="1219200"/>
          </a:xfrm>
        </p:spPr>
        <p:txBody>
          <a:bodyPr/>
          <a:lstStyle/>
          <a:p>
            <a:r>
              <a:rPr lang="en-US" dirty="0"/>
              <a:t>Utility Billing</a:t>
            </a:r>
          </a:p>
        </p:txBody>
      </p:sp>
      <p:pic>
        <p:nvPicPr>
          <p:cNvPr id="5" name="Picture 4">
            <a:extLst>
              <a:ext uri="{FF2B5EF4-FFF2-40B4-BE49-F238E27FC236}">
                <a16:creationId xmlns:a16="http://schemas.microsoft.com/office/drawing/2014/main" id="{A84B27F4-17A0-A5DD-5CF1-4E905F991DB7}"/>
              </a:ext>
            </a:extLst>
          </p:cNvPr>
          <p:cNvPicPr>
            <a:picLocks noChangeAspect="1"/>
          </p:cNvPicPr>
          <p:nvPr/>
        </p:nvPicPr>
        <p:blipFill>
          <a:blip r:embed="rId2"/>
          <a:stretch>
            <a:fillRect/>
          </a:stretch>
        </p:blipFill>
        <p:spPr>
          <a:xfrm>
            <a:off x="4646612" y="4945380"/>
            <a:ext cx="4381500" cy="769620"/>
          </a:xfrm>
          <a:prstGeom prst="rect">
            <a:avLst/>
          </a:prstGeom>
          <a:ln w="12700">
            <a:solidFill>
              <a:schemeClr val="tx1"/>
            </a:solidFill>
          </a:ln>
        </p:spPr>
      </p:pic>
      <p:pic>
        <p:nvPicPr>
          <p:cNvPr id="6" name="Picture 5">
            <a:extLst>
              <a:ext uri="{FF2B5EF4-FFF2-40B4-BE49-F238E27FC236}">
                <a16:creationId xmlns:a16="http://schemas.microsoft.com/office/drawing/2014/main" id="{FEC1D0AE-4B3D-8A4B-1B2E-6FC68AB59AB7}"/>
              </a:ext>
            </a:extLst>
          </p:cNvPr>
          <p:cNvPicPr>
            <a:picLocks noChangeAspect="1"/>
          </p:cNvPicPr>
          <p:nvPr/>
        </p:nvPicPr>
        <p:blipFill>
          <a:blip r:embed="rId3"/>
          <a:stretch>
            <a:fillRect/>
          </a:stretch>
        </p:blipFill>
        <p:spPr>
          <a:xfrm>
            <a:off x="7237412" y="1295401"/>
            <a:ext cx="2747962" cy="2843901"/>
          </a:xfrm>
          <a:prstGeom prst="rect">
            <a:avLst/>
          </a:prstGeom>
          <a:ln w="12700">
            <a:solidFill>
              <a:schemeClr val="tx1"/>
            </a:solidFill>
          </a:ln>
        </p:spPr>
      </p:pic>
    </p:spTree>
    <p:extLst>
      <p:ext uri="{BB962C8B-B14F-4D97-AF65-F5344CB8AC3E}">
        <p14:creationId xmlns:p14="http://schemas.microsoft.com/office/powerpoint/2010/main" val="36742841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C57B05-4EF2-73A9-E4E5-717248DCB449}"/>
              </a:ext>
            </a:extLst>
          </p:cNvPr>
          <p:cNvSpPr>
            <a:spLocks noGrp="1"/>
          </p:cNvSpPr>
          <p:nvPr>
            <p:ph idx="1"/>
          </p:nvPr>
        </p:nvSpPr>
        <p:spPr/>
        <p:txBody>
          <a:bodyPr/>
          <a:lstStyle/>
          <a:p>
            <a:r>
              <a:rPr lang="en-US" dirty="0"/>
              <a:t>Meter Reading</a:t>
            </a:r>
          </a:p>
          <a:p>
            <a:pPr lvl="1"/>
            <a:r>
              <a:rPr lang="en-US" dirty="0"/>
              <a:t>Manual Walking Readings</a:t>
            </a:r>
          </a:p>
          <a:p>
            <a:pPr lvl="1"/>
            <a:r>
              <a:rPr lang="en-US" dirty="0"/>
              <a:t>Hand Held</a:t>
            </a:r>
          </a:p>
          <a:p>
            <a:pPr lvl="1"/>
            <a:r>
              <a:rPr lang="en-US" dirty="0"/>
              <a:t>Radio Readings</a:t>
            </a:r>
          </a:p>
          <a:p>
            <a:pPr lvl="1"/>
            <a:r>
              <a:rPr lang="en-US" dirty="0"/>
              <a:t>Cellular Meter Readings</a:t>
            </a:r>
          </a:p>
          <a:p>
            <a:pPr lvl="2"/>
            <a:r>
              <a:rPr lang="en-US" dirty="0"/>
              <a:t>A daily job runs to update the cellular system with changes.</a:t>
            </a:r>
          </a:p>
        </p:txBody>
      </p:sp>
      <p:sp>
        <p:nvSpPr>
          <p:cNvPr id="3" name="Slide Number Placeholder 2">
            <a:extLst>
              <a:ext uri="{FF2B5EF4-FFF2-40B4-BE49-F238E27FC236}">
                <a16:creationId xmlns:a16="http://schemas.microsoft.com/office/drawing/2014/main" id="{0609EAA4-B593-933A-2C45-678F8C86DE54}"/>
              </a:ext>
            </a:extLst>
          </p:cNvPr>
          <p:cNvSpPr>
            <a:spLocks noGrp="1"/>
          </p:cNvSpPr>
          <p:nvPr>
            <p:ph type="sldNum" sz="quarter" idx="10"/>
          </p:nvPr>
        </p:nvSpPr>
        <p:spPr/>
        <p:txBody>
          <a:bodyPr/>
          <a:lstStyle/>
          <a:p>
            <a:fld id="{E01ABE7C-D557-4CAA-AC9E-0A55A9FE9F7F}" type="slidenum">
              <a:rPr lang="en-US" smtClean="0"/>
              <a:pPr/>
              <a:t>12</a:t>
            </a:fld>
            <a:endParaRPr lang="en-US" dirty="0"/>
          </a:p>
        </p:txBody>
      </p:sp>
      <p:sp>
        <p:nvSpPr>
          <p:cNvPr id="4" name="Content Placeholder 3">
            <a:extLst>
              <a:ext uri="{FF2B5EF4-FFF2-40B4-BE49-F238E27FC236}">
                <a16:creationId xmlns:a16="http://schemas.microsoft.com/office/drawing/2014/main" id="{299EB46B-8032-A687-057C-1F52C95ECFAD}"/>
              </a:ext>
            </a:extLst>
          </p:cNvPr>
          <p:cNvSpPr>
            <a:spLocks noGrp="1"/>
          </p:cNvSpPr>
          <p:nvPr>
            <p:ph sz="quarter" idx="11"/>
          </p:nvPr>
        </p:nvSpPr>
        <p:spPr/>
        <p:txBody>
          <a:bodyPr/>
          <a:lstStyle/>
          <a:p>
            <a:r>
              <a:rPr lang="en-US" dirty="0"/>
              <a:t>Utility Billing</a:t>
            </a:r>
          </a:p>
        </p:txBody>
      </p:sp>
    </p:spTree>
    <p:extLst>
      <p:ext uri="{BB962C8B-B14F-4D97-AF65-F5344CB8AC3E}">
        <p14:creationId xmlns:p14="http://schemas.microsoft.com/office/powerpoint/2010/main" val="28271930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7191143-26C6-ACA3-6262-99572A54C194}"/>
              </a:ext>
            </a:extLst>
          </p:cNvPr>
          <p:cNvSpPr>
            <a:spLocks noGrp="1"/>
          </p:cNvSpPr>
          <p:nvPr>
            <p:ph idx="1"/>
          </p:nvPr>
        </p:nvSpPr>
        <p:spPr/>
        <p:txBody>
          <a:bodyPr/>
          <a:lstStyle/>
          <a:p>
            <a:r>
              <a:rPr lang="en-US" dirty="0"/>
              <a:t>Print on forms</a:t>
            </a:r>
          </a:p>
          <a:p>
            <a:r>
              <a:rPr lang="en-US" dirty="0" err="1"/>
              <a:t>KeyDocs</a:t>
            </a:r>
            <a:endParaRPr lang="en-US" dirty="0"/>
          </a:p>
          <a:p>
            <a:pPr lvl="1"/>
            <a:r>
              <a:rPr lang="en-US" dirty="0">
                <a:hlinkClick r:id="rId2"/>
              </a:rPr>
              <a:t>UtilityBill_3152624.pdf</a:t>
            </a:r>
            <a:endParaRPr lang="en-US" dirty="0"/>
          </a:p>
          <a:p>
            <a:r>
              <a:rPr lang="en-US" dirty="0"/>
              <a:t>Billing File Export</a:t>
            </a:r>
          </a:p>
        </p:txBody>
      </p:sp>
      <p:sp>
        <p:nvSpPr>
          <p:cNvPr id="3" name="Slide Number Placeholder 2">
            <a:extLst>
              <a:ext uri="{FF2B5EF4-FFF2-40B4-BE49-F238E27FC236}">
                <a16:creationId xmlns:a16="http://schemas.microsoft.com/office/drawing/2014/main" id="{5B6B898E-32AA-9793-1276-5728069FB7D8}"/>
              </a:ext>
            </a:extLst>
          </p:cNvPr>
          <p:cNvSpPr>
            <a:spLocks noGrp="1"/>
          </p:cNvSpPr>
          <p:nvPr>
            <p:ph type="sldNum" sz="quarter" idx="10"/>
          </p:nvPr>
        </p:nvSpPr>
        <p:spPr/>
        <p:txBody>
          <a:bodyPr/>
          <a:lstStyle/>
          <a:p>
            <a:fld id="{E01ABE7C-D557-4CAA-AC9E-0A55A9FE9F7F}" type="slidenum">
              <a:rPr lang="en-US" smtClean="0"/>
              <a:pPr/>
              <a:t>13</a:t>
            </a:fld>
            <a:endParaRPr lang="en-US" dirty="0"/>
          </a:p>
        </p:txBody>
      </p:sp>
      <p:sp>
        <p:nvSpPr>
          <p:cNvPr id="4" name="Content Placeholder 3">
            <a:extLst>
              <a:ext uri="{FF2B5EF4-FFF2-40B4-BE49-F238E27FC236}">
                <a16:creationId xmlns:a16="http://schemas.microsoft.com/office/drawing/2014/main" id="{ACBA6718-CAEF-688A-8574-289C8D5A1EED}"/>
              </a:ext>
            </a:extLst>
          </p:cNvPr>
          <p:cNvSpPr>
            <a:spLocks noGrp="1"/>
          </p:cNvSpPr>
          <p:nvPr>
            <p:ph sz="quarter" idx="11"/>
          </p:nvPr>
        </p:nvSpPr>
        <p:spPr/>
        <p:txBody>
          <a:bodyPr/>
          <a:lstStyle/>
          <a:p>
            <a:r>
              <a:rPr lang="en-US" dirty="0"/>
              <a:t>Utility Billing</a:t>
            </a:r>
          </a:p>
        </p:txBody>
      </p:sp>
    </p:spTree>
    <p:extLst>
      <p:ext uri="{BB962C8B-B14F-4D97-AF65-F5344CB8AC3E}">
        <p14:creationId xmlns:p14="http://schemas.microsoft.com/office/powerpoint/2010/main" val="42506405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370F2DD-862B-A163-5C82-348EFCCE755E}"/>
              </a:ext>
            </a:extLst>
          </p:cNvPr>
          <p:cNvSpPr>
            <a:spLocks noGrp="1"/>
          </p:cNvSpPr>
          <p:nvPr>
            <p:ph idx="1"/>
          </p:nvPr>
        </p:nvSpPr>
        <p:spPr/>
        <p:txBody>
          <a:bodyPr/>
          <a:lstStyle/>
          <a:p>
            <a:r>
              <a:rPr lang="en-US" dirty="0"/>
              <a:t>Collections</a:t>
            </a:r>
          </a:p>
          <a:p>
            <a:pPr lvl="1"/>
            <a:r>
              <a:rPr lang="en-US" dirty="0"/>
              <a:t>Cash Receipts entry</a:t>
            </a:r>
          </a:p>
          <a:p>
            <a:pPr lvl="1"/>
            <a:r>
              <a:rPr lang="en-US" dirty="0"/>
              <a:t>Lock Box</a:t>
            </a:r>
          </a:p>
          <a:p>
            <a:pPr lvl="1"/>
            <a:r>
              <a:rPr lang="en-US" dirty="0"/>
              <a:t>Central Collections</a:t>
            </a:r>
          </a:p>
          <a:p>
            <a:pPr lvl="1"/>
            <a:r>
              <a:rPr lang="en-US" dirty="0"/>
              <a:t>Payment Portal</a:t>
            </a:r>
          </a:p>
          <a:p>
            <a:pPr lvl="1"/>
            <a:r>
              <a:rPr lang="en-US" dirty="0"/>
              <a:t>New </a:t>
            </a:r>
          </a:p>
          <a:p>
            <a:pPr lvl="2"/>
            <a:r>
              <a:rPr lang="en-US" dirty="0"/>
              <a:t>ACH payment processing</a:t>
            </a:r>
          </a:p>
          <a:p>
            <a:endParaRPr lang="en-US" dirty="0"/>
          </a:p>
        </p:txBody>
      </p:sp>
      <p:sp>
        <p:nvSpPr>
          <p:cNvPr id="3" name="Slide Number Placeholder 2">
            <a:extLst>
              <a:ext uri="{FF2B5EF4-FFF2-40B4-BE49-F238E27FC236}">
                <a16:creationId xmlns:a16="http://schemas.microsoft.com/office/drawing/2014/main" id="{DE931764-4408-EE02-E268-EC9C4FF9F775}"/>
              </a:ext>
            </a:extLst>
          </p:cNvPr>
          <p:cNvSpPr>
            <a:spLocks noGrp="1"/>
          </p:cNvSpPr>
          <p:nvPr>
            <p:ph type="sldNum" sz="quarter" idx="10"/>
          </p:nvPr>
        </p:nvSpPr>
        <p:spPr/>
        <p:txBody>
          <a:bodyPr/>
          <a:lstStyle/>
          <a:p>
            <a:fld id="{E01ABE7C-D557-4CAA-AC9E-0A55A9FE9F7F}" type="slidenum">
              <a:rPr lang="en-US" smtClean="0"/>
              <a:pPr/>
              <a:t>14</a:t>
            </a:fld>
            <a:endParaRPr lang="en-US" dirty="0"/>
          </a:p>
        </p:txBody>
      </p:sp>
      <p:sp>
        <p:nvSpPr>
          <p:cNvPr id="4" name="Content Placeholder 3">
            <a:extLst>
              <a:ext uri="{FF2B5EF4-FFF2-40B4-BE49-F238E27FC236}">
                <a16:creationId xmlns:a16="http://schemas.microsoft.com/office/drawing/2014/main" id="{7EE324AF-210F-76C1-6564-6BCCF3106754}"/>
              </a:ext>
            </a:extLst>
          </p:cNvPr>
          <p:cNvSpPr>
            <a:spLocks noGrp="1"/>
          </p:cNvSpPr>
          <p:nvPr>
            <p:ph sz="quarter" idx="11"/>
          </p:nvPr>
        </p:nvSpPr>
        <p:spPr/>
        <p:txBody>
          <a:bodyPr/>
          <a:lstStyle/>
          <a:p>
            <a:r>
              <a:rPr lang="en-US" dirty="0"/>
              <a:t>Utility Billing</a:t>
            </a:r>
          </a:p>
        </p:txBody>
      </p:sp>
    </p:spTree>
    <p:extLst>
      <p:ext uri="{BB962C8B-B14F-4D97-AF65-F5344CB8AC3E}">
        <p14:creationId xmlns:p14="http://schemas.microsoft.com/office/powerpoint/2010/main" val="36872836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B7BAC53-9A37-5691-EC39-2AA57EA5A168}"/>
              </a:ext>
            </a:extLst>
          </p:cNvPr>
          <p:cNvSpPr>
            <a:spLocks noGrp="1"/>
          </p:cNvSpPr>
          <p:nvPr>
            <p:ph type="sldNum" sz="quarter" idx="10"/>
          </p:nvPr>
        </p:nvSpPr>
        <p:spPr/>
        <p:txBody>
          <a:bodyPr/>
          <a:lstStyle/>
          <a:p>
            <a:fld id="{E01ABE7C-D557-4CAA-AC9E-0A55A9FE9F7F}" type="slidenum">
              <a:rPr lang="en-US" smtClean="0"/>
              <a:pPr/>
              <a:t>15</a:t>
            </a:fld>
            <a:endParaRPr lang="en-US" dirty="0"/>
          </a:p>
        </p:txBody>
      </p:sp>
      <p:sp>
        <p:nvSpPr>
          <p:cNvPr id="4" name="Content Placeholder 3">
            <a:extLst>
              <a:ext uri="{FF2B5EF4-FFF2-40B4-BE49-F238E27FC236}">
                <a16:creationId xmlns:a16="http://schemas.microsoft.com/office/drawing/2014/main" id="{56088904-6BB7-3FEA-820A-B271ADE1E348}"/>
              </a:ext>
            </a:extLst>
          </p:cNvPr>
          <p:cNvSpPr>
            <a:spLocks noGrp="1"/>
          </p:cNvSpPr>
          <p:nvPr>
            <p:ph sz="quarter" idx="11"/>
          </p:nvPr>
        </p:nvSpPr>
        <p:spPr>
          <a:xfrm>
            <a:off x="2741612" y="76200"/>
            <a:ext cx="7772400" cy="1219200"/>
          </a:xfrm>
        </p:spPr>
        <p:txBody>
          <a:bodyPr/>
          <a:lstStyle/>
          <a:p>
            <a:r>
              <a:rPr lang="en-US" dirty="0"/>
              <a:t>Utility Billing</a:t>
            </a:r>
          </a:p>
        </p:txBody>
      </p:sp>
      <p:sp>
        <p:nvSpPr>
          <p:cNvPr id="5" name="Rectangle 2">
            <a:extLst>
              <a:ext uri="{FF2B5EF4-FFF2-40B4-BE49-F238E27FC236}">
                <a16:creationId xmlns:a16="http://schemas.microsoft.com/office/drawing/2014/main" id="{8C490819-62D3-6626-2DDA-C3A48B9BFCBA}"/>
              </a:ext>
            </a:extLst>
          </p:cNvPr>
          <p:cNvSpPr>
            <a:spLocks noChangeArrowheads="1"/>
          </p:cNvSpPr>
          <p:nvPr/>
        </p:nvSpPr>
        <p:spPr bwMode="auto">
          <a:xfrm>
            <a:off x="2741612" y="1055013"/>
            <a:ext cx="7772400"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indent="-342900">
              <a:spcBef>
                <a:spcPct val="20000"/>
              </a:spcBef>
              <a:buClr>
                <a:schemeClr val="accent2"/>
              </a:buClr>
              <a:buFont typeface="Wingdings" panose="05000000000000000000" pitchFamily="2" charset="2"/>
              <a:buChar char="Ø"/>
            </a:pPr>
            <a:r>
              <a:rPr kumimoji="1" lang="en-US" altLang="en-US" sz="3200" dirty="0">
                <a:solidFill>
                  <a:schemeClr val="accent6">
                    <a:lumMod val="75000"/>
                  </a:schemeClr>
                </a:solidFill>
                <a:latin typeface="+mn-lt"/>
              </a:rPr>
              <a:t>Utility Bill ACH Payments (UT0146)</a:t>
            </a:r>
          </a:p>
          <a:p>
            <a:pPr indent="228600"/>
            <a:endParaRPr lang="en-US" altLang="en-US" dirty="0">
              <a:latin typeface="Arial" panose="020B0604020202020204" pitchFamily="34" charset="0"/>
            </a:endParaRPr>
          </a:p>
        </p:txBody>
      </p:sp>
      <p:pic>
        <p:nvPicPr>
          <p:cNvPr id="1025" name="Picture 1">
            <a:extLst>
              <a:ext uri="{FF2B5EF4-FFF2-40B4-BE49-F238E27FC236}">
                <a16:creationId xmlns:a16="http://schemas.microsoft.com/office/drawing/2014/main" id="{6330FFAD-6A67-278E-19DC-81D2C9FCDA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6012" y="1752602"/>
            <a:ext cx="5943600" cy="4648199"/>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6" name="Rectangle 3">
            <a:extLst>
              <a:ext uri="{FF2B5EF4-FFF2-40B4-BE49-F238E27FC236}">
                <a16:creationId xmlns:a16="http://schemas.microsoft.com/office/drawing/2014/main" id="{F7A1923E-4199-A10C-6BF7-6099E5D9DD2E}"/>
              </a:ext>
            </a:extLst>
          </p:cNvPr>
          <p:cNvSpPr>
            <a:spLocks noChangeArrowheads="1"/>
          </p:cNvSpPr>
          <p:nvPr/>
        </p:nvSpPr>
        <p:spPr bwMode="auto">
          <a:xfrm>
            <a:off x="3579812" y="64828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8006780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C5EA6DA-9555-09F2-6677-769421C3371B}"/>
              </a:ext>
            </a:extLst>
          </p:cNvPr>
          <p:cNvSpPr>
            <a:spLocks noGrp="1"/>
          </p:cNvSpPr>
          <p:nvPr>
            <p:ph idx="1"/>
          </p:nvPr>
        </p:nvSpPr>
        <p:spPr>
          <a:xfrm>
            <a:off x="2817812" y="1066800"/>
            <a:ext cx="7772400" cy="5181600"/>
          </a:xfrm>
        </p:spPr>
        <p:txBody>
          <a:bodyPr/>
          <a:lstStyle/>
          <a:p>
            <a:r>
              <a:rPr lang="en-US" sz="2000" dirty="0">
                <a:latin typeface="Calibri" panose="020F0502020204030204" pitchFamily="34" charset="0"/>
                <a:ea typeface="Calibri" panose="020F0502020204030204" pitchFamily="34" charset="0"/>
                <a:cs typeface="Times New Roman" panose="02020603050405020304" pitchFamily="18" charset="0"/>
              </a:rPr>
              <a:t>KeyNet Parameters &gt; KeyNet Payment Portal Setup (KC0089)</a:t>
            </a:r>
          </a:p>
          <a:p>
            <a:endParaRPr lang="en-US" sz="1800" kern="1200" dirty="0">
              <a:latin typeface="Calibri" panose="020F0502020204030204" pitchFamily="34" charset="0"/>
              <a:ea typeface="Calibri" panose="020F0502020204030204" pitchFamily="34" charset="0"/>
              <a:cs typeface="Times New Roman" panose="02020603050405020304" pitchFamily="18" charset="0"/>
            </a:endParaRPr>
          </a:p>
          <a:p>
            <a:endParaRPr lang="en-US" sz="1800" kern="1200" dirty="0">
              <a:latin typeface="Calibri" panose="020F0502020204030204" pitchFamily="34" charset="0"/>
              <a:ea typeface="Calibri" panose="020F0502020204030204" pitchFamily="34" charset="0"/>
              <a:cs typeface="Times New Roman" panose="02020603050405020304" pitchFamily="18" charset="0"/>
            </a:endParaRPr>
          </a:p>
          <a:p>
            <a:endParaRPr lang="en-US" sz="1800" kern="1200" dirty="0">
              <a:latin typeface="Calibri" panose="020F0502020204030204" pitchFamily="34" charset="0"/>
              <a:ea typeface="Calibri" panose="020F0502020204030204" pitchFamily="34" charset="0"/>
              <a:cs typeface="Times New Roman" panose="02020603050405020304" pitchFamily="18" charset="0"/>
            </a:endParaRPr>
          </a:p>
          <a:p>
            <a:endParaRPr lang="en-US" sz="1800" kern="1200" dirty="0">
              <a:latin typeface="Calibri" panose="020F0502020204030204" pitchFamily="34" charset="0"/>
              <a:ea typeface="Calibri" panose="020F0502020204030204" pitchFamily="34" charset="0"/>
              <a:cs typeface="Times New Roman" panose="02020603050405020304" pitchFamily="18" charset="0"/>
            </a:endParaRPr>
          </a:p>
          <a:p>
            <a:endParaRPr lang="en-US" sz="1800" kern="1200" dirty="0">
              <a:latin typeface="Calibri" panose="020F0502020204030204" pitchFamily="34" charset="0"/>
              <a:ea typeface="Calibri" panose="020F0502020204030204" pitchFamily="34" charset="0"/>
              <a:cs typeface="Times New Roman" panose="02020603050405020304" pitchFamily="18" charset="0"/>
            </a:endParaRPr>
          </a:p>
          <a:p>
            <a:endParaRPr lang="en-US" sz="1800" kern="1200" dirty="0">
              <a:latin typeface="Calibri" panose="020F0502020204030204" pitchFamily="34" charset="0"/>
              <a:ea typeface="Calibri" panose="020F0502020204030204" pitchFamily="34" charset="0"/>
              <a:cs typeface="Times New Roman" panose="02020603050405020304" pitchFamily="18" charset="0"/>
            </a:endParaRPr>
          </a:p>
          <a:p>
            <a:endParaRPr lang="en-US" sz="1800" kern="1200" dirty="0">
              <a:latin typeface="Calibri" panose="020F0502020204030204" pitchFamily="34" charset="0"/>
              <a:ea typeface="Calibri" panose="020F0502020204030204" pitchFamily="34" charset="0"/>
              <a:cs typeface="Times New Roman" panose="02020603050405020304" pitchFamily="18" charset="0"/>
            </a:endParaRPr>
          </a:p>
          <a:p>
            <a:endParaRPr lang="en-US" sz="1800" kern="1200" dirty="0">
              <a:latin typeface="Calibri" panose="020F0502020204030204" pitchFamily="34" charset="0"/>
              <a:ea typeface="Calibri" panose="020F0502020204030204" pitchFamily="34" charset="0"/>
              <a:cs typeface="Times New Roman" panose="02020603050405020304" pitchFamily="18" charset="0"/>
            </a:endParaRPr>
          </a:p>
          <a:p>
            <a:r>
              <a:rPr lang="en-US" altLang="en-US" sz="2000" dirty="0">
                <a:latin typeface="Calibri" panose="020F0502020204030204" pitchFamily="34" charset="0"/>
                <a:ea typeface="Calibri" panose="020F0502020204030204" pitchFamily="34" charset="0"/>
                <a:cs typeface="Times New Roman" panose="02020603050405020304" pitchFamily="18" charset="0"/>
              </a:rPr>
              <a:t>Choose a Payment Type and Zoom</a:t>
            </a:r>
          </a:p>
          <a:p>
            <a:endParaRPr lang="en-US" sz="2000" kern="1200" dirty="0"/>
          </a:p>
        </p:txBody>
      </p:sp>
      <p:sp>
        <p:nvSpPr>
          <p:cNvPr id="3" name="Slide Number Placeholder 2">
            <a:extLst>
              <a:ext uri="{FF2B5EF4-FFF2-40B4-BE49-F238E27FC236}">
                <a16:creationId xmlns:a16="http://schemas.microsoft.com/office/drawing/2014/main" id="{C75F7A97-6A82-FE52-62CC-68A0480163B5}"/>
              </a:ext>
            </a:extLst>
          </p:cNvPr>
          <p:cNvSpPr>
            <a:spLocks noGrp="1"/>
          </p:cNvSpPr>
          <p:nvPr>
            <p:ph type="sldNum" sz="quarter" idx="10"/>
          </p:nvPr>
        </p:nvSpPr>
        <p:spPr/>
        <p:txBody>
          <a:bodyPr/>
          <a:lstStyle/>
          <a:p>
            <a:fld id="{E01ABE7C-D557-4CAA-AC9E-0A55A9FE9F7F}" type="slidenum">
              <a:rPr lang="en-US" smtClean="0"/>
              <a:pPr/>
              <a:t>16</a:t>
            </a:fld>
            <a:endParaRPr lang="en-US" dirty="0"/>
          </a:p>
        </p:txBody>
      </p:sp>
      <p:sp>
        <p:nvSpPr>
          <p:cNvPr id="4" name="Content Placeholder 3">
            <a:extLst>
              <a:ext uri="{FF2B5EF4-FFF2-40B4-BE49-F238E27FC236}">
                <a16:creationId xmlns:a16="http://schemas.microsoft.com/office/drawing/2014/main" id="{897AFB4C-1D7C-7480-96C9-6F2D63BDD32B}"/>
              </a:ext>
            </a:extLst>
          </p:cNvPr>
          <p:cNvSpPr>
            <a:spLocks noGrp="1"/>
          </p:cNvSpPr>
          <p:nvPr>
            <p:ph sz="quarter" idx="11"/>
          </p:nvPr>
        </p:nvSpPr>
        <p:spPr>
          <a:xfrm>
            <a:off x="2817812" y="76200"/>
            <a:ext cx="7772400" cy="1058864"/>
          </a:xfrm>
        </p:spPr>
        <p:txBody>
          <a:bodyPr/>
          <a:lstStyle/>
          <a:p>
            <a:r>
              <a:rPr lang="en-US" dirty="0"/>
              <a:t>Utility Billing</a:t>
            </a:r>
          </a:p>
        </p:txBody>
      </p:sp>
      <p:pic>
        <p:nvPicPr>
          <p:cNvPr id="5" name="Picture 4">
            <a:extLst>
              <a:ext uri="{FF2B5EF4-FFF2-40B4-BE49-F238E27FC236}">
                <a16:creationId xmlns:a16="http://schemas.microsoft.com/office/drawing/2014/main" id="{A0B37CBD-579D-472B-542A-A56302E29E5E}"/>
              </a:ext>
            </a:extLst>
          </p:cNvPr>
          <p:cNvPicPr>
            <a:picLocks noChangeAspect="1"/>
          </p:cNvPicPr>
          <p:nvPr/>
        </p:nvPicPr>
        <p:blipFill>
          <a:blip r:embed="rId2"/>
          <a:stretch>
            <a:fillRect/>
          </a:stretch>
        </p:blipFill>
        <p:spPr>
          <a:xfrm>
            <a:off x="3472111" y="1524001"/>
            <a:ext cx="5943600" cy="2375535"/>
          </a:xfrm>
          <a:prstGeom prst="rect">
            <a:avLst/>
          </a:prstGeom>
          <a:ln w="12700">
            <a:solidFill>
              <a:schemeClr val="tx1"/>
            </a:solidFill>
          </a:ln>
        </p:spPr>
      </p:pic>
      <p:pic>
        <p:nvPicPr>
          <p:cNvPr id="2049" name="Picture 1">
            <a:extLst>
              <a:ext uri="{FF2B5EF4-FFF2-40B4-BE49-F238E27FC236}">
                <a16:creationId xmlns:a16="http://schemas.microsoft.com/office/drawing/2014/main" id="{D50BD7E1-9268-0BC8-6102-FC3BD35420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4173" y="4495801"/>
            <a:ext cx="5951538" cy="1516063"/>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7" name="Rectangle 3">
            <a:extLst>
              <a:ext uri="{FF2B5EF4-FFF2-40B4-BE49-F238E27FC236}">
                <a16:creationId xmlns:a16="http://schemas.microsoft.com/office/drawing/2014/main" id="{6422094B-ABD8-261C-0EF3-6F1805658221}"/>
              </a:ext>
            </a:extLst>
          </p:cNvPr>
          <p:cNvSpPr>
            <a:spLocks noChangeArrowheads="1"/>
          </p:cNvSpPr>
          <p:nvPr/>
        </p:nvSpPr>
        <p:spPr bwMode="auto">
          <a:xfrm>
            <a:off x="2665412" y="56747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41675848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D4CE384-FC02-2A5B-ED7F-1A4A56807E74}"/>
              </a:ext>
            </a:extLst>
          </p:cNvPr>
          <p:cNvSpPr>
            <a:spLocks noGrp="1"/>
          </p:cNvSpPr>
          <p:nvPr>
            <p:ph idx="1"/>
          </p:nvPr>
        </p:nvSpPr>
        <p:spPr>
          <a:xfrm>
            <a:off x="2817812" y="1219200"/>
            <a:ext cx="7772400" cy="5181600"/>
          </a:xfrm>
        </p:spPr>
        <p:txBody>
          <a:bodyPr/>
          <a:lstStyle/>
          <a:p>
            <a:r>
              <a:rPr lang="en-US" sz="2400" b="1" i="1" dirty="0">
                <a:latin typeface="Calibri" panose="020F0502020204030204" pitchFamily="34" charset="0"/>
                <a:ea typeface="Calibri" panose="020F0502020204030204" pitchFamily="34" charset="0"/>
                <a:cs typeface="Times New Roman" panose="02020603050405020304" pitchFamily="18" charset="0"/>
              </a:rPr>
              <a:t>Note: </a:t>
            </a:r>
            <a:r>
              <a:rPr lang="en-US" sz="2400" dirty="0">
                <a:latin typeface="Calibri" panose="020F0502020204030204" pitchFamily="34" charset="0"/>
                <a:ea typeface="Calibri" panose="020F0502020204030204" pitchFamily="34" charset="0"/>
                <a:cs typeface="Times New Roman" panose="02020603050405020304" pitchFamily="18" charset="0"/>
              </a:rPr>
              <a:t>Auto Pay mode would be used for Utility Bills; Scheduled Date mode would be used for Tax Bills.</a:t>
            </a:r>
          </a:p>
          <a:p>
            <a:endParaRPr lang="en-US" dirty="0"/>
          </a:p>
        </p:txBody>
      </p:sp>
      <p:sp>
        <p:nvSpPr>
          <p:cNvPr id="3" name="Slide Number Placeholder 2">
            <a:extLst>
              <a:ext uri="{FF2B5EF4-FFF2-40B4-BE49-F238E27FC236}">
                <a16:creationId xmlns:a16="http://schemas.microsoft.com/office/drawing/2014/main" id="{1C2E898F-9313-8580-0187-24A8B3CFE110}"/>
              </a:ext>
            </a:extLst>
          </p:cNvPr>
          <p:cNvSpPr>
            <a:spLocks noGrp="1"/>
          </p:cNvSpPr>
          <p:nvPr>
            <p:ph type="sldNum" sz="quarter" idx="10"/>
          </p:nvPr>
        </p:nvSpPr>
        <p:spPr/>
        <p:txBody>
          <a:bodyPr/>
          <a:lstStyle/>
          <a:p>
            <a:fld id="{E01ABE7C-D557-4CAA-AC9E-0A55A9FE9F7F}" type="slidenum">
              <a:rPr lang="en-US" smtClean="0"/>
              <a:pPr/>
              <a:t>17</a:t>
            </a:fld>
            <a:endParaRPr lang="en-US" dirty="0"/>
          </a:p>
        </p:txBody>
      </p:sp>
      <p:sp>
        <p:nvSpPr>
          <p:cNvPr id="4" name="Content Placeholder 3">
            <a:extLst>
              <a:ext uri="{FF2B5EF4-FFF2-40B4-BE49-F238E27FC236}">
                <a16:creationId xmlns:a16="http://schemas.microsoft.com/office/drawing/2014/main" id="{CCC2D032-93CB-A460-438A-81E658ABA69F}"/>
              </a:ext>
            </a:extLst>
          </p:cNvPr>
          <p:cNvSpPr>
            <a:spLocks noGrp="1"/>
          </p:cNvSpPr>
          <p:nvPr>
            <p:ph sz="quarter" idx="11"/>
          </p:nvPr>
        </p:nvSpPr>
        <p:spPr/>
        <p:txBody>
          <a:bodyPr/>
          <a:lstStyle/>
          <a:p>
            <a:r>
              <a:rPr lang="en-US" dirty="0"/>
              <a:t>Utility Billing</a:t>
            </a:r>
          </a:p>
        </p:txBody>
      </p:sp>
      <p:pic>
        <p:nvPicPr>
          <p:cNvPr id="5" name="Picture 4">
            <a:extLst>
              <a:ext uri="{FF2B5EF4-FFF2-40B4-BE49-F238E27FC236}">
                <a16:creationId xmlns:a16="http://schemas.microsoft.com/office/drawing/2014/main" id="{24D6453E-201C-F959-9C85-98E0E7995F20}"/>
              </a:ext>
            </a:extLst>
          </p:cNvPr>
          <p:cNvPicPr>
            <a:picLocks noChangeAspect="1"/>
          </p:cNvPicPr>
          <p:nvPr/>
        </p:nvPicPr>
        <p:blipFill>
          <a:blip r:embed="rId2"/>
          <a:stretch>
            <a:fillRect/>
          </a:stretch>
        </p:blipFill>
        <p:spPr>
          <a:xfrm>
            <a:off x="3732212" y="2438401"/>
            <a:ext cx="5943600" cy="2299335"/>
          </a:xfrm>
          <a:prstGeom prst="rect">
            <a:avLst/>
          </a:prstGeom>
          <a:ln w="12700">
            <a:solidFill>
              <a:schemeClr val="tx1"/>
            </a:solidFill>
          </a:ln>
        </p:spPr>
      </p:pic>
    </p:spTree>
    <p:extLst>
      <p:ext uri="{BB962C8B-B14F-4D97-AF65-F5344CB8AC3E}">
        <p14:creationId xmlns:p14="http://schemas.microsoft.com/office/powerpoint/2010/main" val="33248414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42FC70BD-53BB-CC84-D9E2-D695337C91AE}"/>
              </a:ext>
            </a:extLst>
          </p:cNvPr>
          <p:cNvPicPr>
            <a:picLocks noGrp="1"/>
          </p:cNvPicPr>
          <p:nvPr>
            <p:ph idx="1"/>
          </p:nvPr>
        </p:nvPicPr>
        <p:blipFill>
          <a:blip r:embed="rId2"/>
          <a:stretch>
            <a:fillRect/>
          </a:stretch>
        </p:blipFill>
        <p:spPr>
          <a:xfrm>
            <a:off x="2894012" y="1458396"/>
            <a:ext cx="7315200" cy="4866204"/>
          </a:xfrm>
          <a:ln w="12700">
            <a:solidFill>
              <a:schemeClr val="tx1"/>
            </a:solidFill>
          </a:ln>
        </p:spPr>
      </p:pic>
      <p:sp>
        <p:nvSpPr>
          <p:cNvPr id="3" name="Slide Number Placeholder 2">
            <a:extLst>
              <a:ext uri="{FF2B5EF4-FFF2-40B4-BE49-F238E27FC236}">
                <a16:creationId xmlns:a16="http://schemas.microsoft.com/office/drawing/2014/main" id="{E37C1E53-F81A-91E9-0FDB-6BE02633A18E}"/>
              </a:ext>
            </a:extLst>
          </p:cNvPr>
          <p:cNvSpPr>
            <a:spLocks noGrp="1"/>
          </p:cNvSpPr>
          <p:nvPr>
            <p:ph type="sldNum" sz="quarter" idx="10"/>
          </p:nvPr>
        </p:nvSpPr>
        <p:spPr/>
        <p:txBody>
          <a:bodyPr/>
          <a:lstStyle/>
          <a:p>
            <a:fld id="{E01ABE7C-D557-4CAA-AC9E-0A55A9FE9F7F}" type="slidenum">
              <a:rPr lang="en-US" smtClean="0"/>
              <a:pPr/>
              <a:t>18</a:t>
            </a:fld>
            <a:endParaRPr lang="en-US" dirty="0"/>
          </a:p>
        </p:txBody>
      </p:sp>
      <p:sp>
        <p:nvSpPr>
          <p:cNvPr id="4" name="Content Placeholder 3">
            <a:extLst>
              <a:ext uri="{FF2B5EF4-FFF2-40B4-BE49-F238E27FC236}">
                <a16:creationId xmlns:a16="http://schemas.microsoft.com/office/drawing/2014/main" id="{6C5A0480-DA54-EB62-36A4-719DC19CB973}"/>
              </a:ext>
            </a:extLst>
          </p:cNvPr>
          <p:cNvSpPr>
            <a:spLocks noGrp="1"/>
          </p:cNvSpPr>
          <p:nvPr>
            <p:ph sz="quarter" idx="11"/>
          </p:nvPr>
        </p:nvSpPr>
        <p:spPr>
          <a:xfrm>
            <a:off x="2741612" y="152400"/>
            <a:ext cx="7772400" cy="1219200"/>
          </a:xfrm>
        </p:spPr>
        <p:txBody>
          <a:bodyPr/>
          <a:lstStyle/>
          <a:p>
            <a:r>
              <a:rPr lang="en-US" dirty="0"/>
              <a:t>Utility Billing</a:t>
            </a:r>
          </a:p>
        </p:txBody>
      </p:sp>
    </p:spTree>
    <p:extLst>
      <p:ext uri="{BB962C8B-B14F-4D97-AF65-F5344CB8AC3E}">
        <p14:creationId xmlns:p14="http://schemas.microsoft.com/office/powerpoint/2010/main" val="22632403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E7FE0C6A-B36E-DF82-ED73-07B408A588F8}"/>
              </a:ext>
            </a:extLst>
          </p:cNvPr>
          <p:cNvPicPr>
            <a:picLocks noGrp="1"/>
          </p:cNvPicPr>
          <p:nvPr>
            <p:ph idx="1"/>
          </p:nvPr>
        </p:nvPicPr>
        <p:blipFill>
          <a:blip r:embed="rId2"/>
          <a:stretch>
            <a:fillRect/>
          </a:stretch>
        </p:blipFill>
        <p:spPr>
          <a:xfrm>
            <a:off x="2970212" y="984364"/>
            <a:ext cx="7315200" cy="5568837"/>
          </a:xfrm>
          <a:ln w="12700">
            <a:solidFill>
              <a:schemeClr val="tx1"/>
            </a:solidFill>
          </a:ln>
        </p:spPr>
      </p:pic>
      <p:sp>
        <p:nvSpPr>
          <p:cNvPr id="3" name="Slide Number Placeholder 2">
            <a:extLst>
              <a:ext uri="{FF2B5EF4-FFF2-40B4-BE49-F238E27FC236}">
                <a16:creationId xmlns:a16="http://schemas.microsoft.com/office/drawing/2014/main" id="{EA5CED68-2B03-745C-31D7-91BC4E9BB55F}"/>
              </a:ext>
            </a:extLst>
          </p:cNvPr>
          <p:cNvSpPr>
            <a:spLocks noGrp="1"/>
          </p:cNvSpPr>
          <p:nvPr>
            <p:ph type="sldNum" sz="quarter" idx="10"/>
          </p:nvPr>
        </p:nvSpPr>
        <p:spPr/>
        <p:txBody>
          <a:bodyPr/>
          <a:lstStyle/>
          <a:p>
            <a:fld id="{E01ABE7C-D557-4CAA-AC9E-0A55A9FE9F7F}" type="slidenum">
              <a:rPr lang="en-US" smtClean="0"/>
              <a:pPr/>
              <a:t>19</a:t>
            </a:fld>
            <a:endParaRPr lang="en-US" dirty="0"/>
          </a:p>
        </p:txBody>
      </p:sp>
      <p:sp>
        <p:nvSpPr>
          <p:cNvPr id="4" name="Content Placeholder 3">
            <a:extLst>
              <a:ext uri="{FF2B5EF4-FFF2-40B4-BE49-F238E27FC236}">
                <a16:creationId xmlns:a16="http://schemas.microsoft.com/office/drawing/2014/main" id="{19B7E02E-F9CF-C6A8-D073-C595D207DF45}"/>
              </a:ext>
            </a:extLst>
          </p:cNvPr>
          <p:cNvSpPr>
            <a:spLocks noGrp="1"/>
          </p:cNvSpPr>
          <p:nvPr>
            <p:ph sz="quarter" idx="11"/>
          </p:nvPr>
        </p:nvSpPr>
        <p:spPr>
          <a:xfrm>
            <a:off x="2817812" y="76200"/>
            <a:ext cx="7772400" cy="1066800"/>
          </a:xfrm>
        </p:spPr>
        <p:txBody>
          <a:bodyPr/>
          <a:lstStyle/>
          <a:p>
            <a:r>
              <a:rPr lang="en-US" dirty="0"/>
              <a:t>Utility Billing</a:t>
            </a:r>
          </a:p>
        </p:txBody>
      </p:sp>
    </p:spTree>
    <p:extLst>
      <p:ext uri="{BB962C8B-B14F-4D97-AF65-F5344CB8AC3E}">
        <p14:creationId xmlns:p14="http://schemas.microsoft.com/office/powerpoint/2010/main" val="39005553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17812" y="1088571"/>
            <a:ext cx="7772400" cy="5181600"/>
          </a:xfrm>
        </p:spPr>
        <p:txBody>
          <a:bodyPr>
            <a:normAutofit lnSpcReduction="10000"/>
          </a:bodyPr>
          <a:lstStyle/>
          <a:p>
            <a:pPr marL="0" indent="0">
              <a:buNone/>
            </a:pPr>
            <a:r>
              <a:rPr lang="en-US" dirty="0"/>
              <a:t>Utility Billing is part of the Community Impact Applications Software (CIA)</a:t>
            </a:r>
          </a:p>
          <a:p>
            <a:pPr lvl="1"/>
            <a:r>
              <a:rPr lang="en-US" dirty="0"/>
              <a:t>Landing point is COMDATA</a:t>
            </a:r>
          </a:p>
          <a:p>
            <a:pPr lvl="1"/>
            <a:r>
              <a:rPr lang="en-US" dirty="0"/>
              <a:t>Uses security to determine who has access</a:t>
            </a:r>
          </a:p>
          <a:p>
            <a:pPr lvl="1"/>
            <a:r>
              <a:rPr lang="en-US" dirty="0"/>
              <a:t>No need to log to other accounts</a:t>
            </a:r>
          </a:p>
          <a:p>
            <a:pPr lvl="1"/>
            <a:r>
              <a:rPr lang="en-US" dirty="0"/>
              <a:t>Utility Billing can either be customer based or parcel based.</a:t>
            </a:r>
          </a:p>
          <a:p>
            <a:pPr lvl="2"/>
            <a:r>
              <a:rPr lang="en-US" dirty="0"/>
              <a:t>Location is the property and never changes (-) Customer number. (321654-20)</a:t>
            </a:r>
          </a:p>
          <a:p>
            <a:pPr lvl="2"/>
            <a:r>
              <a:rPr lang="en-US" dirty="0"/>
              <a:t>Parcel number, tax number always belongs to the service.  The owner or Bill </a:t>
            </a:r>
            <a:r>
              <a:rPr lang="en-US"/>
              <a:t>to changes.</a:t>
            </a:r>
            <a:endParaRPr lang="en-US" dirty="0"/>
          </a:p>
          <a:p>
            <a:pPr marL="0" indent="0">
              <a:buNone/>
            </a:pPr>
            <a:endParaRPr lang="en-US" dirty="0"/>
          </a:p>
          <a:p>
            <a:pPr lvl="1"/>
            <a:endParaRPr lang="en-US" dirty="0"/>
          </a:p>
          <a:p>
            <a:endParaRPr lang="en-US" dirty="0"/>
          </a:p>
        </p:txBody>
      </p:sp>
      <p:sp>
        <p:nvSpPr>
          <p:cNvPr id="4" name="Slide Number Placeholder 3"/>
          <p:cNvSpPr>
            <a:spLocks noGrp="1"/>
          </p:cNvSpPr>
          <p:nvPr>
            <p:ph type="sldNum" sz="quarter" idx="10"/>
          </p:nvPr>
        </p:nvSpPr>
        <p:spPr/>
        <p:txBody>
          <a:bodyPr/>
          <a:lstStyle/>
          <a:p>
            <a:fld id="{E01ABE7C-D557-4CAA-AC9E-0A55A9FE9F7F}" type="slidenum">
              <a:rPr lang="en-US" smtClean="0"/>
              <a:pPr/>
              <a:t>2</a:t>
            </a:fld>
            <a:endParaRPr lang="en-US" dirty="0"/>
          </a:p>
        </p:txBody>
      </p:sp>
      <p:sp>
        <p:nvSpPr>
          <p:cNvPr id="2" name="Title 1"/>
          <p:cNvSpPr>
            <a:spLocks noGrp="1"/>
          </p:cNvSpPr>
          <p:nvPr>
            <p:ph type="title" idx="4294967295"/>
          </p:nvPr>
        </p:nvSpPr>
        <p:spPr>
          <a:xfrm>
            <a:off x="2894012" y="76200"/>
            <a:ext cx="7772400" cy="990600"/>
          </a:xfrm>
          <a:prstGeom prst="rect">
            <a:avLst/>
          </a:prstGeom>
        </p:spPr>
        <p:txBody>
          <a:bodyPr anchor="ctr">
            <a:normAutofit/>
          </a:bodyPr>
          <a:lstStyle/>
          <a:p>
            <a:r>
              <a:rPr lang="en-US" dirty="0"/>
              <a:t>Utility Billing</a:t>
            </a:r>
          </a:p>
        </p:txBody>
      </p:sp>
    </p:spTree>
    <p:extLst>
      <p:ext uri="{BB962C8B-B14F-4D97-AF65-F5344CB8AC3E}">
        <p14:creationId xmlns:p14="http://schemas.microsoft.com/office/powerpoint/2010/main" val="12349133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CA209338-5F3E-1ECF-26FF-1CC2DB3ED856}"/>
              </a:ext>
            </a:extLst>
          </p:cNvPr>
          <p:cNvPicPr>
            <a:picLocks noGrp="1"/>
          </p:cNvPicPr>
          <p:nvPr>
            <p:ph idx="1"/>
          </p:nvPr>
        </p:nvPicPr>
        <p:blipFill>
          <a:blip r:embed="rId2"/>
          <a:stretch>
            <a:fillRect/>
          </a:stretch>
        </p:blipFill>
        <p:spPr>
          <a:xfrm>
            <a:off x="3046412" y="1036320"/>
            <a:ext cx="7162800" cy="5516880"/>
          </a:xfrm>
          <a:ln w="12700">
            <a:solidFill>
              <a:schemeClr val="tx1"/>
            </a:solidFill>
          </a:ln>
        </p:spPr>
      </p:pic>
      <p:sp>
        <p:nvSpPr>
          <p:cNvPr id="3" name="Slide Number Placeholder 2">
            <a:extLst>
              <a:ext uri="{FF2B5EF4-FFF2-40B4-BE49-F238E27FC236}">
                <a16:creationId xmlns:a16="http://schemas.microsoft.com/office/drawing/2014/main" id="{91B1DC2C-7035-9E06-DCA2-FC9952FBED47}"/>
              </a:ext>
            </a:extLst>
          </p:cNvPr>
          <p:cNvSpPr>
            <a:spLocks noGrp="1"/>
          </p:cNvSpPr>
          <p:nvPr>
            <p:ph type="sldNum" sz="quarter" idx="10"/>
          </p:nvPr>
        </p:nvSpPr>
        <p:spPr/>
        <p:txBody>
          <a:bodyPr/>
          <a:lstStyle/>
          <a:p>
            <a:fld id="{E01ABE7C-D557-4CAA-AC9E-0A55A9FE9F7F}" type="slidenum">
              <a:rPr lang="en-US" smtClean="0"/>
              <a:pPr/>
              <a:t>20</a:t>
            </a:fld>
            <a:endParaRPr lang="en-US" dirty="0"/>
          </a:p>
        </p:txBody>
      </p:sp>
      <p:sp>
        <p:nvSpPr>
          <p:cNvPr id="4" name="Content Placeholder 3">
            <a:extLst>
              <a:ext uri="{FF2B5EF4-FFF2-40B4-BE49-F238E27FC236}">
                <a16:creationId xmlns:a16="http://schemas.microsoft.com/office/drawing/2014/main" id="{C5C9B6B0-AB02-E248-8E90-A69FCF1A2AC3}"/>
              </a:ext>
            </a:extLst>
          </p:cNvPr>
          <p:cNvSpPr>
            <a:spLocks noGrp="1"/>
          </p:cNvSpPr>
          <p:nvPr>
            <p:ph sz="quarter" idx="11"/>
          </p:nvPr>
        </p:nvSpPr>
        <p:spPr/>
        <p:txBody>
          <a:bodyPr/>
          <a:lstStyle/>
          <a:p>
            <a:r>
              <a:rPr lang="en-US" dirty="0"/>
              <a:t>Utility Billing</a:t>
            </a:r>
          </a:p>
        </p:txBody>
      </p:sp>
    </p:spTree>
    <p:extLst>
      <p:ext uri="{BB962C8B-B14F-4D97-AF65-F5344CB8AC3E}">
        <p14:creationId xmlns:p14="http://schemas.microsoft.com/office/powerpoint/2010/main" val="31623318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4B6BC292-3A75-6A3E-FB29-895BB3637AEA}"/>
              </a:ext>
            </a:extLst>
          </p:cNvPr>
          <p:cNvPicPr>
            <a:picLocks noGrp="1"/>
          </p:cNvPicPr>
          <p:nvPr>
            <p:ph idx="1"/>
          </p:nvPr>
        </p:nvPicPr>
        <p:blipFill>
          <a:blip r:embed="rId2"/>
          <a:stretch>
            <a:fillRect/>
          </a:stretch>
        </p:blipFill>
        <p:spPr>
          <a:xfrm>
            <a:off x="2914228" y="1066800"/>
            <a:ext cx="7315200" cy="5486400"/>
          </a:xfrm>
          <a:ln w="12700">
            <a:solidFill>
              <a:schemeClr val="tx1"/>
            </a:solidFill>
          </a:ln>
        </p:spPr>
      </p:pic>
      <p:sp>
        <p:nvSpPr>
          <p:cNvPr id="3" name="Slide Number Placeholder 2">
            <a:extLst>
              <a:ext uri="{FF2B5EF4-FFF2-40B4-BE49-F238E27FC236}">
                <a16:creationId xmlns:a16="http://schemas.microsoft.com/office/drawing/2014/main" id="{24A28848-1FA9-4462-E8CC-3B4446F4AA85}"/>
              </a:ext>
            </a:extLst>
          </p:cNvPr>
          <p:cNvSpPr>
            <a:spLocks noGrp="1"/>
          </p:cNvSpPr>
          <p:nvPr>
            <p:ph type="sldNum" sz="quarter" idx="10"/>
          </p:nvPr>
        </p:nvSpPr>
        <p:spPr/>
        <p:txBody>
          <a:bodyPr/>
          <a:lstStyle/>
          <a:p>
            <a:fld id="{E01ABE7C-D557-4CAA-AC9E-0A55A9FE9F7F}" type="slidenum">
              <a:rPr lang="en-US" smtClean="0"/>
              <a:pPr/>
              <a:t>21</a:t>
            </a:fld>
            <a:endParaRPr lang="en-US" dirty="0"/>
          </a:p>
        </p:txBody>
      </p:sp>
      <p:sp>
        <p:nvSpPr>
          <p:cNvPr id="4" name="Content Placeholder 3">
            <a:extLst>
              <a:ext uri="{FF2B5EF4-FFF2-40B4-BE49-F238E27FC236}">
                <a16:creationId xmlns:a16="http://schemas.microsoft.com/office/drawing/2014/main" id="{81194CD4-3107-B1C7-0382-5E4FC228577C}"/>
              </a:ext>
            </a:extLst>
          </p:cNvPr>
          <p:cNvSpPr>
            <a:spLocks noGrp="1"/>
          </p:cNvSpPr>
          <p:nvPr>
            <p:ph sz="quarter" idx="11"/>
          </p:nvPr>
        </p:nvSpPr>
        <p:spPr>
          <a:xfrm>
            <a:off x="2817812" y="76200"/>
            <a:ext cx="7772400" cy="990600"/>
          </a:xfrm>
        </p:spPr>
        <p:txBody>
          <a:bodyPr/>
          <a:lstStyle/>
          <a:p>
            <a:r>
              <a:rPr lang="en-US" dirty="0"/>
              <a:t>Utility Billing</a:t>
            </a:r>
          </a:p>
        </p:txBody>
      </p:sp>
    </p:spTree>
    <p:extLst>
      <p:ext uri="{BB962C8B-B14F-4D97-AF65-F5344CB8AC3E}">
        <p14:creationId xmlns:p14="http://schemas.microsoft.com/office/powerpoint/2010/main" val="12925073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2D1CC1A-A625-655B-F043-2D8A482EC90F}"/>
              </a:ext>
            </a:extLst>
          </p:cNvPr>
          <p:cNvSpPr>
            <a:spLocks noGrp="1"/>
          </p:cNvSpPr>
          <p:nvPr>
            <p:ph idx="1"/>
          </p:nvPr>
        </p:nvSpPr>
        <p:spPr>
          <a:xfrm>
            <a:off x="2741612" y="1143000"/>
            <a:ext cx="7848600" cy="5181600"/>
          </a:xfrm>
        </p:spPr>
        <p:txBody>
          <a:bodyPr/>
          <a:lstStyle/>
          <a:p>
            <a:r>
              <a:rPr lang="en-US" sz="1800" dirty="0">
                <a:latin typeface="Calibri" panose="020F0502020204030204" pitchFamily="34" charset="0"/>
                <a:ea typeface="Calibri" panose="020F0502020204030204" pitchFamily="34" charset="0"/>
                <a:cs typeface="Times New Roman" panose="02020603050405020304" pitchFamily="18" charset="0"/>
              </a:rPr>
              <a:t>Customer enters ACH Banking Information on the Payment Portal.</a:t>
            </a:r>
          </a:p>
          <a:p>
            <a:endParaRPr lang="en-US" sz="1800" dirty="0">
              <a:latin typeface="Calibri" panose="020F0502020204030204" pitchFamily="34" charset="0"/>
              <a:ea typeface="Calibri" panose="020F0502020204030204" pitchFamily="34" charset="0"/>
              <a:cs typeface="Times New Roman" panose="02020603050405020304" pitchFamily="18" charset="0"/>
            </a:endParaRPr>
          </a:p>
          <a:p>
            <a:endParaRPr lang="en-US" sz="1800" dirty="0">
              <a:latin typeface="Calibri" panose="020F0502020204030204" pitchFamily="34" charset="0"/>
              <a:ea typeface="Calibri" panose="020F0502020204030204" pitchFamily="34" charset="0"/>
              <a:cs typeface="Times New Roman" panose="02020603050405020304" pitchFamily="18" charset="0"/>
            </a:endParaRPr>
          </a:p>
          <a:p>
            <a:endParaRPr lang="en-US" sz="1800" dirty="0">
              <a:latin typeface="Calibri" panose="020F0502020204030204" pitchFamily="34" charset="0"/>
              <a:ea typeface="Calibri" panose="020F0502020204030204" pitchFamily="34" charset="0"/>
              <a:cs typeface="Times New Roman" panose="02020603050405020304" pitchFamily="18" charset="0"/>
            </a:endParaRPr>
          </a:p>
          <a:p>
            <a:r>
              <a:rPr lang="en-US" sz="1800" dirty="0">
                <a:latin typeface="Calibri" panose="020F0502020204030204" pitchFamily="34" charset="0"/>
                <a:ea typeface="Calibri" panose="020F0502020204030204" pitchFamily="34" charset="0"/>
                <a:cs typeface="Times New Roman" panose="02020603050405020304" pitchFamily="18" charset="0"/>
              </a:rPr>
              <a:t>BillPay Web Portal, My Accounts page, customer can define ACH banking data.</a:t>
            </a:r>
          </a:p>
          <a:p>
            <a:r>
              <a:rPr lang="en-US" sz="1800" dirty="0">
                <a:latin typeface="Calibri" panose="020F0502020204030204" pitchFamily="34" charset="0"/>
                <a:ea typeface="Calibri" panose="020F0502020204030204" pitchFamily="34" charset="0"/>
                <a:cs typeface="Times New Roman" panose="02020603050405020304" pitchFamily="18" charset="0"/>
              </a:rPr>
              <a:t>The </a:t>
            </a:r>
            <a:r>
              <a:rPr lang="en-US" sz="1800" b="1" dirty="0">
                <a:latin typeface="Calibri" panose="020F0502020204030204" pitchFamily="34" charset="0"/>
                <a:ea typeface="Calibri" panose="020F0502020204030204" pitchFamily="34" charset="0"/>
                <a:cs typeface="Times New Roman" panose="02020603050405020304" pitchFamily="18" charset="0"/>
              </a:rPr>
              <a:t>Edit Bank Account </a:t>
            </a:r>
            <a:r>
              <a:rPr lang="en-US" sz="1800" dirty="0">
                <a:latin typeface="Calibri" panose="020F0502020204030204" pitchFamily="34" charset="0"/>
                <a:ea typeface="Calibri" panose="020F0502020204030204" pitchFamily="34" charset="0"/>
                <a:cs typeface="Times New Roman" panose="02020603050405020304" pitchFamily="18" charset="0"/>
              </a:rPr>
              <a:t>button in the header is for entering ACH data at the customer level (default). This can then be used to define payments at the billing account level.</a:t>
            </a:r>
          </a:p>
          <a:p>
            <a:endParaRPr lang="en-US" sz="2000" dirty="0"/>
          </a:p>
        </p:txBody>
      </p:sp>
      <p:sp>
        <p:nvSpPr>
          <p:cNvPr id="3" name="Slide Number Placeholder 2">
            <a:extLst>
              <a:ext uri="{FF2B5EF4-FFF2-40B4-BE49-F238E27FC236}">
                <a16:creationId xmlns:a16="http://schemas.microsoft.com/office/drawing/2014/main" id="{2FC473D2-3F8E-B2B5-3AD3-888380EBF41D}"/>
              </a:ext>
            </a:extLst>
          </p:cNvPr>
          <p:cNvSpPr>
            <a:spLocks noGrp="1"/>
          </p:cNvSpPr>
          <p:nvPr>
            <p:ph type="sldNum" sz="quarter" idx="10"/>
          </p:nvPr>
        </p:nvSpPr>
        <p:spPr/>
        <p:txBody>
          <a:bodyPr/>
          <a:lstStyle/>
          <a:p>
            <a:fld id="{E01ABE7C-D557-4CAA-AC9E-0A55A9FE9F7F}" type="slidenum">
              <a:rPr lang="en-US" smtClean="0"/>
              <a:pPr/>
              <a:t>22</a:t>
            </a:fld>
            <a:endParaRPr lang="en-US" dirty="0"/>
          </a:p>
        </p:txBody>
      </p:sp>
      <p:sp>
        <p:nvSpPr>
          <p:cNvPr id="4" name="Content Placeholder 3">
            <a:extLst>
              <a:ext uri="{FF2B5EF4-FFF2-40B4-BE49-F238E27FC236}">
                <a16:creationId xmlns:a16="http://schemas.microsoft.com/office/drawing/2014/main" id="{5672DAB5-6868-DDF5-76D6-45865C804B72}"/>
              </a:ext>
            </a:extLst>
          </p:cNvPr>
          <p:cNvSpPr>
            <a:spLocks noGrp="1"/>
          </p:cNvSpPr>
          <p:nvPr>
            <p:ph sz="quarter" idx="11"/>
          </p:nvPr>
        </p:nvSpPr>
        <p:spPr/>
        <p:txBody>
          <a:bodyPr/>
          <a:lstStyle/>
          <a:p>
            <a:r>
              <a:rPr lang="en-US" dirty="0"/>
              <a:t>Utility Billing</a:t>
            </a:r>
          </a:p>
        </p:txBody>
      </p:sp>
      <p:pic>
        <p:nvPicPr>
          <p:cNvPr id="5" name="Picture 4">
            <a:extLst>
              <a:ext uri="{FF2B5EF4-FFF2-40B4-BE49-F238E27FC236}">
                <a16:creationId xmlns:a16="http://schemas.microsoft.com/office/drawing/2014/main" id="{81F9C674-8F73-8EEF-8557-838E1CE8ECD0}"/>
              </a:ext>
            </a:extLst>
          </p:cNvPr>
          <p:cNvPicPr>
            <a:picLocks noChangeAspect="1"/>
          </p:cNvPicPr>
          <p:nvPr/>
        </p:nvPicPr>
        <p:blipFill>
          <a:blip r:embed="rId2"/>
          <a:stretch>
            <a:fillRect/>
          </a:stretch>
        </p:blipFill>
        <p:spPr>
          <a:xfrm>
            <a:off x="3579812" y="1524000"/>
            <a:ext cx="5943600" cy="914400"/>
          </a:xfrm>
          <a:prstGeom prst="rect">
            <a:avLst/>
          </a:prstGeom>
          <a:ln w="12700">
            <a:solidFill>
              <a:schemeClr val="tx1"/>
            </a:solidFill>
          </a:ln>
        </p:spPr>
      </p:pic>
      <p:pic>
        <p:nvPicPr>
          <p:cNvPr id="6" name="Picture 5">
            <a:extLst>
              <a:ext uri="{FF2B5EF4-FFF2-40B4-BE49-F238E27FC236}">
                <a16:creationId xmlns:a16="http://schemas.microsoft.com/office/drawing/2014/main" id="{F4F82FCF-A9A7-CB8B-DFD6-F502FA2C5785}"/>
              </a:ext>
            </a:extLst>
          </p:cNvPr>
          <p:cNvPicPr>
            <a:picLocks noChangeAspect="1"/>
          </p:cNvPicPr>
          <p:nvPr/>
        </p:nvPicPr>
        <p:blipFill>
          <a:blip r:embed="rId3"/>
          <a:stretch>
            <a:fillRect/>
          </a:stretch>
        </p:blipFill>
        <p:spPr>
          <a:xfrm>
            <a:off x="3656012" y="3733800"/>
            <a:ext cx="5943600" cy="2807970"/>
          </a:xfrm>
          <a:prstGeom prst="rect">
            <a:avLst/>
          </a:prstGeom>
          <a:ln w="12700">
            <a:solidFill>
              <a:schemeClr val="tx1"/>
            </a:solidFill>
          </a:ln>
        </p:spPr>
      </p:pic>
    </p:spTree>
    <p:extLst>
      <p:ext uri="{BB962C8B-B14F-4D97-AF65-F5344CB8AC3E}">
        <p14:creationId xmlns:p14="http://schemas.microsoft.com/office/powerpoint/2010/main" val="24840983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8A4B1B6-6735-78A9-5C4A-34AF6467FC02}"/>
              </a:ext>
            </a:extLst>
          </p:cNvPr>
          <p:cNvSpPr>
            <a:spLocks noGrp="1"/>
          </p:cNvSpPr>
          <p:nvPr>
            <p:ph type="sldNum" sz="quarter" idx="10"/>
          </p:nvPr>
        </p:nvSpPr>
        <p:spPr/>
        <p:txBody>
          <a:bodyPr/>
          <a:lstStyle/>
          <a:p>
            <a:fld id="{E01ABE7C-D557-4CAA-AC9E-0A55A9FE9F7F}" type="slidenum">
              <a:rPr lang="en-US" smtClean="0"/>
              <a:pPr/>
              <a:t>23</a:t>
            </a:fld>
            <a:endParaRPr lang="en-US" dirty="0"/>
          </a:p>
        </p:txBody>
      </p:sp>
      <p:sp>
        <p:nvSpPr>
          <p:cNvPr id="4" name="Content Placeholder 3">
            <a:extLst>
              <a:ext uri="{FF2B5EF4-FFF2-40B4-BE49-F238E27FC236}">
                <a16:creationId xmlns:a16="http://schemas.microsoft.com/office/drawing/2014/main" id="{47556351-EC66-4C81-3818-7D6D15B32A51}"/>
              </a:ext>
            </a:extLst>
          </p:cNvPr>
          <p:cNvSpPr>
            <a:spLocks noGrp="1"/>
          </p:cNvSpPr>
          <p:nvPr>
            <p:ph sz="quarter" idx="11"/>
          </p:nvPr>
        </p:nvSpPr>
        <p:spPr/>
        <p:txBody>
          <a:bodyPr/>
          <a:lstStyle/>
          <a:p>
            <a:r>
              <a:rPr lang="en-US" dirty="0"/>
              <a:t>Utility Billing</a:t>
            </a:r>
          </a:p>
        </p:txBody>
      </p:sp>
      <p:pic>
        <p:nvPicPr>
          <p:cNvPr id="8" name="Content Placeholder 7">
            <a:extLst>
              <a:ext uri="{FF2B5EF4-FFF2-40B4-BE49-F238E27FC236}">
                <a16:creationId xmlns:a16="http://schemas.microsoft.com/office/drawing/2014/main" id="{5F4CA3DE-18C0-F864-B82C-2F4BF881A543}"/>
              </a:ext>
            </a:extLst>
          </p:cNvPr>
          <p:cNvPicPr>
            <a:picLocks noGrp="1" noChangeAspect="1"/>
          </p:cNvPicPr>
          <p:nvPr>
            <p:ph idx="1"/>
          </p:nvPr>
        </p:nvPicPr>
        <p:blipFill>
          <a:blip r:embed="rId2"/>
          <a:stretch>
            <a:fillRect/>
          </a:stretch>
        </p:blipFill>
        <p:spPr>
          <a:xfrm>
            <a:off x="3994867" y="1954402"/>
            <a:ext cx="5418290" cy="2949196"/>
          </a:xfrm>
          <a:ln w="12700">
            <a:solidFill>
              <a:schemeClr val="tx1"/>
            </a:solidFill>
          </a:ln>
        </p:spPr>
      </p:pic>
    </p:spTree>
    <p:extLst>
      <p:ext uri="{BB962C8B-B14F-4D97-AF65-F5344CB8AC3E}">
        <p14:creationId xmlns:p14="http://schemas.microsoft.com/office/powerpoint/2010/main" val="4863439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63CEEC-9684-E3F3-BB78-F8DFB1E48C2C}"/>
              </a:ext>
            </a:extLst>
          </p:cNvPr>
          <p:cNvSpPr>
            <a:spLocks noGrp="1"/>
          </p:cNvSpPr>
          <p:nvPr>
            <p:ph idx="1"/>
          </p:nvPr>
        </p:nvSpPr>
        <p:spPr/>
        <p:txBody>
          <a:bodyPr/>
          <a:lstStyle/>
          <a:p>
            <a:r>
              <a:rPr lang="en-US" dirty="0"/>
              <a:t>Penalty Process</a:t>
            </a:r>
          </a:p>
          <a:p>
            <a:pPr lvl="1"/>
            <a:r>
              <a:rPr lang="en-US" dirty="0"/>
              <a:t>Works differently from state to state</a:t>
            </a:r>
          </a:p>
          <a:p>
            <a:pPr lvl="2"/>
            <a:r>
              <a:rPr lang="en-US" dirty="0"/>
              <a:t>In some states it’s handled different from utility to utility</a:t>
            </a:r>
          </a:p>
          <a:p>
            <a:pPr lvl="1"/>
            <a:r>
              <a:rPr lang="en-US" dirty="0"/>
              <a:t>Penalty</a:t>
            </a:r>
          </a:p>
          <a:p>
            <a:pPr lvl="2"/>
            <a:r>
              <a:rPr lang="en-US" dirty="0"/>
              <a:t>Report only process</a:t>
            </a:r>
          </a:p>
          <a:p>
            <a:pPr lvl="2"/>
            <a:r>
              <a:rPr lang="en-US" dirty="0"/>
              <a:t>Percent</a:t>
            </a:r>
          </a:p>
          <a:p>
            <a:pPr lvl="2"/>
            <a:r>
              <a:rPr lang="en-US" dirty="0"/>
              <a:t>Flat Rate</a:t>
            </a:r>
          </a:p>
          <a:p>
            <a:pPr lvl="1"/>
            <a:r>
              <a:rPr lang="en-US" dirty="0"/>
              <a:t>Interest</a:t>
            </a:r>
          </a:p>
          <a:p>
            <a:pPr lvl="2"/>
            <a:r>
              <a:rPr lang="en-US" dirty="0"/>
              <a:t>Report only process</a:t>
            </a:r>
          </a:p>
        </p:txBody>
      </p:sp>
      <p:sp>
        <p:nvSpPr>
          <p:cNvPr id="3" name="Slide Number Placeholder 2">
            <a:extLst>
              <a:ext uri="{FF2B5EF4-FFF2-40B4-BE49-F238E27FC236}">
                <a16:creationId xmlns:a16="http://schemas.microsoft.com/office/drawing/2014/main" id="{626F2696-7A99-0069-C72E-C32C52A30C24}"/>
              </a:ext>
            </a:extLst>
          </p:cNvPr>
          <p:cNvSpPr>
            <a:spLocks noGrp="1"/>
          </p:cNvSpPr>
          <p:nvPr>
            <p:ph type="sldNum" sz="quarter" idx="10"/>
          </p:nvPr>
        </p:nvSpPr>
        <p:spPr/>
        <p:txBody>
          <a:bodyPr/>
          <a:lstStyle/>
          <a:p>
            <a:fld id="{E01ABE7C-D557-4CAA-AC9E-0A55A9FE9F7F}" type="slidenum">
              <a:rPr lang="en-US" smtClean="0"/>
              <a:pPr/>
              <a:t>24</a:t>
            </a:fld>
            <a:endParaRPr lang="en-US" dirty="0"/>
          </a:p>
        </p:txBody>
      </p:sp>
      <p:sp>
        <p:nvSpPr>
          <p:cNvPr id="4" name="Content Placeholder 3">
            <a:extLst>
              <a:ext uri="{FF2B5EF4-FFF2-40B4-BE49-F238E27FC236}">
                <a16:creationId xmlns:a16="http://schemas.microsoft.com/office/drawing/2014/main" id="{9A8A3CF2-461F-ECD2-A9B8-3B45AEEE2040}"/>
              </a:ext>
            </a:extLst>
          </p:cNvPr>
          <p:cNvSpPr>
            <a:spLocks noGrp="1"/>
          </p:cNvSpPr>
          <p:nvPr>
            <p:ph sz="quarter" idx="11"/>
          </p:nvPr>
        </p:nvSpPr>
        <p:spPr/>
        <p:txBody>
          <a:bodyPr/>
          <a:lstStyle/>
          <a:p>
            <a:r>
              <a:rPr lang="en-US" dirty="0"/>
              <a:t>Utility Billing</a:t>
            </a:r>
          </a:p>
        </p:txBody>
      </p:sp>
    </p:spTree>
    <p:extLst>
      <p:ext uri="{BB962C8B-B14F-4D97-AF65-F5344CB8AC3E}">
        <p14:creationId xmlns:p14="http://schemas.microsoft.com/office/powerpoint/2010/main" val="30053533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00E61FE-DA3D-F77A-D30C-AEC9D5AF751E}"/>
              </a:ext>
            </a:extLst>
          </p:cNvPr>
          <p:cNvSpPr>
            <a:spLocks noGrp="1"/>
          </p:cNvSpPr>
          <p:nvPr>
            <p:ph idx="1"/>
          </p:nvPr>
        </p:nvSpPr>
        <p:spPr/>
        <p:txBody>
          <a:bodyPr/>
          <a:lstStyle/>
          <a:p>
            <a:r>
              <a:rPr lang="en-US" dirty="0"/>
              <a:t>Penalty Process continued…</a:t>
            </a:r>
          </a:p>
          <a:p>
            <a:pPr lvl="1"/>
            <a:r>
              <a:rPr lang="en-US" dirty="0"/>
              <a:t>Liens</a:t>
            </a:r>
          </a:p>
          <a:p>
            <a:pPr lvl="2"/>
            <a:r>
              <a:rPr lang="en-US" dirty="0"/>
              <a:t>Zeroed and sent to the tax rolls</a:t>
            </a:r>
          </a:p>
          <a:p>
            <a:pPr lvl="2"/>
            <a:r>
              <a:rPr lang="en-US" dirty="0"/>
              <a:t>Sent to court</a:t>
            </a:r>
          </a:p>
          <a:p>
            <a:pPr lvl="2"/>
            <a:r>
              <a:rPr lang="en-US" dirty="0"/>
              <a:t>Shutoff</a:t>
            </a:r>
          </a:p>
          <a:p>
            <a:pPr lvl="1"/>
            <a:r>
              <a:rPr lang="en-US" dirty="0"/>
              <a:t>Penalty Letters</a:t>
            </a:r>
          </a:p>
          <a:p>
            <a:pPr lvl="1"/>
            <a:r>
              <a:rPr lang="en-US" dirty="0"/>
              <a:t>TACS</a:t>
            </a:r>
          </a:p>
          <a:p>
            <a:pPr lvl="2"/>
            <a:r>
              <a:rPr lang="en-US" dirty="0"/>
              <a:t>Third party collection service</a:t>
            </a:r>
          </a:p>
          <a:p>
            <a:endParaRPr lang="en-US" dirty="0"/>
          </a:p>
        </p:txBody>
      </p:sp>
      <p:sp>
        <p:nvSpPr>
          <p:cNvPr id="3" name="Slide Number Placeholder 2">
            <a:extLst>
              <a:ext uri="{FF2B5EF4-FFF2-40B4-BE49-F238E27FC236}">
                <a16:creationId xmlns:a16="http://schemas.microsoft.com/office/drawing/2014/main" id="{BEA231FE-7611-24DC-0098-75A8C19F5525}"/>
              </a:ext>
            </a:extLst>
          </p:cNvPr>
          <p:cNvSpPr>
            <a:spLocks noGrp="1"/>
          </p:cNvSpPr>
          <p:nvPr>
            <p:ph type="sldNum" sz="quarter" idx="10"/>
          </p:nvPr>
        </p:nvSpPr>
        <p:spPr/>
        <p:txBody>
          <a:bodyPr/>
          <a:lstStyle/>
          <a:p>
            <a:fld id="{E01ABE7C-D557-4CAA-AC9E-0A55A9FE9F7F}" type="slidenum">
              <a:rPr lang="en-US" smtClean="0"/>
              <a:pPr/>
              <a:t>25</a:t>
            </a:fld>
            <a:endParaRPr lang="en-US" dirty="0"/>
          </a:p>
        </p:txBody>
      </p:sp>
      <p:sp>
        <p:nvSpPr>
          <p:cNvPr id="4" name="Content Placeholder 3">
            <a:extLst>
              <a:ext uri="{FF2B5EF4-FFF2-40B4-BE49-F238E27FC236}">
                <a16:creationId xmlns:a16="http://schemas.microsoft.com/office/drawing/2014/main" id="{07FD8FC9-9C01-028A-1E71-81008FE9993B}"/>
              </a:ext>
            </a:extLst>
          </p:cNvPr>
          <p:cNvSpPr>
            <a:spLocks noGrp="1"/>
          </p:cNvSpPr>
          <p:nvPr>
            <p:ph sz="quarter" idx="11"/>
          </p:nvPr>
        </p:nvSpPr>
        <p:spPr/>
        <p:txBody>
          <a:bodyPr/>
          <a:lstStyle/>
          <a:p>
            <a:r>
              <a:rPr lang="en-US" dirty="0"/>
              <a:t>Utility Billing</a:t>
            </a:r>
          </a:p>
        </p:txBody>
      </p:sp>
    </p:spTree>
    <p:extLst>
      <p:ext uri="{BB962C8B-B14F-4D97-AF65-F5344CB8AC3E}">
        <p14:creationId xmlns:p14="http://schemas.microsoft.com/office/powerpoint/2010/main" val="38719416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94135D-AC25-05EB-7D83-A219247139BF}"/>
              </a:ext>
            </a:extLst>
          </p:cNvPr>
          <p:cNvSpPr>
            <a:spLocks noGrp="1"/>
          </p:cNvSpPr>
          <p:nvPr>
            <p:ph idx="1"/>
          </p:nvPr>
        </p:nvSpPr>
        <p:spPr/>
        <p:txBody>
          <a:bodyPr/>
          <a:lstStyle/>
          <a:p>
            <a:r>
              <a:rPr lang="en-US" dirty="0"/>
              <a:t>Shutoff Process</a:t>
            </a:r>
          </a:p>
          <a:p>
            <a:pPr lvl="1"/>
            <a:r>
              <a:rPr lang="en-US" dirty="0"/>
              <a:t>Report and create Work Orders</a:t>
            </a:r>
          </a:p>
          <a:p>
            <a:pPr lvl="2"/>
            <a:r>
              <a:rPr lang="en-US" dirty="0"/>
              <a:t>Minimum Amount</a:t>
            </a:r>
          </a:p>
          <a:p>
            <a:pPr lvl="2"/>
            <a:r>
              <a:rPr lang="en-US" dirty="0"/>
              <a:t>Assesses the fee to turn back on.</a:t>
            </a:r>
          </a:p>
          <a:p>
            <a:pPr lvl="1"/>
            <a:r>
              <a:rPr lang="en-US" dirty="0"/>
              <a:t>Shutoff Notices</a:t>
            </a:r>
          </a:p>
          <a:p>
            <a:pPr lvl="2"/>
            <a:r>
              <a:rPr lang="en-US" dirty="0"/>
              <a:t>Letters</a:t>
            </a:r>
          </a:p>
          <a:p>
            <a:pPr lvl="2"/>
            <a:r>
              <a:rPr lang="en-US" dirty="0"/>
              <a:t>Door hangers</a:t>
            </a:r>
          </a:p>
          <a:p>
            <a:pPr lvl="1"/>
            <a:endParaRPr lang="en-US" dirty="0"/>
          </a:p>
        </p:txBody>
      </p:sp>
      <p:sp>
        <p:nvSpPr>
          <p:cNvPr id="3" name="Slide Number Placeholder 2">
            <a:extLst>
              <a:ext uri="{FF2B5EF4-FFF2-40B4-BE49-F238E27FC236}">
                <a16:creationId xmlns:a16="http://schemas.microsoft.com/office/drawing/2014/main" id="{6ED36EF5-0D12-ADF4-9030-B64E79110122}"/>
              </a:ext>
            </a:extLst>
          </p:cNvPr>
          <p:cNvSpPr>
            <a:spLocks noGrp="1"/>
          </p:cNvSpPr>
          <p:nvPr>
            <p:ph type="sldNum" sz="quarter" idx="10"/>
          </p:nvPr>
        </p:nvSpPr>
        <p:spPr/>
        <p:txBody>
          <a:bodyPr/>
          <a:lstStyle/>
          <a:p>
            <a:fld id="{E01ABE7C-D557-4CAA-AC9E-0A55A9FE9F7F}" type="slidenum">
              <a:rPr lang="en-US" smtClean="0"/>
              <a:pPr/>
              <a:t>26</a:t>
            </a:fld>
            <a:endParaRPr lang="en-US" dirty="0"/>
          </a:p>
        </p:txBody>
      </p:sp>
      <p:sp>
        <p:nvSpPr>
          <p:cNvPr id="4" name="Content Placeholder 3">
            <a:extLst>
              <a:ext uri="{FF2B5EF4-FFF2-40B4-BE49-F238E27FC236}">
                <a16:creationId xmlns:a16="http://schemas.microsoft.com/office/drawing/2014/main" id="{00FDD48D-0AE8-7633-D03D-041C3B0148FA}"/>
              </a:ext>
            </a:extLst>
          </p:cNvPr>
          <p:cNvSpPr>
            <a:spLocks noGrp="1"/>
          </p:cNvSpPr>
          <p:nvPr>
            <p:ph sz="quarter" idx="11"/>
          </p:nvPr>
        </p:nvSpPr>
        <p:spPr/>
        <p:txBody>
          <a:bodyPr/>
          <a:lstStyle/>
          <a:p>
            <a:r>
              <a:rPr lang="en-US" dirty="0"/>
              <a:t>Utility Billing</a:t>
            </a:r>
          </a:p>
        </p:txBody>
      </p:sp>
    </p:spTree>
    <p:extLst>
      <p:ext uri="{BB962C8B-B14F-4D97-AF65-F5344CB8AC3E}">
        <p14:creationId xmlns:p14="http://schemas.microsoft.com/office/powerpoint/2010/main" val="6412058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E24E548-0F9E-C37E-AE78-C8CCCFFFEC44}"/>
              </a:ext>
            </a:extLst>
          </p:cNvPr>
          <p:cNvSpPr>
            <a:spLocks noGrp="1"/>
          </p:cNvSpPr>
          <p:nvPr>
            <p:ph idx="1"/>
          </p:nvPr>
        </p:nvSpPr>
        <p:spPr/>
        <p:txBody>
          <a:bodyPr/>
          <a:lstStyle/>
          <a:p>
            <a:r>
              <a:rPr lang="en-US" dirty="0"/>
              <a:t>Work Orders</a:t>
            </a:r>
          </a:p>
          <a:p>
            <a:pPr lvl="1"/>
            <a:r>
              <a:rPr lang="en-US" dirty="0"/>
              <a:t>Schedule Work Orders</a:t>
            </a:r>
          </a:p>
          <a:p>
            <a:pPr lvl="1"/>
            <a:r>
              <a:rPr lang="en-US" dirty="0"/>
              <a:t>Print Work Orders</a:t>
            </a:r>
          </a:p>
          <a:p>
            <a:pPr lvl="2"/>
            <a:r>
              <a:rPr lang="en-US" dirty="0"/>
              <a:t>Email</a:t>
            </a:r>
          </a:p>
          <a:p>
            <a:pPr lvl="1"/>
            <a:r>
              <a:rPr lang="en-US" dirty="0"/>
              <a:t>Complete Work Orders</a:t>
            </a:r>
          </a:p>
          <a:p>
            <a:pPr lvl="2"/>
            <a:r>
              <a:rPr lang="en-US" dirty="0"/>
              <a:t>Work Orders without readings</a:t>
            </a:r>
          </a:p>
          <a:p>
            <a:pPr lvl="2"/>
            <a:r>
              <a:rPr lang="en-US" dirty="0"/>
              <a:t>Work Orders with readings</a:t>
            </a:r>
          </a:p>
          <a:p>
            <a:pPr lvl="2"/>
            <a:r>
              <a:rPr lang="en-US" dirty="0"/>
              <a:t>Bill Work Orders</a:t>
            </a:r>
          </a:p>
          <a:p>
            <a:pPr lvl="1"/>
            <a:r>
              <a:rPr lang="en-US" dirty="0"/>
              <a:t>Work Order Inquiry</a:t>
            </a:r>
          </a:p>
        </p:txBody>
      </p:sp>
      <p:sp>
        <p:nvSpPr>
          <p:cNvPr id="3" name="Slide Number Placeholder 2">
            <a:extLst>
              <a:ext uri="{FF2B5EF4-FFF2-40B4-BE49-F238E27FC236}">
                <a16:creationId xmlns:a16="http://schemas.microsoft.com/office/drawing/2014/main" id="{981F0F31-670B-1CDC-EA02-4042EF823762}"/>
              </a:ext>
            </a:extLst>
          </p:cNvPr>
          <p:cNvSpPr>
            <a:spLocks noGrp="1"/>
          </p:cNvSpPr>
          <p:nvPr>
            <p:ph type="sldNum" sz="quarter" idx="10"/>
          </p:nvPr>
        </p:nvSpPr>
        <p:spPr/>
        <p:txBody>
          <a:bodyPr/>
          <a:lstStyle/>
          <a:p>
            <a:fld id="{E01ABE7C-D557-4CAA-AC9E-0A55A9FE9F7F}" type="slidenum">
              <a:rPr lang="en-US" smtClean="0"/>
              <a:pPr/>
              <a:t>27</a:t>
            </a:fld>
            <a:endParaRPr lang="en-US" dirty="0"/>
          </a:p>
        </p:txBody>
      </p:sp>
      <p:sp>
        <p:nvSpPr>
          <p:cNvPr id="4" name="Content Placeholder 3">
            <a:extLst>
              <a:ext uri="{FF2B5EF4-FFF2-40B4-BE49-F238E27FC236}">
                <a16:creationId xmlns:a16="http://schemas.microsoft.com/office/drawing/2014/main" id="{62FC7696-C0F3-CB6F-7B32-B1BBC35A4EF8}"/>
              </a:ext>
            </a:extLst>
          </p:cNvPr>
          <p:cNvSpPr>
            <a:spLocks noGrp="1"/>
          </p:cNvSpPr>
          <p:nvPr>
            <p:ph sz="quarter" idx="11"/>
          </p:nvPr>
        </p:nvSpPr>
        <p:spPr/>
        <p:txBody>
          <a:bodyPr/>
          <a:lstStyle/>
          <a:p>
            <a:r>
              <a:rPr lang="en-US" dirty="0"/>
              <a:t>Utility Billing</a:t>
            </a:r>
          </a:p>
        </p:txBody>
      </p:sp>
    </p:spTree>
    <p:extLst>
      <p:ext uri="{BB962C8B-B14F-4D97-AF65-F5344CB8AC3E}">
        <p14:creationId xmlns:p14="http://schemas.microsoft.com/office/powerpoint/2010/main" val="41274333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48BEEC-91EA-A224-DF1B-EE3A401B6ACF}"/>
              </a:ext>
            </a:extLst>
          </p:cNvPr>
          <p:cNvSpPr>
            <a:spLocks noGrp="1"/>
          </p:cNvSpPr>
          <p:nvPr>
            <p:ph idx="1"/>
          </p:nvPr>
        </p:nvSpPr>
        <p:spPr/>
        <p:txBody>
          <a:bodyPr/>
          <a:lstStyle/>
          <a:p>
            <a:r>
              <a:rPr lang="en-US" dirty="0"/>
              <a:t>New Development</a:t>
            </a:r>
          </a:p>
          <a:p>
            <a:pPr lvl="1"/>
            <a:r>
              <a:rPr lang="en-US" dirty="0"/>
              <a:t>Compound Meter Billing – In testing</a:t>
            </a:r>
          </a:p>
          <a:p>
            <a:pPr lvl="1"/>
            <a:r>
              <a:rPr lang="en-US" dirty="0"/>
              <a:t>Add a lien check box to the property. If the property is </a:t>
            </a:r>
            <a:r>
              <a:rPr lang="en-US" dirty="0" err="1"/>
              <a:t>liened</a:t>
            </a:r>
            <a:r>
              <a:rPr lang="en-US" dirty="0"/>
              <a:t> then don't allow a new customer. Create a report of paid liens and generate a work order. Automatically remove the lien from the property.</a:t>
            </a:r>
          </a:p>
          <a:p>
            <a:pPr lvl="1"/>
            <a:r>
              <a:rPr lang="en-US" dirty="0"/>
              <a:t>Generate bills for the transfer of service that applies the deposit to the bill.</a:t>
            </a:r>
          </a:p>
          <a:p>
            <a:pPr lvl="1"/>
            <a:r>
              <a:rPr lang="en-US" dirty="0"/>
              <a:t>New Work Order form.</a:t>
            </a:r>
          </a:p>
          <a:p>
            <a:pPr lvl="1"/>
            <a:r>
              <a:rPr lang="en-US" dirty="0"/>
              <a:t>Add the class, section, route and order to the property, which is the SRVLOC</a:t>
            </a:r>
          </a:p>
          <a:p>
            <a:endParaRPr lang="en-US" dirty="0"/>
          </a:p>
        </p:txBody>
      </p:sp>
      <p:sp>
        <p:nvSpPr>
          <p:cNvPr id="3" name="Slide Number Placeholder 2">
            <a:extLst>
              <a:ext uri="{FF2B5EF4-FFF2-40B4-BE49-F238E27FC236}">
                <a16:creationId xmlns:a16="http://schemas.microsoft.com/office/drawing/2014/main" id="{636C38B1-1DFA-F817-77F5-263641BE70BF}"/>
              </a:ext>
            </a:extLst>
          </p:cNvPr>
          <p:cNvSpPr>
            <a:spLocks noGrp="1"/>
          </p:cNvSpPr>
          <p:nvPr>
            <p:ph type="sldNum" sz="quarter" idx="10"/>
          </p:nvPr>
        </p:nvSpPr>
        <p:spPr/>
        <p:txBody>
          <a:bodyPr/>
          <a:lstStyle/>
          <a:p>
            <a:fld id="{E01ABE7C-D557-4CAA-AC9E-0A55A9FE9F7F}" type="slidenum">
              <a:rPr lang="en-US" smtClean="0"/>
              <a:pPr/>
              <a:t>28</a:t>
            </a:fld>
            <a:endParaRPr lang="en-US" dirty="0"/>
          </a:p>
        </p:txBody>
      </p:sp>
      <p:sp>
        <p:nvSpPr>
          <p:cNvPr id="4" name="Content Placeholder 3">
            <a:extLst>
              <a:ext uri="{FF2B5EF4-FFF2-40B4-BE49-F238E27FC236}">
                <a16:creationId xmlns:a16="http://schemas.microsoft.com/office/drawing/2014/main" id="{37B22F91-D3CB-3EA8-5F36-E878BBB16AA4}"/>
              </a:ext>
            </a:extLst>
          </p:cNvPr>
          <p:cNvSpPr>
            <a:spLocks noGrp="1"/>
          </p:cNvSpPr>
          <p:nvPr>
            <p:ph sz="quarter" idx="11"/>
          </p:nvPr>
        </p:nvSpPr>
        <p:spPr/>
        <p:txBody>
          <a:bodyPr/>
          <a:lstStyle/>
          <a:p>
            <a:r>
              <a:rPr lang="en-US" dirty="0"/>
              <a:t>Utility Billing</a:t>
            </a:r>
          </a:p>
        </p:txBody>
      </p:sp>
    </p:spTree>
    <p:extLst>
      <p:ext uri="{BB962C8B-B14F-4D97-AF65-F5344CB8AC3E}">
        <p14:creationId xmlns:p14="http://schemas.microsoft.com/office/powerpoint/2010/main" val="9928813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E91A2CC-41E2-8879-CA18-611CE55EEB0B}"/>
              </a:ext>
            </a:extLst>
          </p:cNvPr>
          <p:cNvSpPr>
            <a:spLocks noGrp="1"/>
          </p:cNvSpPr>
          <p:nvPr>
            <p:ph idx="1"/>
          </p:nvPr>
        </p:nvSpPr>
        <p:spPr/>
        <p:txBody>
          <a:bodyPr/>
          <a:lstStyle/>
          <a:p>
            <a:r>
              <a:rPr lang="en-US" dirty="0"/>
              <a:t>New Development continued…</a:t>
            </a:r>
          </a:p>
          <a:p>
            <a:pPr lvl="1"/>
            <a:r>
              <a:rPr lang="en-US" dirty="0"/>
              <a:t>A bill will be generated for deposits. A bill also will be generated for usage. This will handle billing that does not happen every cycle. This will include an entry screen and a bill process.</a:t>
            </a:r>
          </a:p>
          <a:p>
            <a:pPr lvl="1"/>
            <a:r>
              <a:rPr lang="en-US" dirty="0"/>
              <a:t>There are meters on pools. When pools are filled that meter generates a sewer credit.</a:t>
            </a:r>
          </a:p>
          <a:p>
            <a:pPr lvl="1"/>
            <a:r>
              <a:rPr lang="en-US" dirty="0"/>
              <a:t>Create a billing history comparison report.</a:t>
            </a:r>
          </a:p>
          <a:p>
            <a:pPr lvl="1"/>
            <a:r>
              <a:rPr lang="en-US" dirty="0"/>
              <a:t>Create a report that encompasses all errors instead of running multiple reports.</a:t>
            </a:r>
          </a:p>
          <a:p>
            <a:pPr lvl="1"/>
            <a:endParaRPr lang="en-US" dirty="0"/>
          </a:p>
        </p:txBody>
      </p:sp>
      <p:sp>
        <p:nvSpPr>
          <p:cNvPr id="3" name="Slide Number Placeholder 2">
            <a:extLst>
              <a:ext uri="{FF2B5EF4-FFF2-40B4-BE49-F238E27FC236}">
                <a16:creationId xmlns:a16="http://schemas.microsoft.com/office/drawing/2014/main" id="{20709338-EB7D-B934-0316-ABAFD46F0FE2}"/>
              </a:ext>
            </a:extLst>
          </p:cNvPr>
          <p:cNvSpPr>
            <a:spLocks noGrp="1"/>
          </p:cNvSpPr>
          <p:nvPr>
            <p:ph type="sldNum" sz="quarter" idx="10"/>
          </p:nvPr>
        </p:nvSpPr>
        <p:spPr/>
        <p:txBody>
          <a:bodyPr/>
          <a:lstStyle/>
          <a:p>
            <a:fld id="{E01ABE7C-D557-4CAA-AC9E-0A55A9FE9F7F}" type="slidenum">
              <a:rPr lang="en-US" smtClean="0"/>
              <a:pPr/>
              <a:t>29</a:t>
            </a:fld>
            <a:endParaRPr lang="en-US" dirty="0"/>
          </a:p>
        </p:txBody>
      </p:sp>
      <p:sp>
        <p:nvSpPr>
          <p:cNvPr id="4" name="Content Placeholder 3">
            <a:extLst>
              <a:ext uri="{FF2B5EF4-FFF2-40B4-BE49-F238E27FC236}">
                <a16:creationId xmlns:a16="http://schemas.microsoft.com/office/drawing/2014/main" id="{EBD0BF61-5EE2-580A-763F-1BDEF53CED41}"/>
              </a:ext>
            </a:extLst>
          </p:cNvPr>
          <p:cNvSpPr>
            <a:spLocks noGrp="1"/>
          </p:cNvSpPr>
          <p:nvPr>
            <p:ph sz="quarter" idx="11"/>
          </p:nvPr>
        </p:nvSpPr>
        <p:spPr/>
        <p:txBody>
          <a:bodyPr/>
          <a:lstStyle/>
          <a:p>
            <a:r>
              <a:rPr lang="en-US" dirty="0"/>
              <a:t>Utility Billing</a:t>
            </a:r>
          </a:p>
        </p:txBody>
      </p:sp>
    </p:spTree>
    <p:extLst>
      <p:ext uri="{BB962C8B-B14F-4D97-AF65-F5344CB8AC3E}">
        <p14:creationId xmlns:p14="http://schemas.microsoft.com/office/powerpoint/2010/main" val="22886293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5952EC-D34F-B1F0-CD55-7D6CF007DFAF}"/>
              </a:ext>
            </a:extLst>
          </p:cNvPr>
          <p:cNvSpPr>
            <a:spLocks noGrp="1"/>
          </p:cNvSpPr>
          <p:nvPr>
            <p:ph idx="1"/>
          </p:nvPr>
        </p:nvSpPr>
        <p:spPr/>
        <p:txBody>
          <a:bodyPr/>
          <a:lstStyle/>
          <a:p>
            <a:r>
              <a:rPr lang="en-US" dirty="0"/>
              <a:t>Not Just Water</a:t>
            </a:r>
          </a:p>
          <a:p>
            <a:pPr lvl="1"/>
            <a:r>
              <a:rPr lang="en-US" dirty="0"/>
              <a:t>Recycling</a:t>
            </a:r>
          </a:p>
          <a:p>
            <a:pPr lvl="1"/>
            <a:r>
              <a:rPr lang="en-US" dirty="0"/>
              <a:t>Sewer</a:t>
            </a:r>
          </a:p>
          <a:p>
            <a:pPr lvl="1"/>
            <a:r>
              <a:rPr lang="en-US" dirty="0"/>
              <a:t>Trash</a:t>
            </a:r>
          </a:p>
          <a:p>
            <a:pPr lvl="1"/>
            <a:r>
              <a:rPr lang="en-US" dirty="0"/>
              <a:t>Other fee based charges</a:t>
            </a:r>
          </a:p>
        </p:txBody>
      </p:sp>
      <p:sp>
        <p:nvSpPr>
          <p:cNvPr id="3" name="Slide Number Placeholder 2">
            <a:extLst>
              <a:ext uri="{FF2B5EF4-FFF2-40B4-BE49-F238E27FC236}">
                <a16:creationId xmlns:a16="http://schemas.microsoft.com/office/drawing/2014/main" id="{88B7DB5F-3A14-11D1-EE5E-91D9A83BDC9B}"/>
              </a:ext>
            </a:extLst>
          </p:cNvPr>
          <p:cNvSpPr>
            <a:spLocks noGrp="1"/>
          </p:cNvSpPr>
          <p:nvPr>
            <p:ph type="sldNum" sz="quarter" idx="10"/>
          </p:nvPr>
        </p:nvSpPr>
        <p:spPr/>
        <p:txBody>
          <a:bodyPr/>
          <a:lstStyle/>
          <a:p>
            <a:fld id="{E01ABE7C-D557-4CAA-AC9E-0A55A9FE9F7F}" type="slidenum">
              <a:rPr lang="en-US" smtClean="0"/>
              <a:pPr/>
              <a:t>3</a:t>
            </a:fld>
            <a:endParaRPr lang="en-US" dirty="0"/>
          </a:p>
        </p:txBody>
      </p:sp>
      <p:sp>
        <p:nvSpPr>
          <p:cNvPr id="4" name="Content Placeholder 3">
            <a:extLst>
              <a:ext uri="{FF2B5EF4-FFF2-40B4-BE49-F238E27FC236}">
                <a16:creationId xmlns:a16="http://schemas.microsoft.com/office/drawing/2014/main" id="{B8396101-DDC7-AF71-E695-2F0FBEDBB0C3}"/>
              </a:ext>
            </a:extLst>
          </p:cNvPr>
          <p:cNvSpPr>
            <a:spLocks noGrp="1"/>
          </p:cNvSpPr>
          <p:nvPr>
            <p:ph sz="quarter" idx="11"/>
          </p:nvPr>
        </p:nvSpPr>
        <p:spPr/>
        <p:txBody>
          <a:bodyPr/>
          <a:lstStyle/>
          <a:p>
            <a:r>
              <a:rPr lang="en-US" dirty="0"/>
              <a:t>Utility Billing</a:t>
            </a:r>
          </a:p>
        </p:txBody>
      </p:sp>
    </p:spTree>
    <p:extLst>
      <p:ext uri="{BB962C8B-B14F-4D97-AF65-F5344CB8AC3E}">
        <p14:creationId xmlns:p14="http://schemas.microsoft.com/office/powerpoint/2010/main" val="39530946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65BFEC-D4DA-B514-F088-71F3332FC22A}"/>
              </a:ext>
            </a:extLst>
          </p:cNvPr>
          <p:cNvSpPr>
            <a:spLocks noGrp="1"/>
          </p:cNvSpPr>
          <p:nvPr>
            <p:ph idx="1"/>
          </p:nvPr>
        </p:nvSpPr>
        <p:spPr/>
        <p:txBody>
          <a:bodyPr/>
          <a:lstStyle/>
          <a:p>
            <a:r>
              <a:rPr lang="en-US" dirty="0"/>
              <a:t>New Development continued…</a:t>
            </a:r>
          </a:p>
          <a:p>
            <a:pPr lvl="1"/>
            <a:r>
              <a:rPr lang="en-US" dirty="0"/>
              <a:t>Generate an irrigation credit based on December, January and February usage + 25%. This is applied April through September. Usage must be over 750 gallons. Need to generate a yearly usage report then update the credit.</a:t>
            </a:r>
          </a:p>
          <a:p>
            <a:pPr lvl="1"/>
            <a:endParaRPr lang="en-US" dirty="0"/>
          </a:p>
        </p:txBody>
      </p:sp>
      <p:sp>
        <p:nvSpPr>
          <p:cNvPr id="3" name="Slide Number Placeholder 2">
            <a:extLst>
              <a:ext uri="{FF2B5EF4-FFF2-40B4-BE49-F238E27FC236}">
                <a16:creationId xmlns:a16="http://schemas.microsoft.com/office/drawing/2014/main" id="{6D1F5018-D3E1-B48F-3080-C8FC914F9771}"/>
              </a:ext>
            </a:extLst>
          </p:cNvPr>
          <p:cNvSpPr>
            <a:spLocks noGrp="1"/>
          </p:cNvSpPr>
          <p:nvPr>
            <p:ph type="sldNum" sz="quarter" idx="10"/>
          </p:nvPr>
        </p:nvSpPr>
        <p:spPr/>
        <p:txBody>
          <a:bodyPr/>
          <a:lstStyle/>
          <a:p>
            <a:fld id="{E01ABE7C-D557-4CAA-AC9E-0A55A9FE9F7F}" type="slidenum">
              <a:rPr lang="en-US" smtClean="0"/>
              <a:pPr/>
              <a:t>30</a:t>
            </a:fld>
            <a:endParaRPr lang="en-US" dirty="0"/>
          </a:p>
        </p:txBody>
      </p:sp>
      <p:sp>
        <p:nvSpPr>
          <p:cNvPr id="4" name="Content Placeholder 3">
            <a:extLst>
              <a:ext uri="{FF2B5EF4-FFF2-40B4-BE49-F238E27FC236}">
                <a16:creationId xmlns:a16="http://schemas.microsoft.com/office/drawing/2014/main" id="{5E1B4B97-1939-0EB3-C9B3-CA834CC4CD05}"/>
              </a:ext>
            </a:extLst>
          </p:cNvPr>
          <p:cNvSpPr>
            <a:spLocks noGrp="1"/>
          </p:cNvSpPr>
          <p:nvPr>
            <p:ph sz="quarter" idx="11"/>
          </p:nvPr>
        </p:nvSpPr>
        <p:spPr/>
        <p:txBody>
          <a:bodyPr/>
          <a:lstStyle/>
          <a:p>
            <a:r>
              <a:rPr lang="en-US" dirty="0"/>
              <a:t>Utility Billing</a:t>
            </a:r>
          </a:p>
        </p:txBody>
      </p:sp>
    </p:spTree>
    <p:extLst>
      <p:ext uri="{BB962C8B-B14F-4D97-AF65-F5344CB8AC3E}">
        <p14:creationId xmlns:p14="http://schemas.microsoft.com/office/powerpoint/2010/main" val="2234674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C5FC392-6B8A-F891-0803-84435D0EAC85}"/>
              </a:ext>
            </a:extLst>
          </p:cNvPr>
          <p:cNvSpPr>
            <a:spLocks noGrp="1"/>
          </p:cNvSpPr>
          <p:nvPr>
            <p:ph idx="1"/>
          </p:nvPr>
        </p:nvSpPr>
        <p:spPr/>
        <p:txBody>
          <a:bodyPr/>
          <a:lstStyle/>
          <a:p>
            <a:r>
              <a:rPr lang="en-US" dirty="0"/>
              <a:t>What should we change?</a:t>
            </a:r>
          </a:p>
          <a:p>
            <a:r>
              <a:rPr lang="en-US" dirty="0"/>
              <a:t>What should we add?</a:t>
            </a:r>
          </a:p>
          <a:p>
            <a:r>
              <a:rPr lang="en-US" dirty="0"/>
              <a:t>What do you need help with?</a:t>
            </a:r>
          </a:p>
          <a:p>
            <a:r>
              <a:rPr lang="en-US" dirty="0"/>
              <a:t>Questions?</a:t>
            </a:r>
          </a:p>
          <a:p>
            <a:endParaRPr lang="en-US" dirty="0"/>
          </a:p>
        </p:txBody>
      </p:sp>
      <p:sp>
        <p:nvSpPr>
          <p:cNvPr id="3" name="Slide Number Placeholder 2">
            <a:extLst>
              <a:ext uri="{FF2B5EF4-FFF2-40B4-BE49-F238E27FC236}">
                <a16:creationId xmlns:a16="http://schemas.microsoft.com/office/drawing/2014/main" id="{AE4C77AD-6390-F994-BA8E-5F98E84C2B19}"/>
              </a:ext>
            </a:extLst>
          </p:cNvPr>
          <p:cNvSpPr>
            <a:spLocks noGrp="1"/>
          </p:cNvSpPr>
          <p:nvPr>
            <p:ph type="sldNum" sz="quarter" idx="10"/>
          </p:nvPr>
        </p:nvSpPr>
        <p:spPr/>
        <p:txBody>
          <a:bodyPr/>
          <a:lstStyle/>
          <a:p>
            <a:fld id="{E01ABE7C-D557-4CAA-AC9E-0A55A9FE9F7F}" type="slidenum">
              <a:rPr lang="en-US" smtClean="0"/>
              <a:pPr/>
              <a:t>31</a:t>
            </a:fld>
            <a:endParaRPr lang="en-US" dirty="0"/>
          </a:p>
        </p:txBody>
      </p:sp>
      <p:sp>
        <p:nvSpPr>
          <p:cNvPr id="4" name="Content Placeholder 3">
            <a:extLst>
              <a:ext uri="{FF2B5EF4-FFF2-40B4-BE49-F238E27FC236}">
                <a16:creationId xmlns:a16="http://schemas.microsoft.com/office/drawing/2014/main" id="{0E680D3B-BEAB-D939-8A37-79CA8555EF26}"/>
              </a:ext>
            </a:extLst>
          </p:cNvPr>
          <p:cNvSpPr>
            <a:spLocks noGrp="1"/>
          </p:cNvSpPr>
          <p:nvPr>
            <p:ph sz="quarter" idx="11"/>
          </p:nvPr>
        </p:nvSpPr>
        <p:spPr/>
        <p:txBody>
          <a:bodyPr/>
          <a:lstStyle/>
          <a:p>
            <a:r>
              <a:rPr lang="en-US" dirty="0"/>
              <a:t>Utility Billing</a:t>
            </a:r>
          </a:p>
        </p:txBody>
      </p:sp>
    </p:spTree>
    <p:extLst>
      <p:ext uri="{BB962C8B-B14F-4D97-AF65-F5344CB8AC3E}">
        <p14:creationId xmlns:p14="http://schemas.microsoft.com/office/powerpoint/2010/main" val="32399265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752600"/>
            <a:ext cx="10360501" cy="4800600"/>
          </a:xfrm>
        </p:spPr>
        <p:txBody>
          <a:bodyPr/>
          <a:lstStyle/>
          <a:p>
            <a:pPr marL="461963" indent="-461963"/>
            <a:r>
              <a:rPr lang="en-US" sz="2400"/>
              <a:t>All responses will be entered into a drawing for a $50 Amazon Gift Card. </a:t>
            </a:r>
          </a:p>
          <a:p>
            <a:pPr marL="461963" indent="-461963"/>
            <a:r>
              <a:rPr lang="en-US" sz="2400"/>
              <a:t>Drawing to take place Friday at lunch. There will be multiple winners! </a:t>
            </a:r>
          </a:p>
          <a:p>
            <a:pPr marL="461963" indent="-461963"/>
            <a:r>
              <a:rPr lang="en-US" sz="2400" b="1" u="sng">
                <a:solidFill>
                  <a:srgbClr val="0070C0"/>
                </a:solidFill>
                <a:latin typeface="Calibri" panose="020F0502020204030204" pitchFamily="34" charset="0"/>
                <a:ea typeface="Times New Roman" panose="02020603050405020304" pitchFamily="18" charset="0"/>
                <a:hlinkClick r:id="rId2">
                  <a:extLst>
                    <a:ext uri="{A12FA001-AC4F-418D-AE19-62706E023703}">
                      <ahyp:hlinkClr xmlns:ahyp="http://schemas.microsoft.com/office/drawing/2018/hyperlinkcolor" val="tx"/>
                    </a:ext>
                  </a:extLst>
                </a:hlinkClick>
              </a:rPr>
              <a:t>Link to session survey</a:t>
            </a:r>
            <a:r>
              <a:rPr lang="en-US" sz="2400"/>
              <a:t> or scan this QR code (also on the agenda)</a:t>
            </a:r>
          </a:p>
          <a:p>
            <a:pPr marL="461963" indent="-461963"/>
            <a:endParaRPr lang="en-US" sz="2400"/>
          </a:p>
          <a:p>
            <a:pPr marL="461963" indent="-461963"/>
            <a:endParaRPr lang="en-US" sz="2400"/>
          </a:p>
        </p:txBody>
      </p:sp>
      <p:sp>
        <p:nvSpPr>
          <p:cNvPr id="4" name="Slide Number Placeholder 3"/>
          <p:cNvSpPr>
            <a:spLocks noGrp="1"/>
          </p:cNvSpPr>
          <p:nvPr>
            <p:ph type="sldNum" sz="quarter" idx="10"/>
          </p:nvPr>
        </p:nvSpPr>
        <p:spPr/>
        <p:txBody>
          <a:bodyPr/>
          <a:lstStyle/>
          <a:p>
            <a:fld id="{E01ABE7C-D557-4CAA-AC9E-0A55A9FE9F7F}" type="slidenum">
              <a:rPr lang="en-US" smtClean="0"/>
              <a:pPr/>
              <a:t>32</a:t>
            </a:fld>
            <a:endParaRPr lang="en-US"/>
          </a:p>
        </p:txBody>
      </p:sp>
      <p:sp>
        <p:nvSpPr>
          <p:cNvPr id="2" name="Title 1"/>
          <p:cNvSpPr>
            <a:spLocks noGrp="1"/>
          </p:cNvSpPr>
          <p:nvPr>
            <p:ph type="title" idx="4294967295"/>
          </p:nvPr>
        </p:nvSpPr>
        <p:spPr>
          <a:xfrm>
            <a:off x="2741612" y="228600"/>
            <a:ext cx="7772400" cy="990600"/>
          </a:xfrm>
          <a:prstGeom prst="rect">
            <a:avLst/>
          </a:prstGeom>
        </p:spPr>
        <p:txBody>
          <a:bodyPr anchor="ctr"/>
          <a:lstStyle/>
          <a:p>
            <a:r>
              <a:rPr lang="en-US" b="0"/>
              <a:t>NASU 2025 Session Surveys – we want your feedback!</a:t>
            </a:r>
          </a:p>
        </p:txBody>
      </p:sp>
      <p:pic>
        <p:nvPicPr>
          <p:cNvPr id="9" name="Picture 8" descr="A qr code with a dinosaur&#10;&#10;AI-generated content may be incorrect.">
            <a:extLst>
              <a:ext uri="{FF2B5EF4-FFF2-40B4-BE49-F238E27FC236}">
                <a16:creationId xmlns:a16="http://schemas.microsoft.com/office/drawing/2014/main" id="{8598E301-DC7D-DF31-3C9F-882C9A4C22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1412" y="3048000"/>
            <a:ext cx="3752850" cy="3752850"/>
          </a:xfrm>
          <a:prstGeom prst="rect">
            <a:avLst/>
          </a:prstGeom>
        </p:spPr>
      </p:pic>
    </p:spTree>
    <p:extLst>
      <p:ext uri="{BB962C8B-B14F-4D97-AF65-F5344CB8AC3E}">
        <p14:creationId xmlns:p14="http://schemas.microsoft.com/office/powerpoint/2010/main" val="4503444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86C6CC8-971B-6280-B54C-F254DDB3E7F9}"/>
              </a:ext>
            </a:extLst>
          </p:cNvPr>
          <p:cNvSpPr>
            <a:spLocks noGrp="1"/>
          </p:cNvSpPr>
          <p:nvPr>
            <p:ph type="sldNum" sz="quarter" idx="10"/>
          </p:nvPr>
        </p:nvSpPr>
        <p:spPr/>
        <p:txBody>
          <a:bodyPr/>
          <a:lstStyle/>
          <a:p>
            <a:fld id="{E01ABE7C-D557-4CAA-AC9E-0A55A9FE9F7F}" type="slidenum">
              <a:rPr lang="en-US" smtClean="0"/>
              <a:pPr/>
              <a:t>4</a:t>
            </a:fld>
            <a:endParaRPr lang="en-US" dirty="0"/>
          </a:p>
        </p:txBody>
      </p:sp>
      <p:sp>
        <p:nvSpPr>
          <p:cNvPr id="4" name="Content Placeholder 3">
            <a:extLst>
              <a:ext uri="{FF2B5EF4-FFF2-40B4-BE49-F238E27FC236}">
                <a16:creationId xmlns:a16="http://schemas.microsoft.com/office/drawing/2014/main" id="{6A9F0B49-87AD-3844-E23E-EFD3BDADD25D}"/>
              </a:ext>
            </a:extLst>
          </p:cNvPr>
          <p:cNvSpPr>
            <a:spLocks noGrp="1"/>
          </p:cNvSpPr>
          <p:nvPr>
            <p:ph sz="quarter" idx="11"/>
          </p:nvPr>
        </p:nvSpPr>
        <p:spPr>
          <a:xfrm>
            <a:off x="2741612" y="76200"/>
            <a:ext cx="7772400" cy="914400"/>
          </a:xfrm>
        </p:spPr>
        <p:txBody>
          <a:bodyPr/>
          <a:lstStyle/>
          <a:p>
            <a:r>
              <a:rPr lang="en-US" dirty="0"/>
              <a:t>Utility Billing</a:t>
            </a:r>
          </a:p>
        </p:txBody>
      </p:sp>
      <p:sp>
        <p:nvSpPr>
          <p:cNvPr id="5" name="Content Placeholder 4">
            <a:extLst>
              <a:ext uri="{FF2B5EF4-FFF2-40B4-BE49-F238E27FC236}">
                <a16:creationId xmlns:a16="http://schemas.microsoft.com/office/drawing/2014/main" id="{A7EE7123-97ED-9419-762E-9070463B4271}"/>
              </a:ext>
            </a:extLst>
          </p:cNvPr>
          <p:cNvSpPr>
            <a:spLocks noGrp="1"/>
          </p:cNvSpPr>
          <p:nvPr>
            <p:ph idx="1"/>
          </p:nvPr>
        </p:nvSpPr>
        <p:spPr>
          <a:xfrm>
            <a:off x="2741612" y="914400"/>
            <a:ext cx="7772400" cy="5181600"/>
          </a:xfrm>
        </p:spPr>
        <p:txBody>
          <a:bodyPr/>
          <a:lstStyle/>
          <a:p>
            <a:r>
              <a:rPr lang="en-US" sz="3200" dirty="0"/>
              <a:t>Service Maintenance (UT0100)</a:t>
            </a:r>
          </a:p>
        </p:txBody>
      </p:sp>
      <p:pic>
        <p:nvPicPr>
          <p:cNvPr id="8" name="Picture 7">
            <a:extLst>
              <a:ext uri="{FF2B5EF4-FFF2-40B4-BE49-F238E27FC236}">
                <a16:creationId xmlns:a16="http://schemas.microsoft.com/office/drawing/2014/main" id="{71147F2D-30D8-2545-4290-AC64E2A697DE}"/>
              </a:ext>
            </a:extLst>
          </p:cNvPr>
          <p:cNvPicPr>
            <a:picLocks noChangeAspect="1"/>
          </p:cNvPicPr>
          <p:nvPr/>
        </p:nvPicPr>
        <p:blipFill>
          <a:blip r:embed="rId2"/>
          <a:stretch>
            <a:fillRect/>
          </a:stretch>
        </p:blipFill>
        <p:spPr>
          <a:xfrm>
            <a:off x="3274534" y="1539591"/>
            <a:ext cx="6858957" cy="5013610"/>
          </a:xfrm>
          <a:prstGeom prst="rect">
            <a:avLst/>
          </a:prstGeom>
          <a:ln w="12700">
            <a:solidFill>
              <a:schemeClr val="tx1"/>
            </a:solidFill>
          </a:ln>
        </p:spPr>
      </p:pic>
    </p:spTree>
    <p:extLst>
      <p:ext uri="{BB962C8B-B14F-4D97-AF65-F5344CB8AC3E}">
        <p14:creationId xmlns:p14="http://schemas.microsoft.com/office/powerpoint/2010/main" val="32169972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3E85BD8-603E-96D8-CE07-050147CF6EDC}"/>
              </a:ext>
            </a:extLst>
          </p:cNvPr>
          <p:cNvSpPr>
            <a:spLocks noGrp="1"/>
          </p:cNvSpPr>
          <p:nvPr>
            <p:ph idx="1"/>
          </p:nvPr>
        </p:nvSpPr>
        <p:spPr/>
        <p:txBody>
          <a:bodyPr/>
          <a:lstStyle/>
          <a:p>
            <a:r>
              <a:rPr lang="en-US" dirty="0"/>
              <a:t>Service Meter Tracking</a:t>
            </a:r>
          </a:p>
          <a:p>
            <a:pPr lvl="1"/>
            <a:r>
              <a:rPr lang="en-US" dirty="0"/>
              <a:t>Meter History</a:t>
            </a:r>
          </a:p>
          <a:p>
            <a:r>
              <a:rPr lang="en-US" dirty="0"/>
              <a:t>Transaction History</a:t>
            </a:r>
          </a:p>
          <a:p>
            <a:pPr lvl="1"/>
            <a:r>
              <a:rPr lang="en-US" dirty="0"/>
              <a:t>Bills – With the ability to drill in</a:t>
            </a:r>
          </a:p>
          <a:p>
            <a:pPr lvl="1"/>
            <a:r>
              <a:rPr lang="en-US" dirty="0"/>
              <a:t>Payments – With the ability to drill in</a:t>
            </a:r>
          </a:p>
          <a:p>
            <a:r>
              <a:rPr lang="en-US" dirty="0"/>
              <a:t>Consumption</a:t>
            </a:r>
          </a:p>
          <a:p>
            <a:r>
              <a:rPr lang="en-US" dirty="0"/>
              <a:t>Association </a:t>
            </a:r>
          </a:p>
          <a:p>
            <a:pPr lvl="1"/>
            <a:r>
              <a:rPr lang="en-US" dirty="0"/>
              <a:t>Multiple Bill Delivery</a:t>
            </a:r>
          </a:p>
          <a:p>
            <a:pPr lvl="1"/>
            <a:r>
              <a:rPr lang="en-US" dirty="0"/>
              <a:t>Compound Meters (New)</a:t>
            </a:r>
          </a:p>
          <a:p>
            <a:pPr marL="457200" lvl="1" indent="0">
              <a:buNone/>
            </a:pPr>
            <a:endParaRPr lang="en-US" dirty="0"/>
          </a:p>
        </p:txBody>
      </p:sp>
      <p:sp>
        <p:nvSpPr>
          <p:cNvPr id="3" name="Slide Number Placeholder 2">
            <a:extLst>
              <a:ext uri="{FF2B5EF4-FFF2-40B4-BE49-F238E27FC236}">
                <a16:creationId xmlns:a16="http://schemas.microsoft.com/office/drawing/2014/main" id="{4AE5F769-7804-F8AF-4A9B-5C9AF12E4033}"/>
              </a:ext>
            </a:extLst>
          </p:cNvPr>
          <p:cNvSpPr>
            <a:spLocks noGrp="1"/>
          </p:cNvSpPr>
          <p:nvPr>
            <p:ph type="sldNum" sz="quarter" idx="10"/>
          </p:nvPr>
        </p:nvSpPr>
        <p:spPr/>
        <p:txBody>
          <a:bodyPr/>
          <a:lstStyle/>
          <a:p>
            <a:fld id="{E01ABE7C-D557-4CAA-AC9E-0A55A9FE9F7F}" type="slidenum">
              <a:rPr lang="en-US" smtClean="0"/>
              <a:pPr/>
              <a:t>5</a:t>
            </a:fld>
            <a:endParaRPr lang="en-US" dirty="0"/>
          </a:p>
        </p:txBody>
      </p:sp>
      <p:sp>
        <p:nvSpPr>
          <p:cNvPr id="4" name="Content Placeholder 3">
            <a:extLst>
              <a:ext uri="{FF2B5EF4-FFF2-40B4-BE49-F238E27FC236}">
                <a16:creationId xmlns:a16="http://schemas.microsoft.com/office/drawing/2014/main" id="{D2EB7AA3-4771-032B-5003-82EA139F6A1A}"/>
              </a:ext>
            </a:extLst>
          </p:cNvPr>
          <p:cNvSpPr>
            <a:spLocks noGrp="1"/>
          </p:cNvSpPr>
          <p:nvPr>
            <p:ph sz="quarter" idx="11"/>
          </p:nvPr>
        </p:nvSpPr>
        <p:spPr/>
        <p:txBody>
          <a:bodyPr/>
          <a:lstStyle/>
          <a:p>
            <a:r>
              <a:rPr lang="en-US" dirty="0"/>
              <a:t>Utility Billing</a:t>
            </a:r>
          </a:p>
        </p:txBody>
      </p:sp>
    </p:spTree>
    <p:extLst>
      <p:ext uri="{BB962C8B-B14F-4D97-AF65-F5344CB8AC3E}">
        <p14:creationId xmlns:p14="http://schemas.microsoft.com/office/powerpoint/2010/main" val="37089451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C5BA6CF-35EE-6BCC-81C3-DEC1CEED4A1A}"/>
              </a:ext>
            </a:extLst>
          </p:cNvPr>
          <p:cNvSpPr>
            <a:spLocks noGrp="1"/>
          </p:cNvSpPr>
          <p:nvPr>
            <p:ph idx="1"/>
          </p:nvPr>
        </p:nvSpPr>
        <p:spPr/>
        <p:txBody>
          <a:bodyPr/>
          <a:lstStyle/>
          <a:p>
            <a:r>
              <a:rPr lang="en-US" dirty="0"/>
              <a:t>Notes</a:t>
            </a:r>
          </a:p>
          <a:p>
            <a:pPr lvl="1"/>
            <a:r>
              <a:rPr lang="en-US" dirty="0"/>
              <a:t>Unlimited and tracked by type</a:t>
            </a:r>
          </a:p>
          <a:p>
            <a:r>
              <a:rPr lang="en-US" dirty="0"/>
              <a:t>Work Orders</a:t>
            </a:r>
          </a:p>
          <a:p>
            <a:pPr lvl="1"/>
            <a:r>
              <a:rPr lang="en-US" dirty="0"/>
              <a:t>Work Order History (unlimited)</a:t>
            </a:r>
          </a:p>
          <a:p>
            <a:r>
              <a:rPr lang="en-US" dirty="0"/>
              <a:t>Contacts</a:t>
            </a:r>
          </a:p>
          <a:p>
            <a:pPr lvl="1"/>
            <a:r>
              <a:rPr lang="en-US" dirty="0"/>
              <a:t>Send Duplicate Bills</a:t>
            </a:r>
          </a:p>
          <a:p>
            <a:pPr lvl="1"/>
            <a:r>
              <a:rPr lang="en-US" dirty="0"/>
              <a:t>Email</a:t>
            </a:r>
          </a:p>
          <a:p>
            <a:pPr lvl="1"/>
            <a:r>
              <a:rPr lang="en-US" dirty="0"/>
              <a:t>Other Identifying information</a:t>
            </a:r>
          </a:p>
          <a:p>
            <a:pPr lvl="1"/>
            <a:endParaRPr lang="en-US" dirty="0"/>
          </a:p>
        </p:txBody>
      </p:sp>
      <p:sp>
        <p:nvSpPr>
          <p:cNvPr id="3" name="Slide Number Placeholder 2">
            <a:extLst>
              <a:ext uri="{FF2B5EF4-FFF2-40B4-BE49-F238E27FC236}">
                <a16:creationId xmlns:a16="http://schemas.microsoft.com/office/drawing/2014/main" id="{1FD3DE34-04FB-A753-4A0B-9EC706A6C35F}"/>
              </a:ext>
            </a:extLst>
          </p:cNvPr>
          <p:cNvSpPr>
            <a:spLocks noGrp="1"/>
          </p:cNvSpPr>
          <p:nvPr>
            <p:ph type="sldNum" sz="quarter" idx="10"/>
          </p:nvPr>
        </p:nvSpPr>
        <p:spPr/>
        <p:txBody>
          <a:bodyPr/>
          <a:lstStyle/>
          <a:p>
            <a:fld id="{E01ABE7C-D557-4CAA-AC9E-0A55A9FE9F7F}" type="slidenum">
              <a:rPr lang="en-US" smtClean="0"/>
              <a:pPr/>
              <a:t>6</a:t>
            </a:fld>
            <a:endParaRPr lang="en-US" dirty="0"/>
          </a:p>
        </p:txBody>
      </p:sp>
      <p:sp>
        <p:nvSpPr>
          <p:cNvPr id="4" name="Content Placeholder 3">
            <a:extLst>
              <a:ext uri="{FF2B5EF4-FFF2-40B4-BE49-F238E27FC236}">
                <a16:creationId xmlns:a16="http://schemas.microsoft.com/office/drawing/2014/main" id="{0C4F5010-D710-AFFB-C345-5ADCF6E67D56}"/>
              </a:ext>
            </a:extLst>
          </p:cNvPr>
          <p:cNvSpPr>
            <a:spLocks noGrp="1"/>
          </p:cNvSpPr>
          <p:nvPr>
            <p:ph sz="quarter" idx="11"/>
          </p:nvPr>
        </p:nvSpPr>
        <p:spPr/>
        <p:txBody>
          <a:bodyPr/>
          <a:lstStyle/>
          <a:p>
            <a:r>
              <a:rPr lang="en-US" dirty="0"/>
              <a:t>Utility Billing</a:t>
            </a:r>
          </a:p>
        </p:txBody>
      </p:sp>
    </p:spTree>
    <p:extLst>
      <p:ext uri="{BB962C8B-B14F-4D97-AF65-F5344CB8AC3E}">
        <p14:creationId xmlns:p14="http://schemas.microsoft.com/office/powerpoint/2010/main" val="7843076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D4264E4-EC5D-5F2A-28AD-AA78623FE293}"/>
              </a:ext>
            </a:extLst>
          </p:cNvPr>
          <p:cNvSpPr>
            <a:spLocks noGrp="1"/>
          </p:cNvSpPr>
          <p:nvPr>
            <p:ph idx="1"/>
          </p:nvPr>
        </p:nvSpPr>
        <p:spPr/>
        <p:txBody>
          <a:bodyPr/>
          <a:lstStyle/>
          <a:p>
            <a:r>
              <a:rPr lang="en-US" dirty="0"/>
              <a:t>Miscellaneous Information</a:t>
            </a:r>
          </a:p>
          <a:p>
            <a:pPr lvl="1"/>
            <a:r>
              <a:rPr lang="en-US" dirty="0"/>
              <a:t>Payment Plan</a:t>
            </a:r>
          </a:p>
          <a:p>
            <a:pPr lvl="1"/>
            <a:r>
              <a:rPr lang="en-US" dirty="0"/>
              <a:t>Penalty Exempt</a:t>
            </a:r>
          </a:p>
          <a:p>
            <a:pPr lvl="1"/>
            <a:r>
              <a:rPr lang="en-US" dirty="0"/>
              <a:t>Email </a:t>
            </a:r>
          </a:p>
          <a:p>
            <a:pPr lvl="1"/>
            <a:r>
              <a:rPr lang="en-US" dirty="0"/>
              <a:t>Other Identifying information</a:t>
            </a:r>
          </a:p>
          <a:p>
            <a:r>
              <a:rPr lang="en-US" dirty="0"/>
              <a:t>Deposits and Refunds</a:t>
            </a:r>
          </a:p>
          <a:p>
            <a:r>
              <a:rPr lang="en-US" dirty="0"/>
              <a:t>Auto Pay</a:t>
            </a:r>
          </a:p>
          <a:p>
            <a:endParaRPr lang="en-US" dirty="0"/>
          </a:p>
        </p:txBody>
      </p:sp>
      <p:sp>
        <p:nvSpPr>
          <p:cNvPr id="3" name="Slide Number Placeholder 2">
            <a:extLst>
              <a:ext uri="{FF2B5EF4-FFF2-40B4-BE49-F238E27FC236}">
                <a16:creationId xmlns:a16="http://schemas.microsoft.com/office/drawing/2014/main" id="{3D3D9488-6DCB-9EAB-E899-63D15A7B40A6}"/>
              </a:ext>
            </a:extLst>
          </p:cNvPr>
          <p:cNvSpPr>
            <a:spLocks noGrp="1"/>
          </p:cNvSpPr>
          <p:nvPr>
            <p:ph type="sldNum" sz="quarter" idx="10"/>
          </p:nvPr>
        </p:nvSpPr>
        <p:spPr/>
        <p:txBody>
          <a:bodyPr/>
          <a:lstStyle/>
          <a:p>
            <a:fld id="{E01ABE7C-D557-4CAA-AC9E-0A55A9FE9F7F}" type="slidenum">
              <a:rPr lang="en-US" smtClean="0"/>
              <a:pPr/>
              <a:t>7</a:t>
            </a:fld>
            <a:endParaRPr lang="en-US" dirty="0"/>
          </a:p>
        </p:txBody>
      </p:sp>
      <p:sp>
        <p:nvSpPr>
          <p:cNvPr id="4" name="Content Placeholder 3">
            <a:extLst>
              <a:ext uri="{FF2B5EF4-FFF2-40B4-BE49-F238E27FC236}">
                <a16:creationId xmlns:a16="http://schemas.microsoft.com/office/drawing/2014/main" id="{A2FBC97A-72D6-5AB0-8BC1-62E590D59CF1}"/>
              </a:ext>
            </a:extLst>
          </p:cNvPr>
          <p:cNvSpPr>
            <a:spLocks noGrp="1"/>
          </p:cNvSpPr>
          <p:nvPr>
            <p:ph sz="quarter" idx="11"/>
          </p:nvPr>
        </p:nvSpPr>
        <p:spPr/>
        <p:txBody>
          <a:bodyPr/>
          <a:lstStyle/>
          <a:p>
            <a:r>
              <a:rPr lang="en-US" dirty="0"/>
              <a:t>Utility Billing</a:t>
            </a:r>
          </a:p>
        </p:txBody>
      </p:sp>
    </p:spTree>
    <p:extLst>
      <p:ext uri="{BB962C8B-B14F-4D97-AF65-F5344CB8AC3E}">
        <p14:creationId xmlns:p14="http://schemas.microsoft.com/office/powerpoint/2010/main" val="16130188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2724A45-10C5-E9A4-400D-863C1E5468E1}"/>
              </a:ext>
            </a:extLst>
          </p:cNvPr>
          <p:cNvSpPr>
            <a:spLocks noGrp="1"/>
          </p:cNvSpPr>
          <p:nvPr>
            <p:ph idx="1"/>
          </p:nvPr>
        </p:nvSpPr>
        <p:spPr>
          <a:xfrm>
            <a:off x="2741612" y="1066800"/>
            <a:ext cx="7924800" cy="5181600"/>
          </a:xfrm>
        </p:spPr>
        <p:txBody>
          <a:bodyPr/>
          <a:lstStyle/>
          <a:p>
            <a:r>
              <a:rPr lang="en-US" sz="2400" dirty="0">
                <a:latin typeface="Calibri" panose="020F0502020204030204" pitchFamily="34" charset="0"/>
                <a:ea typeface="Calibri" panose="020F0502020204030204" pitchFamily="34" charset="0"/>
                <a:cs typeface="Times New Roman" panose="02020603050405020304" pitchFamily="18" charset="0"/>
              </a:rPr>
              <a:t>New: </a:t>
            </a:r>
            <a:r>
              <a:rPr lang="en-US" sz="2400" b="1" dirty="0">
                <a:latin typeface="Calibri" panose="020F0502020204030204" pitchFamily="34" charset="0"/>
                <a:ea typeface="Calibri" panose="020F0502020204030204" pitchFamily="34" charset="0"/>
                <a:cs typeface="Times New Roman" panose="02020603050405020304" pitchFamily="18" charset="0"/>
              </a:rPr>
              <a:t>Auto Pay button (UT0122)</a:t>
            </a:r>
          </a:p>
        </p:txBody>
      </p:sp>
      <p:sp>
        <p:nvSpPr>
          <p:cNvPr id="3" name="Slide Number Placeholder 2">
            <a:extLst>
              <a:ext uri="{FF2B5EF4-FFF2-40B4-BE49-F238E27FC236}">
                <a16:creationId xmlns:a16="http://schemas.microsoft.com/office/drawing/2014/main" id="{2FD09A72-681A-B79A-705D-A14690C27C39}"/>
              </a:ext>
            </a:extLst>
          </p:cNvPr>
          <p:cNvSpPr>
            <a:spLocks noGrp="1"/>
          </p:cNvSpPr>
          <p:nvPr>
            <p:ph type="sldNum" sz="quarter" idx="10"/>
          </p:nvPr>
        </p:nvSpPr>
        <p:spPr/>
        <p:txBody>
          <a:bodyPr/>
          <a:lstStyle/>
          <a:p>
            <a:fld id="{E01ABE7C-D557-4CAA-AC9E-0A55A9FE9F7F}" type="slidenum">
              <a:rPr lang="en-US" smtClean="0"/>
              <a:pPr/>
              <a:t>8</a:t>
            </a:fld>
            <a:endParaRPr lang="en-US" dirty="0"/>
          </a:p>
        </p:txBody>
      </p:sp>
      <p:sp>
        <p:nvSpPr>
          <p:cNvPr id="4" name="Content Placeholder 3">
            <a:extLst>
              <a:ext uri="{FF2B5EF4-FFF2-40B4-BE49-F238E27FC236}">
                <a16:creationId xmlns:a16="http://schemas.microsoft.com/office/drawing/2014/main" id="{5C142571-5134-B2CA-A7F3-41546CFF8B35}"/>
              </a:ext>
            </a:extLst>
          </p:cNvPr>
          <p:cNvSpPr>
            <a:spLocks noGrp="1"/>
          </p:cNvSpPr>
          <p:nvPr>
            <p:ph sz="quarter" idx="11"/>
          </p:nvPr>
        </p:nvSpPr>
        <p:spPr>
          <a:xfrm>
            <a:off x="2741612" y="76200"/>
            <a:ext cx="7772400" cy="990600"/>
          </a:xfrm>
        </p:spPr>
        <p:txBody>
          <a:bodyPr/>
          <a:lstStyle/>
          <a:p>
            <a:r>
              <a:rPr lang="en-US" dirty="0"/>
              <a:t>Utility Billing</a:t>
            </a:r>
          </a:p>
        </p:txBody>
      </p:sp>
      <p:pic>
        <p:nvPicPr>
          <p:cNvPr id="5" name="Picture 4">
            <a:extLst>
              <a:ext uri="{FF2B5EF4-FFF2-40B4-BE49-F238E27FC236}">
                <a16:creationId xmlns:a16="http://schemas.microsoft.com/office/drawing/2014/main" id="{710872E0-78F7-3174-9714-3DA3A9AC90C8}"/>
              </a:ext>
            </a:extLst>
          </p:cNvPr>
          <p:cNvPicPr>
            <a:picLocks/>
          </p:cNvPicPr>
          <p:nvPr/>
        </p:nvPicPr>
        <p:blipFill>
          <a:blip r:embed="rId2"/>
          <a:stretch>
            <a:fillRect/>
          </a:stretch>
        </p:blipFill>
        <p:spPr>
          <a:xfrm>
            <a:off x="3656012" y="1676400"/>
            <a:ext cx="5943600" cy="4114800"/>
          </a:xfrm>
          <a:prstGeom prst="rect">
            <a:avLst/>
          </a:prstGeom>
          <a:ln w="12700">
            <a:solidFill>
              <a:schemeClr val="tx1"/>
            </a:solidFill>
          </a:ln>
        </p:spPr>
      </p:pic>
      <p:sp>
        <p:nvSpPr>
          <p:cNvPr id="6" name="Rectangle 5">
            <a:extLst>
              <a:ext uri="{FF2B5EF4-FFF2-40B4-BE49-F238E27FC236}">
                <a16:creationId xmlns:a16="http://schemas.microsoft.com/office/drawing/2014/main" id="{AE00DABB-8FAE-5C1C-7910-FF393C9F5A4D}"/>
              </a:ext>
            </a:extLst>
          </p:cNvPr>
          <p:cNvSpPr/>
          <p:nvPr/>
        </p:nvSpPr>
        <p:spPr bwMode="auto">
          <a:xfrm>
            <a:off x="7466012" y="5410201"/>
            <a:ext cx="971006" cy="200297"/>
          </a:xfrm>
          <a:prstGeom prst="rect">
            <a:avLst/>
          </a:prstGeom>
          <a:noFill/>
          <a:ln w="285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p>
        </p:txBody>
      </p:sp>
    </p:spTree>
    <p:extLst>
      <p:ext uri="{BB962C8B-B14F-4D97-AF65-F5344CB8AC3E}">
        <p14:creationId xmlns:p14="http://schemas.microsoft.com/office/powerpoint/2010/main" val="29799000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A034883-AB33-80CC-DFBD-2EEAC33BE820}"/>
              </a:ext>
            </a:extLst>
          </p:cNvPr>
          <p:cNvSpPr>
            <a:spLocks noGrp="1"/>
          </p:cNvSpPr>
          <p:nvPr>
            <p:ph idx="1"/>
          </p:nvPr>
        </p:nvSpPr>
        <p:spPr>
          <a:xfrm>
            <a:off x="2817812" y="1066800"/>
            <a:ext cx="7772400" cy="5181600"/>
          </a:xfrm>
        </p:spPr>
        <p:txBody>
          <a:bodyPr/>
          <a:lstStyle/>
          <a:p>
            <a:pPr marL="457200">
              <a:spcBef>
                <a:spcPts val="0"/>
              </a:spcBef>
              <a:spcAft>
                <a:spcPts val="0"/>
              </a:spcAft>
            </a:pPr>
            <a:r>
              <a:rPr lang="en-US" sz="2000" dirty="0">
                <a:latin typeface="Calibri" panose="020F0502020204030204" pitchFamily="34" charset="0"/>
                <a:ea typeface="Calibri" panose="020F0502020204030204" pitchFamily="34" charset="0"/>
                <a:cs typeface="Times New Roman" panose="02020603050405020304" pitchFamily="18" charset="0"/>
              </a:rPr>
              <a:t>Utility Billing System &gt; Service Maintenance (UT0100) &gt; </a:t>
            </a:r>
            <a:r>
              <a:rPr lang="en-US" sz="2000" b="1" dirty="0">
                <a:latin typeface="Calibri" panose="020F0502020204030204" pitchFamily="34" charset="0"/>
                <a:ea typeface="Calibri" panose="020F0502020204030204" pitchFamily="34" charset="0"/>
                <a:cs typeface="Times New Roman" panose="02020603050405020304" pitchFamily="18" charset="0"/>
              </a:rPr>
              <a:t>Auto Pay </a:t>
            </a:r>
            <a:r>
              <a:rPr lang="en-US" sz="2000" dirty="0">
                <a:latin typeface="Calibri" panose="020F0502020204030204" pitchFamily="34" charset="0"/>
                <a:ea typeface="Calibri" panose="020F0502020204030204" pitchFamily="34" charset="0"/>
                <a:cs typeface="Times New Roman" panose="02020603050405020304" pitchFamily="18" charset="0"/>
              </a:rPr>
              <a:t>button (UT0122) </a:t>
            </a:r>
          </a:p>
          <a:p>
            <a:pPr lvl="1"/>
            <a:r>
              <a:rPr lang="en-US" sz="1800" b="1" dirty="0">
                <a:latin typeface="Calibri" panose="020F0502020204030204" pitchFamily="34" charset="0"/>
                <a:ea typeface="Calibri" panose="020F0502020204030204" pitchFamily="34" charset="0"/>
                <a:cs typeface="Times New Roman" panose="02020603050405020304" pitchFamily="18" charset="0"/>
              </a:rPr>
              <a:t>Note</a:t>
            </a:r>
            <a:r>
              <a:rPr lang="en-US" sz="1800" dirty="0">
                <a:latin typeface="Calibri" panose="020F0502020204030204" pitchFamily="34" charset="0"/>
                <a:ea typeface="Calibri" panose="020F0502020204030204" pitchFamily="34" charset="0"/>
                <a:cs typeface="Times New Roman" panose="02020603050405020304" pitchFamily="18" charset="0"/>
              </a:rPr>
              <a:t>: Here is where the ACH banking data can be marked as verified. If any change is made to ACH banking data (either here or on the web page), the Verified flag is turned off.</a:t>
            </a:r>
            <a:endParaRPr lang="en-US" sz="1800" dirty="0"/>
          </a:p>
          <a:p>
            <a:endParaRPr lang="en-US" dirty="0"/>
          </a:p>
        </p:txBody>
      </p:sp>
      <p:sp>
        <p:nvSpPr>
          <p:cNvPr id="3" name="Slide Number Placeholder 2">
            <a:extLst>
              <a:ext uri="{FF2B5EF4-FFF2-40B4-BE49-F238E27FC236}">
                <a16:creationId xmlns:a16="http://schemas.microsoft.com/office/drawing/2014/main" id="{C5F0AE29-535D-A151-EED2-9443BD9A1DE7}"/>
              </a:ext>
            </a:extLst>
          </p:cNvPr>
          <p:cNvSpPr>
            <a:spLocks noGrp="1"/>
          </p:cNvSpPr>
          <p:nvPr>
            <p:ph type="sldNum" sz="quarter" idx="10"/>
          </p:nvPr>
        </p:nvSpPr>
        <p:spPr/>
        <p:txBody>
          <a:bodyPr/>
          <a:lstStyle/>
          <a:p>
            <a:fld id="{E01ABE7C-D557-4CAA-AC9E-0A55A9FE9F7F}" type="slidenum">
              <a:rPr lang="en-US" smtClean="0"/>
              <a:pPr/>
              <a:t>9</a:t>
            </a:fld>
            <a:endParaRPr lang="en-US" dirty="0"/>
          </a:p>
        </p:txBody>
      </p:sp>
      <p:sp>
        <p:nvSpPr>
          <p:cNvPr id="4" name="Content Placeholder 3">
            <a:extLst>
              <a:ext uri="{FF2B5EF4-FFF2-40B4-BE49-F238E27FC236}">
                <a16:creationId xmlns:a16="http://schemas.microsoft.com/office/drawing/2014/main" id="{3042141D-5A62-5AF2-D284-D631E28F4E53}"/>
              </a:ext>
            </a:extLst>
          </p:cNvPr>
          <p:cNvSpPr>
            <a:spLocks noGrp="1"/>
          </p:cNvSpPr>
          <p:nvPr>
            <p:ph sz="quarter" idx="11"/>
          </p:nvPr>
        </p:nvSpPr>
        <p:spPr>
          <a:xfrm>
            <a:off x="2817812" y="76200"/>
            <a:ext cx="7772400" cy="990600"/>
          </a:xfrm>
        </p:spPr>
        <p:txBody>
          <a:bodyPr/>
          <a:lstStyle/>
          <a:p>
            <a:r>
              <a:rPr lang="en-US" dirty="0"/>
              <a:t>Utility Billing</a:t>
            </a:r>
          </a:p>
        </p:txBody>
      </p:sp>
      <p:pic>
        <p:nvPicPr>
          <p:cNvPr id="6" name="Picture 5">
            <a:extLst>
              <a:ext uri="{FF2B5EF4-FFF2-40B4-BE49-F238E27FC236}">
                <a16:creationId xmlns:a16="http://schemas.microsoft.com/office/drawing/2014/main" id="{FCB4666F-B403-CE10-5FE2-39399C8C2ED3}"/>
              </a:ext>
            </a:extLst>
          </p:cNvPr>
          <p:cNvPicPr>
            <a:picLocks/>
          </p:cNvPicPr>
          <p:nvPr/>
        </p:nvPicPr>
        <p:blipFill>
          <a:blip r:embed="rId2"/>
          <a:stretch>
            <a:fillRect/>
          </a:stretch>
        </p:blipFill>
        <p:spPr>
          <a:xfrm>
            <a:off x="3656012" y="2699363"/>
            <a:ext cx="5943600" cy="3960813"/>
          </a:xfrm>
          <a:prstGeom prst="rect">
            <a:avLst/>
          </a:prstGeom>
          <a:ln w="12700">
            <a:solidFill>
              <a:schemeClr val="tx1"/>
            </a:solidFill>
          </a:ln>
        </p:spPr>
      </p:pic>
      <p:sp>
        <p:nvSpPr>
          <p:cNvPr id="7" name="Rectangle 6">
            <a:extLst>
              <a:ext uri="{FF2B5EF4-FFF2-40B4-BE49-F238E27FC236}">
                <a16:creationId xmlns:a16="http://schemas.microsoft.com/office/drawing/2014/main" id="{47C7B12F-4481-EF43-A0A5-79BAD82377C1}"/>
              </a:ext>
            </a:extLst>
          </p:cNvPr>
          <p:cNvSpPr/>
          <p:nvPr/>
        </p:nvSpPr>
        <p:spPr bwMode="auto">
          <a:xfrm>
            <a:off x="3688669" y="3471454"/>
            <a:ext cx="5854337" cy="1283426"/>
          </a:xfrm>
          <a:prstGeom prst="rect">
            <a:avLst/>
          </a:prstGeom>
          <a:noFill/>
          <a:ln w="285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p>
        </p:txBody>
      </p:sp>
    </p:spTree>
    <p:extLst>
      <p:ext uri="{BB962C8B-B14F-4D97-AF65-F5344CB8AC3E}">
        <p14:creationId xmlns:p14="http://schemas.microsoft.com/office/powerpoint/2010/main" val="119538967"/>
      </p:ext>
    </p:extLst>
  </p:cSld>
  <p:clrMapOvr>
    <a:masterClrMapping/>
  </p:clrMapOvr>
</p:sld>
</file>

<file path=ppt/theme/theme1.xml><?xml version="1.0" encoding="utf-8"?>
<a:theme xmlns:a="http://schemas.openxmlformats.org/drawingml/2006/main" name="Keystone - NASU">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KIS 2025">
      <a:majorFont>
        <a:latin typeface="Aptos"/>
        <a:ea typeface=""/>
        <a:cs typeface=""/>
      </a:majorFont>
      <a:minorFont>
        <a:latin typeface="Apto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01069036 1">
        <a:dk1>
          <a:srgbClr val="200B5B"/>
        </a:dk1>
        <a:lt1>
          <a:srgbClr val="EAEAEA"/>
        </a:lt1>
        <a:dk2>
          <a:srgbClr val="6600FF"/>
        </a:dk2>
        <a:lt2>
          <a:srgbClr val="FFCC66"/>
        </a:lt2>
        <a:accent1>
          <a:srgbClr val="EEB00B"/>
        </a:accent1>
        <a:accent2>
          <a:srgbClr val="6600CC"/>
        </a:accent2>
        <a:accent3>
          <a:srgbClr val="B8AAFF"/>
        </a:accent3>
        <a:accent4>
          <a:srgbClr val="C8C8C8"/>
        </a:accent4>
        <a:accent5>
          <a:srgbClr val="F5D4AA"/>
        </a:accent5>
        <a:accent6>
          <a:srgbClr val="5C00B9"/>
        </a:accent6>
        <a:hlink>
          <a:srgbClr val="FF33CC"/>
        </a:hlink>
        <a:folHlink>
          <a:srgbClr val="6666FF"/>
        </a:folHlink>
      </a:clrScheme>
      <a:clrMap bg1="dk2" tx1="lt1" bg2="dk1" tx2="lt2" accent1="accent1" accent2="accent2" accent3="accent3" accent4="accent4" accent5="accent5" accent6="accent6" hlink="hlink" folHlink="folHlink"/>
    </a:extraClrScheme>
    <a:extraClrScheme>
      <a:clrScheme name="01069036 2">
        <a:dk1>
          <a:srgbClr val="393939"/>
        </a:dk1>
        <a:lt1>
          <a:srgbClr val="FFFFFF"/>
        </a:lt1>
        <a:dk2>
          <a:srgbClr val="6600CC"/>
        </a:dk2>
        <a:lt2>
          <a:srgbClr val="CCCCFF"/>
        </a:lt2>
        <a:accent1>
          <a:srgbClr val="F9D87E"/>
        </a:accent1>
        <a:accent2>
          <a:srgbClr val="FFCCCC"/>
        </a:accent2>
        <a:accent3>
          <a:srgbClr val="FFFFFF"/>
        </a:accent3>
        <a:accent4>
          <a:srgbClr val="2F2F2F"/>
        </a:accent4>
        <a:accent5>
          <a:srgbClr val="FBE9C0"/>
        </a:accent5>
        <a:accent6>
          <a:srgbClr val="E7B9B9"/>
        </a:accent6>
        <a:hlink>
          <a:srgbClr val="FFCCFF"/>
        </a:hlink>
        <a:folHlink>
          <a:srgbClr val="99CCFF"/>
        </a:folHlink>
      </a:clrScheme>
      <a:clrMap bg1="lt1" tx1="dk1" bg2="lt2" tx2="dk2" accent1="accent1" accent2="accent2" accent3="accent3" accent4="accent4" accent5="accent5" accent6="accent6" hlink="hlink" folHlink="folHlink"/>
    </a:extraClrScheme>
    <a:extraClrScheme>
      <a:clrScheme name="01069036 3">
        <a:dk1>
          <a:srgbClr val="000000"/>
        </a:dk1>
        <a:lt1>
          <a:srgbClr val="FFFFFF"/>
        </a:lt1>
        <a:dk2>
          <a:srgbClr val="000000"/>
        </a:dk2>
        <a:lt2>
          <a:srgbClr val="FFFFFF"/>
        </a:lt2>
        <a:accent1>
          <a:srgbClr val="CBCBCB"/>
        </a:accent1>
        <a:accent2>
          <a:srgbClr val="5F5F5F"/>
        </a:accent2>
        <a:accent3>
          <a:srgbClr val="FFFFFF"/>
        </a:accent3>
        <a:accent4>
          <a:srgbClr val="000000"/>
        </a:accent4>
        <a:accent5>
          <a:srgbClr val="E2E2E2"/>
        </a:accent5>
        <a:accent6>
          <a:srgbClr val="555555"/>
        </a:accent6>
        <a:hlink>
          <a:srgbClr val="969696"/>
        </a:hlink>
        <a:folHlink>
          <a:srgbClr val="EAEAEA"/>
        </a:folHlink>
      </a:clrScheme>
      <a:clrMap bg1="lt1" tx1="dk1" bg2="lt2" tx2="dk2" accent1="accent1" accent2="accent2" accent3="accent3" accent4="accent4" accent5="accent5" accent6="accent6" hlink="hlink" folHlink="folHlink"/>
    </a:extraClrScheme>
    <a:extraClrScheme>
      <a:clrScheme name="01069036 4">
        <a:dk1>
          <a:srgbClr val="330000"/>
        </a:dk1>
        <a:lt1>
          <a:srgbClr val="FFFFCC"/>
        </a:lt1>
        <a:dk2>
          <a:srgbClr val="FF9933"/>
        </a:dk2>
        <a:lt2>
          <a:srgbClr val="FFCC00"/>
        </a:lt2>
        <a:accent1>
          <a:srgbClr val="FF9900"/>
        </a:accent1>
        <a:accent2>
          <a:srgbClr val="330099"/>
        </a:accent2>
        <a:accent3>
          <a:srgbClr val="FFCAAD"/>
        </a:accent3>
        <a:accent4>
          <a:srgbClr val="DADAAE"/>
        </a:accent4>
        <a:accent5>
          <a:srgbClr val="FF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5">
        <a:dk1>
          <a:srgbClr val="003300"/>
        </a:dk1>
        <a:lt1>
          <a:srgbClr val="FFFFCC"/>
        </a:lt1>
        <a:dk2>
          <a:srgbClr val="999933"/>
        </a:dk2>
        <a:lt2>
          <a:srgbClr val="CCCC00"/>
        </a:lt2>
        <a:accent1>
          <a:srgbClr val="CC9900"/>
        </a:accent1>
        <a:accent2>
          <a:srgbClr val="330099"/>
        </a:accent2>
        <a:accent3>
          <a:srgbClr val="CACAAD"/>
        </a:accent3>
        <a:accent4>
          <a:srgbClr val="DADAAE"/>
        </a:accent4>
        <a:accent5>
          <a:srgbClr val="E2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6">
        <a:dk1>
          <a:srgbClr val="333300"/>
        </a:dk1>
        <a:lt1>
          <a:srgbClr val="DDDDDD"/>
        </a:lt1>
        <a:dk2>
          <a:srgbClr val="996600"/>
        </a:dk2>
        <a:lt2>
          <a:srgbClr val="FFCC66"/>
        </a:lt2>
        <a:accent1>
          <a:srgbClr val="EEB00B"/>
        </a:accent1>
        <a:accent2>
          <a:srgbClr val="330099"/>
        </a:accent2>
        <a:accent3>
          <a:srgbClr val="CAB8AA"/>
        </a:accent3>
        <a:accent4>
          <a:srgbClr val="BDBDBD"/>
        </a:accent4>
        <a:accent5>
          <a:srgbClr val="F5D4AA"/>
        </a:accent5>
        <a:accent6>
          <a:srgbClr val="2D008A"/>
        </a:accent6>
        <a:hlink>
          <a:srgbClr val="FF6633"/>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6B13F663DE52D40BD8FF9CE559B7BB8" ma:contentTypeVersion="13" ma:contentTypeDescription="Create a new document." ma:contentTypeScope="" ma:versionID="bbdd7ff9d2d76d3b15f319d8769c183f">
  <xsd:schema xmlns:xsd="http://www.w3.org/2001/XMLSchema" xmlns:xs="http://www.w3.org/2001/XMLSchema" xmlns:p="http://schemas.microsoft.com/office/2006/metadata/properties" xmlns:ns2="5e0b9a0b-fe70-4913-b410-e68a4fc5ed57" xmlns:ns3="781812da-d73b-4284-b311-b75665a9727e" targetNamespace="http://schemas.microsoft.com/office/2006/metadata/properties" ma:root="true" ma:fieldsID="8fff5d7fb08533ae90c9d9b0b68285cd" ns2:_="" ns3:_="">
    <xsd:import namespace="5e0b9a0b-fe70-4913-b410-e68a4fc5ed57"/>
    <xsd:import namespace="781812da-d73b-4284-b311-b75665a9727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0b9a0b-fe70-4913-b410-e68a4fc5ed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2dacf9d9-638c-4920-9669-b0bf029ffb2c"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1812da-d73b-4284-b311-b75665a9727e"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75163a52-ca82-4b04-916e-e1329d451c04}" ma:internalName="TaxCatchAll" ma:showField="CatchAllData" ma:web="781812da-d73b-4284-b311-b75665a9727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781812da-d73b-4284-b311-b75665a9727e" xsi:nil="true"/>
    <lcf76f155ced4ddcb4097134ff3c332f xmlns="5e0b9a0b-fe70-4913-b410-e68a4fc5ed5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3AF7758-5F6A-40F7-AD68-04A81A44379C}">
  <ds:schemaRefs>
    <ds:schemaRef ds:uri="http://schemas.microsoft.com/sharepoint/v3/contenttype/forms"/>
  </ds:schemaRefs>
</ds:datastoreItem>
</file>

<file path=customXml/itemProps2.xml><?xml version="1.0" encoding="utf-8"?>
<ds:datastoreItem xmlns:ds="http://schemas.openxmlformats.org/officeDocument/2006/customXml" ds:itemID="{1CD61EE3-95FD-4891-BBDC-D8126F1022BA}">
  <ds:schemaRefs>
    <ds:schemaRef ds:uri="5e0b9a0b-fe70-4913-b410-e68a4fc5ed57"/>
    <ds:schemaRef ds:uri="781812da-d73b-4284-b311-b75665a9727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25F8734-FC53-4E41-A2D9-59E5B2971B15}">
  <ds:schemaRefs>
    <ds:schemaRef ds:uri="5e0b9a0b-fe70-4913-b410-e68a4fc5ed57"/>
    <ds:schemaRef ds:uri="781812da-d73b-4284-b311-b75665a9727e"/>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104</TotalTime>
  <Words>930</Words>
  <Application>Microsoft Office PowerPoint</Application>
  <PresentationFormat>Custom</PresentationFormat>
  <Paragraphs>202</Paragraphs>
  <Slides>32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Aptos</vt:lpstr>
      <vt:lpstr>Arial</vt:lpstr>
      <vt:lpstr>Calibri</vt:lpstr>
      <vt:lpstr>Times New Roman</vt:lpstr>
      <vt:lpstr>Wingdings</vt:lpstr>
      <vt:lpstr>Keystone - NASU</vt:lpstr>
      <vt:lpstr>Utility Billing</vt:lpstr>
      <vt:lpstr>Utility Billing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NASU 2025 Session Surveys – we want your feedback!</vt:lpstr>
    </vt:vector>
  </TitlesOfParts>
  <Company>KIS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Mike Liggera</dc:creator>
  <cp:lastModifiedBy>Brian Nitzsche</cp:lastModifiedBy>
  <cp:revision>24</cp:revision>
  <cp:lastPrinted>2016-09-16T15:22:39Z</cp:lastPrinted>
  <dcterms:created xsi:type="dcterms:W3CDTF">2009-02-19T19:39:49Z</dcterms:created>
  <dcterms:modified xsi:type="dcterms:W3CDTF">2025-10-09T16:19:21Z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TC010690361033</vt:lpwstr>
  </property>
  <property fmtid="{D5CDD505-2E9C-101B-9397-08002B2CF9AE}" pid="3" name="ContentTypeId">
    <vt:lpwstr>0x010100F6B13F663DE52D40BD8FF9CE559B7BB8</vt:lpwstr>
  </property>
  <property fmtid="{D5CDD505-2E9C-101B-9397-08002B2CF9AE}" pid="4" name="MediaServiceImageTags">
    <vt:lpwstr/>
  </property>
</Properties>
</file>