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  <p:sldMasterId id="2147483812" r:id="rId5"/>
  </p:sldMasterIdLst>
  <p:notesMasterIdLst>
    <p:notesMasterId r:id="rId19"/>
  </p:notesMasterIdLst>
  <p:handoutMasterIdLst>
    <p:handoutMasterId r:id="rId20"/>
  </p:handoutMasterIdLst>
  <p:sldIdLst>
    <p:sldId id="256" r:id="rId6"/>
    <p:sldId id="298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07" r:id="rId17"/>
    <p:sldId id="296" r:id="rId18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018"/>
    <a:srgbClr val="999999"/>
    <a:srgbClr val="AC0029"/>
    <a:srgbClr val="000000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9" autoAdjust="0"/>
    <p:restoredTop sz="94794" autoAdjust="0"/>
  </p:normalViewPr>
  <p:slideViewPr>
    <p:cSldViewPr>
      <p:cViewPr varScale="1">
        <p:scale>
          <a:sx n="72" d="100"/>
          <a:sy n="72" d="100"/>
        </p:scale>
        <p:origin x="8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1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endParaRPr lang="en-US" sz="2400" dirty="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 dirty="0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82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  <a:endParaRPr lang="en-US" kern="0" dirty="0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 txBox="1">
            <a:spLocks noChangeArrowheads="1"/>
          </p:cNvSpPr>
          <p:nvPr userDrawn="1"/>
        </p:nvSpPr>
        <p:spPr>
          <a:xfrm>
            <a:off x="2860038" y="1981200"/>
            <a:ext cx="924319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4400" kern="0" dirty="0"/>
              <a:t>Enter Session Title</a:t>
            </a:r>
          </a:p>
        </p:txBody>
      </p:sp>
      <p:sp>
        <p:nvSpPr>
          <p:cNvPr id="27" name="Rectangle 7"/>
          <p:cNvSpPr txBox="1">
            <a:spLocks noChangeArrowheads="1"/>
          </p:cNvSpPr>
          <p:nvPr userDrawn="1"/>
        </p:nvSpPr>
        <p:spPr>
          <a:xfrm>
            <a:off x="3613905" y="3962400"/>
            <a:ext cx="773546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sz="3200" kern="0"/>
              <a:t>Click to edit Master subtitle style</a:t>
            </a:r>
            <a:endParaRPr lang="en-US" sz="3200" kern="0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844059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0" name="Group 29"/>
          <p:cNvGrpSpPr/>
          <p:nvPr userDrawn="1"/>
        </p:nvGrpSpPr>
        <p:grpSpPr>
          <a:xfrm>
            <a:off x="4343093" y="5486400"/>
            <a:ext cx="6277082" cy="1143000"/>
            <a:chOff x="2682362" y="2362201"/>
            <a:chExt cx="4709038" cy="1143000"/>
          </a:xfrm>
        </p:grpSpPr>
        <p:sp>
          <p:nvSpPr>
            <p:cNvPr id="31" name="Rectangle 3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9B316FD-61FF-4F1B-A6F4-9BE075701AE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977104" y="228601"/>
            <a:ext cx="5101875" cy="2183871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13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>
            <a:normAutofit/>
          </a:bodyPr>
          <a:lstStyle/>
          <a:p>
            <a:r>
              <a:rPr lang="en-US" i="1" dirty="0" err="1">
                <a:latin typeface="Aptos" panose="020B0004020202020204" pitchFamily="34" charset="0"/>
              </a:rPr>
              <a:t>KeyNet</a:t>
            </a:r>
            <a:r>
              <a:rPr lang="en-US" i="1" dirty="0">
                <a:latin typeface="Aptos" panose="020B0004020202020204" pitchFamily="34" charset="0"/>
              </a:rPr>
              <a:t> Time &amp; Attendance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/>
          <a:lstStyle/>
          <a:p>
            <a:r>
              <a:rPr lang="en-US"/>
              <a:t>Steve Juliana &amp; Scott </a:t>
            </a:r>
            <a:r>
              <a:rPr lang="en-US" dirty="0"/>
              <a:t>Joyce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 dirty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 dirty="0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EFBC2-4157-A47A-5957-E3B4DF4B5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11EC34-9CBA-189A-44D7-66C6A19BFE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10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DF4FD58-8BAA-A3C4-59A1-3B89C4161E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dirty="0" err="1"/>
              <a:t>KeyTime</a:t>
            </a:r>
            <a:r>
              <a:rPr lang="en-US" dirty="0"/>
              <a:t> Transaction Details - Timekeeper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66B5C7-2C2D-875A-3166-7D53503FD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191" y="1219200"/>
            <a:ext cx="8221222" cy="534427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7AA9EE0-7DD4-799C-654B-B9A8CA089E33}"/>
              </a:ext>
            </a:extLst>
          </p:cNvPr>
          <p:cNvSpPr/>
          <p:nvPr/>
        </p:nvSpPr>
        <p:spPr bwMode="auto">
          <a:xfrm>
            <a:off x="2685448" y="4158114"/>
            <a:ext cx="4389120" cy="285870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507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6D99C06-5B9C-168D-3711-C041962BCA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7602" y="1295796"/>
            <a:ext cx="7346039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9B631F-94C9-5F92-C079-B31EE38FDC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11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9CEF42-9B3A-E86B-6E1B-D1BBB41F7AA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KeyNet Pay Parameters - More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A6CC99-6D04-0BE8-D6BC-ECF617261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151" y="1993277"/>
            <a:ext cx="9211961" cy="304842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9DCCB7-3536-4632-A556-357FFEA3EE34}"/>
              </a:ext>
            </a:extLst>
          </p:cNvPr>
          <p:cNvSpPr/>
          <p:nvPr/>
        </p:nvSpPr>
        <p:spPr bwMode="auto">
          <a:xfrm>
            <a:off x="4151376" y="2971800"/>
            <a:ext cx="5677814" cy="219456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E63BEE-C003-D8AC-9758-FC1CE353515C}"/>
              </a:ext>
            </a:extLst>
          </p:cNvPr>
          <p:cNvSpPr/>
          <p:nvPr/>
        </p:nvSpPr>
        <p:spPr bwMode="auto">
          <a:xfrm>
            <a:off x="5779008" y="3429000"/>
            <a:ext cx="4050182" cy="329184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C769D8-9DE1-B1DC-376C-D26FF8EDE592}"/>
              </a:ext>
            </a:extLst>
          </p:cNvPr>
          <p:cNvSpPr/>
          <p:nvPr/>
        </p:nvSpPr>
        <p:spPr bwMode="auto">
          <a:xfrm>
            <a:off x="7726680" y="4242816"/>
            <a:ext cx="2231136" cy="289445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518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8EB2BD-ECCB-E840-E82E-078BBF961F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87FAEA-BA25-B6E8-7059-D17E90DCE43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KeyNet Time &amp; Attendance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E1E763B-220F-AE53-D21F-388D37081E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412" y="1410494"/>
            <a:ext cx="6432468" cy="5027613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30405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 dirty="0"/>
              <a:t>All responses will be entered into a drawing for a $50 Amazon Gift Card. </a:t>
            </a:r>
          </a:p>
          <a:p>
            <a:pPr marL="461963" indent="-461963"/>
            <a:r>
              <a:rPr lang="en-US" sz="2400" dirty="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 dirty="0"/>
              <a:t> or scan this QR code (also on the agenda)</a:t>
            </a:r>
          </a:p>
          <a:p>
            <a:pPr marL="461963" indent="-461963"/>
            <a:endParaRPr lang="en-US" sz="2400" dirty="0"/>
          </a:p>
          <a:p>
            <a:pPr marL="461963" indent="-461963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 dirty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9EBDF7-EBDC-7D4A-9A66-5D8291DEB2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3600" dirty="0"/>
              <a:t>Rolla and Independence – many mods!</a:t>
            </a:r>
          </a:p>
          <a:p>
            <a:pPr lvl="1"/>
            <a:r>
              <a:rPr lang="en-US" sz="3600" dirty="0"/>
              <a:t>U</a:t>
            </a:r>
            <a:r>
              <a:rPr lang="en-US" sz="3200" dirty="0"/>
              <a:t>sing Job Assignment Data vs Payline Data – date driven.</a:t>
            </a:r>
          </a:p>
          <a:p>
            <a:pPr lvl="1"/>
            <a:r>
              <a:rPr lang="en-US" sz="3200" dirty="0"/>
              <a:t>Overtime will be evaluated on each transaction.</a:t>
            </a:r>
          </a:p>
          <a:p>
            <a:pPr lvl="1"/>
            <a:r>
              <a:rPr lang="en-US" sz="3600" dirty="0"/>
              <a:t>Kiosk sign in</a:t>
            </a:r>
          </a:p>
          <a:p>
            <a:pPr lvl="1"/>
            <a:r>
              <a:rPr lang="en-US" sz="3600" dirty="0"/>
              <a:t>Stipends and blended rates</a:t>
            </a:r>
          </a:p>
          <a:p>
            <a:pPr marL="457200" lvl="1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A85C0B-537E-6FC9-F69F-D6F9FE9130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D7C36C-5794-973D-51A9-AF6F37FD6BF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err="1"/>
              <a:t>Keynet</a:t>
            </a:r>
            <a:r>
              <a:rPr lang="en-US" dirty="0"/>
              <a:t> Time &amp; Attendance – New Changes</a:t>
            </a:r>
          </a:p>
        </p:txBody>
      </p:sp>
    </p:spTree>
    <p:extLst>
      <p:ext uri="{BB962C8B-B14F-4D97-AF65-F5344CB8AC3E}">
        <p14:creationId xmlns:p14="http://schemas.microsoft.com/office/powerpoint/2010/main" val="3579656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B41BD-A030-D5D2-7750-9E78EECED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028457-FBAD-D7A1-384B-2F3EA5E285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000" dirty="0">
                <a:solidFill>
                  <a:srgbClr val="3C3C3C"/>
                </a:solidFill>
                <a:latin typeface="Aptos" panose="020B0004020202020204" pitchFamily="34" charset="0"/>
              </a:rPr>
              <a:t>Guaranteed Hours</a:t>
            </a:r>
          </a:p>
          <a:p>
            <a:pPr lvl="2"/>
            <a:r>
              <a:rPr lang="en-US" sz="2000" dirty="0">
                <a:solidFill>
                  <a:srgbClr val="3C3C3C"/>
                </a:solidFill>
                <a:latin typeface="Aptos" panose="020B0004020202020204" pitchFamily="34" charset="0"/>
              </a:rPr>
              <a:t>Entered on the job code.</a:t>
            </a:r>
          </a:p>
          <a:p>
            <a:pPr lvl="2"/>
            <a:r>
              <a:rPr lang="en-US" sz="2000" dirty="0">
                <a:solidFill>
                  <a:srgbClr val="3C3C3C"/>
                </a:solidFill>
                <a:latin typeface="Aptos" panose="020B0004020202020204" pitchFamily="34" charset="0"/>
              </a:rPr>
              <a:t>Will be used if the clocked hours are less then the guaranteed hours for that job.</a:t>
            </a:r>
          </a:p>
          <a:p>
            <a:pPr lvl="1"/>
            <a:r>
              <a:rPr lang="en-US" sz="2000" dirty="0">
                <a:solidFill>
                  <a:srgbClr val="3C3C3C"/>
                </a:solidFill>
                <a:latin typeface="Aptos" panose="020B0004020202020204" pitchFamily="34" charset="0"/>
              </a:rPr>
              <a:t>Disable IP Range</a:t>
            </a:r>
          </a:p>
          <a:p>
            <a:pPr lvl="2"/>
            <a:r>
              <a:rPr lang="en-US" sz="2000" dirty="0">
                <a:solidFill>
                  <a:srgbClr val="3C3C3C"/>
                </a:solidFill>
                <a:latin typeface="Aptos" panose="020B0004020202020204" pitchFamily="34" charset="0"/>
              </a:rPr>
              <a:t>Can now be set on the job code or on the employee record.</a:t>
            </a:r>
          </a:p>
          <a:p>
            <a:pPr lvl="1"/>
            <a:r>
              <a:rPr lang="en-US" sz="2000" dirty="0">
                <a:solidFill>
                  <a:srgbClr val="3C3C3C"/>
                </a:solidFill>
                <a:latin typeface="Aptos" panose="020B0004020202020204" pitchFamily="34" charset="0"/>
              </a:rPr>
              <a:t>IP Range</a:t>
            </a:r>
          </a:p>
          <a:p>
            <a:pPr lvl="2"/>
            <a:r>
              <a:rPr lang="en-US" sz="2000" dirty="0">
                <a:solidFill>
                  <a:srgbClr val="3C3C3C"/>
                </a:solidFill>
                <a:latin typeface="Aptos" panose="020B0004020202020204" pitchFamily="34" charset="0"/>
              </a:rPr>
              <a:t>Can be entered on the job code.</a:t>
            </a:r>
          </a:p>
          <a:p>
            <a:pPr lvl="1"/>
            <a:r>
              <a:rPr lang="en-US" sz="2000" dirty="0">
                <a:solidFill>
                  <a:srgbClr val="3C3C3C"/>
                </a:solidFill>
                <a:latin typeface="Aptos" panose="020B0004020202020204" pitchFamily="34" charset="0"/>
              </a:rPr>
              <a:t>Timekeeper</a:t>
            </a:r>
          </a:p>
          <a:p>
            <a:pPr lvl="2"/>
            <a:r>
              <a:rPr lang="en-US" sz="2000" dirty="0">
                <a:solidFill>
                  <a:srgbClr val="3C3C3C"/>
                </a:solidFill>
                <a:latin typeface="Aptos" panose="020B0004020202020204" pitchFamily="34" charset="0"/>
              </a:rPr>
              <a:t>Will be a new KEMS role.</a:t>
            </a:r>
          </a:p>
          <a:p>
            <a:pPr lvl="2"/>
            <a:r>
              <a:rPr lang="en-US" sz="2000" dirty="0">
                <a:solidFill>
                  <a:srgbClr val="3C3C3C"/>
                </a:solidFill>
                <a:latin typeface="Aptos" panose="020B0004020202020204" pitchFamily="34" charset="0"/>
              </a:rPr>
              <a:t>Will allow the re-allocation of GL account numbers and percentages.</a:t>
            </a:r>
          </a:p>
          <a:p>
            <a:pPr lvl="2"/>
            <a:r>
              <a:rPr lang="en-US" sz="2000" dirty="0" err="1">
                <a:solidFill>
                  <a:srgbClr val="3C3C3C"/>
                </a:solidFill>
                <a:latin typeface="Aptos" panose="020B0004020202020204" pitchFamily="34" charset="0"/>
              </a:rPr>
              <a:t>Keytime</a:t>
            </a:r>
            <a:r>
              <a:rPr lang="en-US" sz="2000" dirty="0">
                <a:solidFill>
                  <a:srgbClr val="3C3C3C"/>
                </a:solidFill>
                <a:latin typeface="Aptos" panose="020B0004020202020204" pitchFamily="34" charset="0"/>
              </a:rPr>
              <a:t> records will now allow/show multiple GL accounts and percentages.</a:t>
            </a:r>
          </a:p>
          <a:p>
            <a:pPr lvl="2"/>
            <a:r>
              <a:rPr lang="en-US" sz="2000" dirty="0">
                <a:solidFill>
                  <a:srgbClr val="3C3C3C"/>
                </a:solidFill>
                <a:latin typeface="Aptos" panose="020B0004020202020204" pitchFamily="34" charset="0"/>
              </a:rPr>
              <a:t>New Timekeeper employee number field added to Job Code Maintenance.</a:t>
            </a:r>
          </a:p>
          <a:p>
            <a:pPr marL="914400" lvl="2" indent="0">
              <a:buNone/>
            </a:pPr>
            <a:endParaRPr lang="en-US" sz="3600" dirty="0"/>
          </a:p>
          <a:p>
            <a:pPr lvl="2"/>
            <a:endParaRPr lang="en-US" sz="3600" dirty="0"/>
          </a:p>
          <a:p>
            <a:pPr marL="457200" lvl="1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F067B3-A8CA-6E09-0C32-8E5B554196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2AED65-2B55-777A-FC9B-61CBEF79D3B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err="1"/>
              <a:t>Keynet</a:t>
            </a:r>
            <a:r>
              <a:rPr lang="en-US" dirty="0"/>
              <a:t> Time &amp; Attendance – New Changes</a:t>
            </a:r>
          </a:p>
        </p:txBody>
      </p:sp>
    </p:spTree>
    <p:extLst>
      <p:ext uri="{BB962C8B-B14F-4D97-AF65-F5344CB8AC3E}">
        <p14:creationId xmlns:p14="http://schemas.microsoft.com/office/powerpoint/2010/main" val="3216398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04CF5E1-B834-1511-55A3-B6EF70ECFB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8480" y="1404608"/>
            <a:ext cx="9069066" cy="471553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31BB08-15C2-079C-BBBC-4716B4EB55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4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B92D27-C61A-A580-5D77-A2EC47004A3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Job Codes - Time Entry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AB8AE34-CCB8-E58D-9AA0-738E29A9C778}"/>
              </a:ext>
            </a:extLst>
          </p:cNvPr>
          <p:cNvSpPr/>
          <p:nvPr/>
        </p:nvSpPr>
        <p:spPr bwMode="auto">
          <a:xfrm>
            <a:off x="3374136" y="5321808"/>
            <a:ext cx="2990088" cy="256032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991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12C9B7D-46DB-6FB4-AC1C-9894C258ED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6255" y="1552626"/>
            <a:ext cx="6400800" cy="333487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3B99C3-565C-DD0C-E944-9CC8545D45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00801"/>
            <a:ext cx="439738" cy="265906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5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CAB5602-91A3-1142-B083-428BE09A8E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Job Codes - Time Entry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55D8D66-73FC-F513-F811-6BA61BD0D512}"/>
              </a:ext>
            </a:extLst>
          </p:cNvPr>
          <p:cNvSpPr/>
          <p:nvPr/>
        </p:nvSpPr>
        <p:spPr bwMode="auto">
          <a:xfrm>
            <a:off x="3813048" y="2011680"/>
            <a:ext cx="2468880" cy="292608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F0DB4F-7A11-CFCE-AA6F-CBAE03897D4E}"/>
              </a:ext>
            </a:extLst>
          </p:cNvPr>
          <p:cNvSpPr/>
          <p:nvPr/>
        </p:nvSpPr>
        <p:spPr bwMode="auto">
          <a:xfrm>
            <a:off x="3813048" y="2404872"/>
            <a:ext cx="1947672" cy="1024128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3BFE4-9061-F60A-0B76-5EDF18403C07}"/>
              </a:ext>
            </a:extLst>
          </p:cNvPr>
          <p:cNvSpPr/>
          <p:nvPr/>
        </p:nvSpPr>
        <p:spPr bwMode="auto">
          <a:xfrm>
            <a:off x="6739128" y="3220060"/>
            <a:ext cx="2139696" cy="272947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140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D17170A-A6A0-5549-D476-030BE552E7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6616" y="1376970"/>
            <a:ext cx="9078592" cy="4505954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C349B7-5D92-6292-3092-BAA9F37E81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6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D5AA755-A095-6258-5275-8187F678421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Job Code Approvers </a:t>
            </a:r>
            <a:r>
              <a:rPr lang="en-US" b="1" dirty="0"/>
              <a:t>- Timekeeper</a:t>
            </a:r>
          </a:p>
        </p:txBody>
      </p:sp>
    </p:spTree>
    <p:extLst>
      <p:ext uri="{BB962C8B-B14F-4D97-AF65-F5344CB8AC3E}">
        <p14:creationId xmlns:p14="http://schemas.microsoft.com/office/powerpoint/2010/main" val="1108011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B5BC6EF-DA09-6C9C-76D2-B95EB0610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4959" y="1371600"/>
            <a:ext cx="7461908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4EBCA8-C677-CFF5-4B67-7EFBDE1387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7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6134163-E515-75D2-2BF4-798E0C9FB5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 err="1"/>
              <a:t>KeyTime</a:t>
            </a:r>
            <a:r>
              <a:rPr lang="en-US" b="1" dirty="0"/>
              <a:t> Maintenance (KE0617)</a:t>
            </a:r>
          </a:p>
        </p:txBody>
      </p:sp>
    </p:spTree>
    <p:extLst>
      <p:ext uri="{BB962C8B-B14F-4D97-AF65-F5344CB8AC3E}">
        <p14:creationId xmlns:p14="http://schemas.microsoft.com/office/powerpoint/2010/main" val="1437925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5B19C5D-ABA1-B9D2-558A-5ADAF4503B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7617" y="1385536"/>
            <a:ext cx="8716591" cy="503942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BC8C03-0659-57A1-D85A-6C9EA3E98A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8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D2EEF43-D4FD-F10D-2FB5-B66FE9E3A5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 err="1"/>
              <a:t>KeyTime</a:t>
            </a:r>
            <a:r>
              <a:rPr lang="en-US" b="1" dirty="0"/>
              <a:t> Import Parameters (KE0619)</a:t>
            </a:r>
          </a:p>
        </p:txBody>
      </p:sp>
    </p:spTree>
    <p:extLst>
      <p:ext uri="{BB962C8B-B14F-4D97-AF65-F5344CB8AC3E}">
        <p14:creationId xmlns:p14="http://schemas.microsoft.com/office/powerpoint/2010/main" val="1601473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EFBC2-4157-A47A-5957-E3B4DF4B5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11EC34-9CBA-189A-44D7-66C6A19BFE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9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DF4FD58-8BAA-A3C4-59A1-3B89C4161E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dirty="0" err="1"/>
              <a:t>KeyTime</a:t>
            </a:r>
            <a:r>
              <a:rPr lang="en-US" dirty="0"/>
              <a:t> Transaction Details - Timekeeper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66B5C7-2C2D-875A-3166-7D53503FD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191" y="1219200"/>
            <a:ext cx="8221222" cy="534427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7AA9EE0-7DD4-799C-654B-B9A8CA089E33}"/>
              </a:ext>
            </a:extLst>
          </p:cNvPr>
          <p:cNvSpPr/>
          <p:nvPr/>
        </p:nvSpPr>
        <p:spPr bwMode="auto">
          <a:xfrm>
            <a:off x="2685448" y="4158114"/>
            <a:ext cx="4389120" cy="285870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511624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0106903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CD61EE3-95FD-4891-BBDC-D8126F102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0b9a0b-fe70-4913-b410-e68a4fc5ed57"/>
    <ds:schemaRef ds:uri="781812da-d73b-4284-b311-b75665a972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5F8734-FC53-4E41-A2D9-59E5B2971B15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5e0b9a0b-fe70-4913-b410-e68a4fc5ed57"/>
    <ds:schemaRef ds:uri="http://www.w3.org/XML/1998/namespace"/>
    <ds:schemaRef ds:uri="http://schemas.microsoft.com/office/infopath/2007/PartnerControls"/>
    <ds:schemaRef ds:uri="http://purl.org/dc/dcmitype/"/>
    <ds:schemaRef ds:uri="781812da-d73b-4284-b311-b75665a9727e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21411</TotalTime>
  <Words>279</Words>
  <Application>Microsoft Office PowerPoint</Application>
  <PresentationFormat>Custom</PresentationFormat>
  <Paragraphs>56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Aptos</vt:lpstr>
      <vt:lpstr>Calibri</vt:lpstr>
      <vt:lpstr>Times New Roman</vt:lpstr>
      <vt:lpstr>Wingdings</vt:lpstr>
      <vt:lpstr>Keystone - NASU</vt:lpstr>
      <vt:lpstr>Keystone - NASU</vt:lpstr>
      <vt:lpstr>KeyNet Time &amp; Attendance</vt:lpstr>
      <vt:lpstr>PowerPoint Presentation</vt:lpstr>
      <vt:lpstr>PowerPoint Presentation</vt:lpstr>
      <vt:lpstr>Job Codes - Time Entry</vt:lpstr>
      <vt:lpstr>Job Codes - Time Entry</vt:lpstr>
      <vt:lpstr>Job Code Approvers - Timekeeper</vt:lpstr>
      <vt:lpstr>KeyTime Maintenance (KE0617)</vt:lpstr>
      <vt:lpstr>KeyTime Import Parameters (KE0619)</vt:lpstr>
      <vt:lpstr>KeyTime Transaction Details - Timekeeper</vt:lpstr>
      <vt:lpstr>KeyTime Transaction Details - Timekeeper</vt:lpstr>
      <vt:lpstr>KeyNet Pay Parameters - More </vt:lpstr>
      <vt:lpstr>PowerPoint Presentation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Scott Joyce</cp:lastModifiedBy>
  <cp:revision>169</cp:revision>
  <cp:lastPrinted>2016-09-16T15:22:39Z</cp:lastPrinted>
  <dcterms:created xsi:type="dcterms:W3CDTF">2009-02-19T19:39:49Z</dcterms:created>
  <dcterms:modified xsi:type="dcterms:W3CDTF">2025-10-02T03:52:49Z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