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812" r:id="rId5"/>
  </p:sldMasterIdLst>
  <p:notesMasterIdLst>
    <p:notesMasterId r:id="rId22"/>
  </p:notesMasterIdLst>
  <p:handoutMasterIdLst>
    <p:handoutMasterId r:id="rId23"/>
  </p:handoutMasterIdLst>
  <p:sldIdLst>
    <p:sldId id="256" r:id="rId6"/>
    <p:sldId id="313" r:id="rId7"/>
    <p:sldId id="300" r:id="rId8"/>
    <p:sldId id="301" r:id="rId9"/>
    <p:sldId id="302" r:id="rId10"/>
    <p:sldId id="269" r:id="rId11"/>
    <p:sldId id="305" r:id="rId12"/>
    <p:sldId id="304" r:id="rId13"/>
    <p:sldId id="306" r:id="rId14"/>
    <p:sldId id="309" r:id="rId15"/>
    <p:sldId id="310" r:id="rId16"/>
    <p:sldId id="308" r:id="rId17"/>
    <p:sldId id="298" r:id="rId18"/>
    <p:sldId id="311" r:id="rId19"/>
    <p:sldId id="312" r:id="rId20"/>
    <p:sldId id="296" r:id="rId21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000000"/>
    <a:srgbClr val="999999"/>
    <a:srgbClr val="AC0029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4794" autoAdjust="0"/>
  </p:normalViewPr>
  <p:slideViewPr>
    <p:cSldViewPr>
      <p:cViewPr varScale="1">
        <p:scale>
          <a:sx n="78" d="100"/>
          <a:sy n="78" d="100"/>
        </p:scale>
        <p:origin x="87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92717E-070F-4055-9E4D-AB94F48A71B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F117594-057A-4333-9307-3C7669A2043E}">
      <dgm:prSet phldrT="[Text]" phldr="0"/>
      <dgm:spPr/>
      <dgm:t>
        <a:bodyPr/>
        <a:lstStyle/>
        <a:p>
          <a:r>
            <a:rPr lang="en-US" dirty="0"/>
            <a:t>Job Assignments</a:t>
          </a:r>
        </a:p>
      </dgm:t>
    </dgm:pt>
    <dgm:pt modelId="{71C6220D-30FD-412F-9E7F-0D210FAABC7C}" type="parTrans" cxnId="{7BC7B482-232B-4372-9526-707545252E08}">
      <dgm:prSet/>
      <dgm:spPr/>
      <dgm:t>
        <a:bodyPr/>
        <a:lstStyle/>
        <a:p>
          <a:endParaRPr lang="en-US"/>
        </a:p>
      </dgm:t>
    </dgm:pt>
    <dgm:pt modelId="{6CAF2FFB-553D-41DA-B106-4138A02BA972}" type="sibTrans" cxnId="{7BC7B482-232B-4372-9526-707545252E08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64213963-ABC8-425E-8096-7F1DC2A35B1B}">
      <dgm:prSet phldrT="[Text]" phldr="0"/>
      <dgm:spPr/>
      <dgm:t>
        <a:bodyPr/>
        <a:lstStyle/>
        <a:p>
          <a:r>
            <a:rPr lang="en-US" dirty="0"/>
            <a:t>Pay Lines</a:t>
          </a:r>
        </a:p>
      </dgm:t>
    </dgm:pt>
    <dgm:pt modelId="{4AEBFA1B-42CE-4CEF-862A-E6B85356004A}" type="parTrans" cxnId="{12CBB5FB-B161-4F42-9985-617E35EB77C8}">
      <dgm:prSet/>
      <dgm:spPr/>
      <dgm:t>
        <a:bodyPr/>
        <a:lstStyle/>
        <a:p>
          <a:endParaRPr lang="en-US"/>
        </a:p>
      </dgm:t>
    </dgm:pt>
    <dgm:pt modelId="{DDA46AAE-B730-4C62-9370-F2A142DD7E0D}" type="sibTrans" cxnId="{12CBB5FB-B161-4F42-9985-617E35EB77C8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BB6D54AE-9867-4C2D-9CB9-BB11488A168B}">
      <dgm:prSet phldrT="[Text]" phldr="0"/>
      <dgm:spPr/>
      <dgm:t>
        <a:bodyPr/>
        <a:lstStyle/>
        <a:p>
          <a:r>
            <a:rPr lang="en-US" dirty="0"/>
            <a:t>Employee Cost Projections</a:t>
          </a:r>
        </a:p>
      </dgm:t>
    </dgm:pt>
    <dgm:pt modelId="{C8CD93A8-10C6-43D2-9067-E73BE04EE25C}" type="parTrans" cxnId="{C3BAEAC3-EEC3-4033-872B-0B3762989503}">
      <dgm:prSet/>
      <dgm:spPr/>
      <dgm:t>
        <a:bodyPr/>
        <a:lstStyle/>
        <a:p>
          <a:endParaRPr lang="en-US"/>
        </a:p>
      </dgm:t>
    </dgm:pt>
    <dgm:pt modelId="{59CC3B86-3DF7-4541-A505-7F101B295989}" type="sibTrans" cxnId="{C3BAEAC3-EEC3-4033-872B-0B3762989503}">
      <dgm:prSet/>
      <dgm:spPr/>
      <dgm:t>
        <a:bodyPr/>
        <a:lstStyle/>
        <a:p>
          <a:endParaRPr lang="en-US"/>
        </a:p>
      </dgm:t>
    </dgm:pt>
    <dgm:pt modelId="{532F5AB0-BE02-439C-8964-D69CD894FF37}">
      <dgm:prSet phldrT="[Text]" phldr="0"/>
      <dgm:spPr/>
      <dgm:t>
        <a:bodyPr/>
        <a:lstStyle/>
        <a:p>
          <a:r>
            <a:rPr lang="en-US" dirty="0"/>
            <a:t>Payroll Encumbrances</a:t>
          </a:r>
        </a:p>
      </dgm:t>
    </dgm:pt>
    <dgm:pt modelId="{8DC0AA3F-C19D-43F2-8123-303F629BB5D0}" type="parTrans" cxnId="{EAE06711-78B9-4211-8200-FC6B17E0A55A}">
      <dgm:prSet/>
      <dgm:spPr/>
      <dgm:t>
        <a:bodyPr/>
        <a:lstStyle/>
        <a:p>
          <a:endParaRPr lang="en-US"/>
        </a:p>
      </dgm:t>
    </dgm:pt>
    <dgm:pt modelId="{49402C22-CB51-4D79-B150-89C076E81DCB}" type="sibTrans" cxnId="{EAE06711-78B9-4211-8200-FC6B17E0A55A}">
      <dgm:prSet/>
      <dgm:spPr/>
      <dgm:t>
        <a:bodyPr/>
        <a:lstStyle/>
        <a:p>
          <a:endParaRPr lang="en-US"/>
        </a:p>
      </dgm:t>
    </dgm:pt>
    <dgm:pt modelId="{B0DCDC2C-4AEA-479C-A8FC-2AF6D2660280}" type="pres">
      <dgm:prSet presAssocID="{2B92717E-070F-4055-9E4D-AB94F48A71BE}" presName="diagram" presStyleCnt="0">
        <dgm:presLayoutVars>
          <dgm:dir/>
          <dgm:resizeHandles val="exact"/>
        </dgm:presLayoutVars>
      </dgm:prSet>
      <dgm:spPr/>
    </dgm:pt>
    <dgm:pt modelId="{0A84DB04-BCDA-4D92-BE19-A35F8B164E51}" type="pres">
      <dgm:prSet presAssocID="{FF117594-057A-4333-9307-3C7669A2043E}" presName="node" presStyleLbl="node1" presStyleIdx="0" presStyleCnt="4">
        <dgm:presLayoutVars>
          <dgm:bulletEnabled val="1"/>
        </dgm:presLayoutVars>
      </dgm:prSet>
      <dgm:spPr/>
    </dgm:pt>
    <dgm:pt modelId="{1E205238-B779-494A-92DE-2BFCB80FA7EE}" type="pres">
      <dgm:prSet presAssocID="{6CAF2FFB-553D-41DA-B106-4138A02BA972}" presName="sibTrans" presStyleLbl="sibTrans2D1" presStyleIdx="0" presStyleCnt="3"/>
      <dgm:spPr/>
    </dgm:pt>
    <dgm:pt modelId="{FF8E04E8-DE74-43F5-AAE5-52F037F05909}" type="pres">
      <dgm:prSet presAssocID="{6CAF2FFB-553D-41DA-B106-4138A02BA972}" presName="connectorText" presStyleLbl="sibTrans2D1" presStyleIdx="0" presStyleCnt="3"/>
      <dgm:spPr/>
    </dgm:pt>
    <dgm:pt modelId="{3F8EAB25-F6D1-4B16-81B5-3618696036CE}" type="pres">
      <dgm:prSet presAssocID="{64213963-ABC8-425E-8096-7F1DC2A35B1B}" presName="node" presStyleLbl="node1" presStyleIdx="1" presStyleCnt="4">
        <dgm:presLayoutVars>
          <dgm:bulletEnabled val="1"/>
        </dgm:presLayoutVars>
      </dgm:prSet>
      <dgm:spPr/>
    </dgm:pt>
    <dgm:pt modelId="{2780A9A5-B27A-4BC6-94D0-D8D2DE55EAD2}" type="pres">
      <dgm:prSet presAssocID="{DDA46AAE-B730-4C62-9370-F2A142DD7E0D}" presName="sibTrans" presStyleLbl="sibTrans2D1" presStyleIdx="1" presStyleCnt="3"/>
      <dgm:spPr/>
    </dgm:pt>
    <dgm:pt modelId="{C835B7B4-3C73-46D2-9C68-16C7B0D02088}" type="pres">
      <dgm:prSet presAssocID="{DDA46AAE-B730-4C62-9370-F2A142DD7E0D}" presName="connectorText" presStyleLbl="sibTrans2D1" presStyleIdx="1" presStyleCnt="3"/>
      <dgm:spPr/>
    </dgm:pt>
    <dgm:pt modelId="{0FE9A498-DA10-4AC9-9D77-45EAE26B5850}" type="pres">
      <dgm:prSet presAssocID="{BB6D54AE-9867-4C2D-9CB9-BB11488A168B}" presName="node" presStyleLbl="node1" presStyleIdx="2" presStyleCnt="4">
        <dgm:presLayoutVars>
          <dgm:bulletEnabled val="1"/>
        </dgm:presLayoutVars>
      </dgm:prSet>
      <dgm:spPr/>
    </dgm:pt>
    <dgm:pt modelId="{5EFE9130-2F93-40A8-836D-694028827746}" type="pres">
      <dgm:prSet presAssocID="{59CC3B86-3DF7-4541-A505-7F101B295989}" presName="sibTrans" presStyleLbl="sibTrans2D1" presStyleIdx="2" presStyleCnt="3"/>
      <dgm:spPr/>
    </dgm:pt>
    <dgm:pt modelId="{94770F53-CFD8-4075-B66E-6D42639593F7}" type="pres">
      <dgm:prSet presAssocID="{59CC3B86-3DF7-4541-A505-7F101B295989}" presName="connectorText" presStyleLbl="sibTrans2D1" presStyleIdx="2" presStyleCnt="3"/>
      <dgm:spPr/>
    </dgm:pt>
    <dgm:pt modelId="{33EBF460-D9FB-4352-B2FC-808C41B6B00D}" type="pres">
      <dgm:prSet presAssocID="{532F5AB0-BE02-439C-8964-D69CD894FF37}" presName="node" presStyleLbl="node1" presStyleIdx="3" presStyleCnt="4">
        <dgm:presLayoutVars>
          <dgm:bulletEnabled val="1"/>
        </dgm:presLayoutVars>
      </dgm:prSet>
      <dgm:spPr/>
    </dgm:pt>
  </dgm:ptLst>
  <dgm:cxnLst>
    <dgm:cxn modelId="{EAE06711-78B9-4211-8200-FC6B17E0A55A}" srcId="{2B92717E-070F-4055-9E4D-AB94F48A71BE}" destId="{532F5AB0-BE02-439C-8964-D69CD894FF37}" srcOrd="3" destOrd="0" parTransId="{8DC0AA3F-C19D-43F2-8123-303F629BB5D0}" sibTransId="{49402C22-CB51-4D79-B150-89C076E81DCB}"/>
    <dgm:cxn modelId="{2631361A-E225-4FAE-84C3-305383445334}" type="presOf" srcId="{59CC3B86-3DF7-4541-A505-7F101B295989}" destId="{5EFE9130-2F93-40A8-836D-694028827746}" srcOrd="0" destOrd="0" presId="urn:microsoft.com/office/officeart/2005/8/layout/process5"/>
    <dgm:cxn modelId="{AC57E61A-6608-440E-B766-13D41E65C977}" type="presOf" srcId="{6CAF2FFB-553D-41DA-B106-4138A02BA972}" destId="{1E205238-B779-494A-92DE-2BFCB80FA7EE}" srcOrd="0" destOrd="0" presId="urn:microsoft.com/office/officeart/2005/8/layout/process5"/>
    <dgm:cxn modelId="{1053144F-62DE-4B58-A9ED-FC603E08BF08}" type="presOf" srcId="{532F5AB0-BE02-439C-8964-D69CD894FF37}" destId="{33EBF460-D9FB-4352-B2FC-808C41B6B00D}" srcOrd="0" destOrd="0" presId="urn:microsoft.com/office/officeart/2005/8/layout/process5"/>
    <dgm:cxn modelId="{84922A56-DEAC-47A0-8479-D32CA343FDF9}" type="presOf" srcId="{DDA46AAE-B730-4C62-9370-F2A142DD7E0D}" destId="{2780A9A5-B27A-4BC6-94D0-D8D2DE55EAD2}" srcOrd="0" destOrd="0" presId="urn:microsoft.com/office/officeart/2005/8/layout/process5"/>
    <dgm:cxn modelId="{87AA825A-1E4E-4B29-B08B-7A38534D3004}" type="presOf" srcId="{64213963-ABC8-425E-8096-7F1DC2A35B1B}" destId="{3F8EAB25-F6D1-4B16-81B5-3618696036CE}" srcOrd="0" destOrd="0" presId="urn:microsoft.com/office/officeart/2005/8/layout/process5"/>
    <dgm:cxn modelId="{7BC7B482-232B-4372-9526-707545252E08}" srcId="{2B92717E-070F-4055-9E4D-AB94F48A71BE}" destId="{FF117594-057A-4333-9307-3C7669A2043E}" srcOrd="0" destOrd="0" parTransId="{71C6220D-30FD-412F-9E7F-0D210FAABC7C}" sibTransId="{6CAF2FFB-553D-41DA-B106-4138A02BA972}"/>
    <dgm:cxn modelId="{C426758C-00F0-4D82-B899-B7D958974AB2}" type="presOf" srcId="{BB6D54AE-9867-4C2D-9CB9-BB11488A168B}" destId="{0FE9A498-DA10-4AC9-9D77-45EAE26B5850}" srcOrd="0" destOrd="0" presId="urn:microsoft.com/office/officeart/2005/8/layout/process5"/>
    <dgm:cxn modelId="{C3BAEAC3-EEC3-4033-872B-0B3762989503}" srcId="{2B92717E-070F-4055-9E4D-AB94F48A71BE}" destId="{BB6D54AE-9867-4C2D-9CB9-BB11488A168B}" srcOrd="2" destOrd="0" parTransId="{C8CD93A8-10C6-43D2-9067-E73BE04EE25C}" sibTransId="{59CC3B86-3DF7-4541-A505-7F101B295989}"/>
    <dgm:cxn modelId="{3547E7CB-AEC8-4408-988B-B1BD374BE2AA}" type="presOf" srcId="{DDA46AAE-B730-4C62-9370-F2A142DD7E0D}" destId="{C835B7B4-3C73-46D2-9C68-16C7B0D02088}" srcOrd="1" destOrd="0" presId="urn:microsoft.com/office/officeart/2005/8/layout/process5"/>
    <dgm:cxn modelId="{0CA064D1-D0DD-4966-998D-DBEADC8B8C67}" type="presOf" srcId="{6CAF2FFB-553D-41DA-B106-4138A02BA972}" destId="{FF8E04E8-DE74-43F5-AAE5-52F037F05909}" srcOrd="1" destOrd="0" presId="urn:microsoft.com/office/officeart/2005/8/layout/process5"/>
    <dgm:cxn modelId="{1EC2EDD4-390F-441E-83A5-7FD399B49E0F}" type="presOf" srcId="{59CC3B86-3DF7-4541-A505-7F101B295989}" destId="{94770F53-CFD8-4075-B66E-6D42639593F7}" srcOrd="1" destOrd="0" presId="urn:microsoft.com/office/officeart/2005/8/layout/process5"/>
    <dgm:cxn modelId="{D9C597E7-1EC3-4233-918E-8E506D49844C}" type="presOf" srcId="{FF117594-057A-4333-9307-3C7669A2043E}" destId="{0A84DB04-BCDA-4D92-BE19-A35F8B164E51}" srcOrd="0" destOrd="0" presId="urn:microsoft.com/office/officeart/2005/8/layout/process5"/>
    <dgm:cxn modelId="{D3368BF5-E616-4B33-9423-DAFC0D9CCBA5}" type="presOf" srcId="{2B92717E-070F-4055-9E4D-AB94F48A71BE}" destId="{B0DCDC2C-4AEA-479C-A8FC-2AF6D2660280}" srcOrd="0" destOrd="0" presId="urn:microsoft.com/office/officeart/2005/8/layout/process5"/>
    <dgm:cxn modelId="{12CBB5FB-B161-4F42-9985-617E35EB77C8}" srcId="{2B92717E-070F-4055-9E4D-AB94F48A71BE}" destId="{64213963-ABC8-425E-8096-7F1DC2A35B1B}" srcOrd="1" destOrd="0" parTransId="{4AEBFA1B-42CE-4CEF-862A-E6B85356004A}" sibTransId="{DDA46AAE-B730-4C62-9370-F2A142DD7E0D}"/>
    <dgm:cxn modelId="{F5B78E7B-7228-428E-BCE2-9A7291A9ACDE}" type="presParOf" srcId="{B0DCDC2C-4AEA-479C-A8FC-2AF6D2660280}" destId="{0A84DB04-BCDA-4D92-BE19-A35F8B164E51}" srcOrd="0" destOrd="0" presId="urn:microsoft.com/office/officeart/2005/8/layout/process5"/>
    <dgm:cxn modelId="{5EB0043A-A846-4E83-B2D0-58D137AE2038}" type="presParOf" srcId="{B0DCDC2C-4AEA-479C-A8FC-2AF6D2660280}" destId="{1E205238-B779-494A-92DE-2BFCB80FA7EE}" srcOrd="1" destOrd="0" presId="urn:microsoft.com/office/officeart/2005/8/layout/process5"/>
    <dgm:cxn modelId="{74F9C343-0CCB-4871-8D32-417291668333}" type="presParOf" srcId="{1E205238-B779-494A-92DE-2BFCB80FA7EE}" destId="{FF8E04E8-DE74-43F5-AAE5-52F037F05909}" srcOrd="0" destOrd="0" presId="urn:microsoft.com/office/officeart/2005/8/layout/process5"/>
    <dgm:cxn modelId="{B5039A9A-FE94-468E-A57F-D62CD2A575CB}" type="presParOf" srcId="{B0DCDC2C-4AEA-479C-A8FC-2AF6D2660280}" destId="{3F8EAB25-F6D1-4B16-81B5-3618696036CE}" srcOrd="2" destOrd="0" presId="urn:microsoft.com/office/officeart/2005/8/layout/process5"/>
    <dgm:cxn modelId="{7ACE50F7-840A-4AF6-9ACD-877AEF5441BA}" type="presParOf" srcId="{B0DCDC2C-4AEA-479C-A8FC-2AF6D2660280}" destId="{2780A9A5-B27A-4BC6-94D0-D8D2DE55EAD2}" srcOrd="3" destOrd="0" presId="urn:microsoft.com/office/officeart/2005/8/layout/process5"/>
    <dgm:cxn modelId="{5A9EBC6F-FCEF-452B-B4AD-8D320B8324B3}" type="presParOf" srcId="{2780A9A5-B27A-4BC6-94D0-D8D2DE55EAD2}" destId="{C835B7B4-3C73-46D2-9C68-16C7B0D02088}" srcOrd="0" destOrd="0" presId="urn:microsoft.com/office/officeart/2005/8/layout/process5"/>
    <dgm:cxn modelId="{C6643D4F-6011-4C3E-8370-D4CC860FD07B}" type="presParOf" srcId="{B0DCDC2C-4AEA-479C-A8FC-2AF6D2660280}" destId="{0FE9A498-DA10-4AC9-9D77-45EAE26B5850}" srcOrd="4" destOrd="0" presId="urn:microsoft.com/office/officeart/2005/8/layout/process5"/>
    <dgm:cxn modelId="{A280D140-F27C-4AC7-A47D-B362517BDEAD}" type="presParOf" srcId="{B0DCDC2C-4AEA-479C-A8FC-2AF6D2660280}" destId="{5EFE9130-2F93-40A8-836D-694028827746}" srcOrd="5" destOrd="0" presId="urn:microsoft.com/office/officeart/2005/8/layout/process5"/>
    <dgm:cxn modelId="{93BA56FE-FD1F-45E1-9BE5-BB6D9B08FC5A}" type="presParOf" srcId="{5EFE9130-2F93-40A8-836D-694028827746}" destId="{94770F53-CFD8-4075-B66E-6D42639593F7}" srcOrd="0" destOrd="0" presId="urn:microsoft.com/office/officeart/2005/8/layout/process5"/>
    <dgm:cxn modelId="{554A6E96-63CC-4C1D-91B7-11E6610123A8}" type="presParOf" srcId="{B0DCDC2C-4AEA-479C-A8FC-2AF6D2660280}" destId="{33EBF460-D9FB-4352-B2FC-808C41B6B00D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4DB04-BCDA-4D92-BE19-A35F8B164E51}">
      <dsp:nvSpPr>
        <dsp:cNvPr id="0" name=""/>
        <dsp:cNvSpPr/>
      </dsp:nvSpPr>
      <dsp:spPr>
        <a:xfrm>
          <a:off x="438885" y="491"/>
          <a:ext cx="2978153" cy="1786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Job Assignments</a:t>
          </a:r>
        </a:p>
      </dsp:txBody>
      <dsp:txXfrm>
        <a:off x="491221" y="52827"/>
        <a:ext cx="2873481" cy="1682220"/>
      </dsp:txXfrm>
    </dsp:sp>
    <dsp:sp modelId="{1E205238-B779-494A-92DE-2BFCB80FA7EE}">
      <dsp:nvSpPr>
        <dsp:cNvPr id="0" name=""/>
        <dsp:cNvSpPr/>
      </dsp:nvSpPr>
      <dsp:spPr>
        <a:xfrm>
          <a:off x="3679116" y="524646"/>
          <a:ext cx="631368" cy="738582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3679116" y="672362"/>
        <a:ext cx="441958" cy="443150"/>
      </dsp:txXfrm>
    </dsp:sp>
    <dsp:sp modelId="{3F8EAB25-F6D1-4B16-81B5-3618696036CE}">
      <dsp:nvSpPr>
        <dsp:cNvPr id="0" name=""/>
        <dsp:cNvSpPr/>
      </dsp:nvSpPr>
      <dsp:spPr>
        <a:xfrm>
          <a:off x="4608300" y="491"/>
          <a:ext cx="2978153" cy="1786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Pay Lines</a:t>
          </a:r>
        </a:p>
      </dsp:txBody>
      <dsp:txXfrm>
        <a:off x="4660636" y="52827"/>
        <a:ext cx="2873481" cy="1682220"/>
      </dsp:txXfrm>
    </dsp:sp>
    <dsp:sp modelId="{2780A9A5-B27A-4BC6-94D0-D8D2DE55EAD2}">
      <dsp:nvSpPr>
        <dsp:cNvPr id="0" name=""/>
        <dsp:cNvSpPr/>
      </dsp:nvSpPr>
      <dsp:spPr>
        <a:xfrm rot="5400000">
          <a:off x="5781693" y="1995854"/>
          <a:ext cx="631368" cy="738582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 rot="-5400000">
        <a:off x="5875802" y="2049461"/>
        <a:ext cx="443150" cy="441958"/>
      </dsp:txXfrm>
    </dsp:sp>
    <dsp:sp modelId="{0FE9A498-DA10-4AC9-9D77-45EAE26B5850}">
      <dsp:nvSpPr>
        <dsp:cNvPr id="0" name=""/>
        <dsp:cNvSpPr/>
      </dsp:nvSpPr>
      <dsp:spPr>
        <a:xfrm>
          <a:off x="4608300" y="2978644"/>
          <a:ext cx="2978153" cy="1786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Employee Cost Projections</a:t>
          </a:r>
        </a:p>
      </dsp:txBody>
      <dsp:txXfrm>
        <a:off x="4660636" y="3030980"/>
        <a:ext cx="2873481" cy="1682220"/>
      </dsp:txXfrm>
    </dsp:sp>
    <dsp:sp modelId="{5EFE9130-2F93-40A8-836D-694028827746}">
      <dsp:nvSpPr>
        <dsp:cNvPr id="0" name=""/>
        <dsp:cNvSpPr/>
      </dsp:nvSpPr>
      <dsp:spPr>
        <a:xfrm rot="10800000">
          <a:off x="3714854" y="3502799"/>
          <a:ext cx="631368" cy="7385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 rot="10800000">
        <a:off x="3904264" y="3650515"/>
        <a:ext cx="441958" cy="443150"/>
      </dsp:txXfrm>
    </dsp:sp>
    <dsp:sp modelId="{33EBF460-D9FB-4352-B2FC-808C41B6B00D}">
      <dsp:nvSpPr>
        <dsp:cNvPr id="0" name=""/>
        <dsp:cNvSpPr/>
      </dsp:nvSpPr>
      <dsp:spPr>
        <a:xfrm>
          <a:off x="438885" y="2978644"/>
          <a:ext cx="2978153" cy="1786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Payroll Encumbrances</a:t>
          </a:r>
        </a:p>
      </dsp:txBody>
      <dsp:txXfrm>
        <a:off x="491221" y="3030980"/>
        <a:ext cx="2873481" cy="1682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860038" y="19812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4400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3613905" y="39624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3200" kern="0"/>
              <a:t>Click to edit Master subtitle style</a:t>
            </a:r>
            <a:endParaRPr lang="en-US" sz="3200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77104" y="228601"/>
            <a:ext cx="5101875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4" r:id="rId1"/>
    <p:sldLayoutId id="2147483813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latin typeface="Aptos" panose="020B0004020202020204" pitchFamily="34" charset="0"/>
              </a:rPr>
              <a:t>Encumbrances, Employee Cost Projections and Job Assignments – how they work together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/>
              <a:t>Glen Schuehler &amp; Scott Joyce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0625" y="838200"/>
            <a:ext cx="7772400" cy="1752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Paylines – Using Job Assignments – </a:t>
            </a:r>
            <a:r>
              <a:rPr lang="en-US" sz="1800" dirty="0">
                <a:solidFill>
                  <a:srgbClr val="AC0029"/>
                </a:solidFill>
              </a:rPr>
              <a:t>After Last Payroll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Delete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Paylines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(KE1378</a:t>
            </a:r>
            <a:r>
              <a:rPr lang="en-US" sz="1600" dirty="0">
                <a:latin typeface="Calibri" panose="020F0502020204030204" pitchFamily="34" charset="0"/>
                <a:cs typeface="Arial" panose="020B0604020202020204" pitchFamily="34" charset="0"/>
              </a:rPr>
              <a:t>): This utility will delete ALL paylines regardless of employee EMPMAST*STATUS.  If you delete ALL paylines, it is assumed that you have a current Job Assignment for all paylines that will be used to initiate Pay.</a:t>
            </a: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241676" y="76200"/>
            <a:ext cx="7424737" cy="76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Delete Paylines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C9064A-8C08-0B91-A439-113ABE532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212" y="2362200"/>
            <a:ext cx="5576453" cy="4048539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2209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0625" y="838200"/>
            <a:ext cx="7772400" cy="1752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Paylines – Using Job Assignments</a:t>
            </a:r>
            <a:endParaRPr lang="en-US" sz="1800" dirty="0">
              <a:solidFill>
                <a:srgbClr val="AC0029"/>
              </a:solidFill>
            </a:endParaRP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Roll Job Assignments to Payroll (KE1376)</a:t>
            </a:r>
            <a:r>
              <a:rPr lang="en-US" sz="1600" dirty="0">
                <a:latin typeface="Calibri" panose="020F0502020204030204" pitchFamily="34" charset="0"/>
                <a:cs typeface="Arial" panose="020B0604020202020204" pitchFamily="34" charset="0"/>
              </a:rPr>
              <a:t>: This utility will roll your new paylines to the payroll screen. You can roll all Job Assignments or roll selected groups individually.</a:t>
            </a: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241676" y="76200"/>
            <a:ext cx="7424737" cy="76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Roll Job Assignments to Payroll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4599D6-610B-3D7F-4CBF-BD389DDE9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812" y="1935257"/>
            <a:ext cx="6031528" cy="492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87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0625" y="838200"/>
            <a:ext cx="7772400" cy="1752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Paylines – Not Using Job Assignments</a:t>
            </a:r>
            <a:endParaRPr lang="en-US" sz="1800" dirty="0">
              <a:solidFill>
                <a:srgbClr val="AC0029"/>
              </a:solidFill>
            </a:endParaRPr>
          </a:p>
          <a:p>
            <a:pPr lvl="1"/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Salary Rollover (KE0375): If using Salary Guides you can use this process to 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move the paylines up in steps, clear any overrides, and clear or delete inactive lines.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cs typeface="Arial" panose="020B0604020202020204" pitchFamily="34" charset="0"/>
              </a:rPr>
              <a:t>If you are not using Salary Guides you will manually adjust the paylines needing an increase.</a:t>
            </a: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241676" y="76200"/>
            <a:ext cx="7424737" cy="76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Pay Lines - Salary Rollover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E6BC7E-BD70-55FC-9BEC-016F2BEC4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812" y="2295256"/>
            <a:ext cx="5338107" cy="448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15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99246E-CCF5-1F2F-2284-396B168E1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Create / update new year salary guides</a:t>
            </a:r>
          </a:p>
          <a:p>
            <a:r>
              <a:rPr lang="en-US" sz="1800" dirty="0"/>
              <a:t>Create new year Job Assignments</a:t>
            </a:r>
          </a:p>
          <a:p>
            <a:pPr lvl="1"/>
            <a:r>
              <a:rPr lang="en-US" sz="1800" dirty="0"/>
              <a:t>Initialize Job Assignments (KE0597)</a:t>
            </a:r>
          </a:p>
          <a:p>
            <a:pPr lvl="1"/>
            <a:r>
              <a:rPr lang="en-US" sz="1800" dirty="0"/>
              <a:t>Import Job Assignments (KE8136)</a:t>
            </a:r>
          </a:p>
          <a:p>
            <a:r>
              <a:rPr lang="en-US" sz="1800" dirty="0"/>
              <a:t>Roll Job Assignments to Payroll (KE1376) or Salary Rollover Job Assignments (KE1375)</a:t>
            </a:r>
          </a:p>
          <a:p>
            <a:r>
              <a:rPr lang="en-US" sz="1800" dirty="0"/>
              <a:t>Or</a:t>
            </a:r>
          </a:p>
          <a:p>
            <a:r>
              <a:rPr lang="en-US" sz="1800" dirty="0"/>
              <a:t>Create New Paylines</a:t>
            </a:r>
          </a:p>
          <a:p>
            <a:pPr lvl="1"/>
            <a:r>
              <a:rPr lang="en-US" sz="1800" dirty="0"/>
              <a:t>Annual Salary Rollover (KE0375)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5270AA-3BC3-657C-3C6C-575944C620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B36EAA-0093-3550-6CE7-83B4BFBCA67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Assignments / Paylines No ECP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3C0315-E458-F642-5E24-53770669E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836" y="4343400"/>
            <a:ext cx="8440328" cy="168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61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738F79-E824-4BBD-80B0-FA1D1FC13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3400" dirty="0"/>
              <a:t>Project Current / Future Year / Remaining year expenses</a:t>
            </a:r>
          </a:p>
          <a:p>
            <a:pPr lvl="1"/>
            <a:r>
              <a:rPr lang="en-US" sz="3400" dirty="0"/>
              <a:t>Ability to create multiple employee budgeting scenarios</a:t>
            </a:r>
          </a:p>
          <a:p>
            <a:pPr lvl="1"/>
            <a:r>
              <a:rPr lang="en-US" sz="3400" dirty="0"/>
              <a:t>Apply Salary Table changes to appropriate employees</a:t>
            </a:r>
          </a:p>
          <a:p>
            <a:pPr lvl="1"/>
            <a:r>
              <a:rPr lang="en-US" sz="3400" dirty="0"/>
              <a:t>Adjust benefit costs</a:t>
            </a:r>
          </a:p>
          <a:p>
            <a:pPr lvl="1"/>
            <a:r>
              <a:rPr lang="en-US" sz="3400" dirty="0"/>
              <a:t>Calculate total cost of employment </a:t>
            </a:r>
          </a:p>
          <a:p>
            <a:pPr lvl="1"/>
            <a:r>
              <a:rPr lang="en-US" sz="3400" dirty="0"/>
              <a:t>Merge results with general expense budget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CB23DD-2996-425E-8D4D-017D6869DE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D18C92-633A-439B-833B-FFCC81820F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Employee Cost Projections</a:t>
            </a:r>
          </a:p>
        </p:txBody>
      </p:sp>
    </p:spTree>
    <p:extLst>
      <p:ext uri="{BB962C8B-B14F-4D97-AF65-F5344CB8AC3E}">
        <p14:creationId xmlns:p14="http://schemas.microsoft.com/office/powerpoint/2010/main" val="2415353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ED3320E-C395-F405-3941-26EA2D7F2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Creat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the model (current, future, remaining)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benefits table (manually or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mass)</a:t>
            </a:r>
          </a:p>
          <a:p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Create/update salary guides</a:t>
            </a:r>
          </a:p>
          <a:p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Job Assignments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Initialize Job Assignments – Roll Job Assignments to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Payrol</a:t>
            </a:r>
            <a:endParaRPr lang="en-US" sz="16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 Using Job Assignments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Run salary rollover (current or future model)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Initiate Projection Batch</a:t>
            </a:r>
          </a:p>
          <a:p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Calculate Projections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Projection Query</a:t>
            </a:r>
          </a:p>
          <a:p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Initiate budget preparation phase with projection results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Copy data back to live (salary guides, job assignments, pay lines)</a:t>
            </a:r>
            <a:b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BC5C79-7FF3-970C-89D9-19D39EBA1E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55A94-6152-00FF-293C-258C35A8D90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Employee Cost Projections Steps</a:t>
            </a:r>
          </a:p>
        </p:txBody>
      </p:sp>
    </p:spTree>
    <p:extLst>
      <p:ext uri="{BB962C8B-B14F-4D97-AF65-F5344CB8AC3E}">
        <p14:creationId xmlns:p14="http://schemas.microsoft.com/office/powerpoint/2010/main" val="2537395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550663-48BF-0002-AD2B-E00180CDF9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C00000"/>
                </a:solidFill>
              </a:rPr>
              <a:t>Payroll encumbrances are accounting entries that reserve funds for payroll expenses before they are actually paid, ensuring organizations don’t overspend their budgets.</a:t>
            </a:r>
          </a:p>
          <a:p>
            <a:r>
              <a:rPr lang="en-US" sz="3200" dirty="0">
                <a:solidFill>
                  <a:srgbClr val="C00000"/>
                </a:solidFill>
              </a:rPr>
              <a:t>Created at the beginning of the Fiscal Year and updated every payroll.</a:t>
            </a:r>
          </a:p>
          <a:p>
            <a:r>
              <a:rPr lang="en-US" sz="3200" dirty="0">
                <a:solidFill>
                  <a:srgbClr val="C00000"/>
                </a:solidFill>
              </a:rPr>
              <a:t>Can be create from Employee Pay line or Employee Cost Projections module.</a:t>
            </a:r>
          </a:p>
          <a:p>
            <a:r>
              <a:rPr lang="en-US" sz="3200" dirty="0">
                <a:solidFill>
                  <a:srgbClr val="C00000"/>
                </a:solidFill>
              </a:rPr>
              <a:t>Can zero out completely or rebuild them at any time.</a:t>
            </a:r>
          </a:p>
          <a:p>
            <a:endParaRPr lang="en-US" sz="3200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9DA914-B592-96C0-B940-8A42BF6D11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1ED474-7A23-F250-C95F-F14F6E2B5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dirty="0"/>
              <a:t>Payroll Encumbrances</a:t>
            </a:r>
          </a:p>
        </p:txBody>
      </p:sp>
    </p:spTree>
    <p:extLst>
      <p:ext uri="{BB962C8B-B14F-4D97-AF65-F5344CB8AC3E}">
        <p14:creationId xmlns:p14="http://schemas.microsoft.com/office/powerpoint/2010/main" val="4039431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07636-D147-9284-ED1A-D7A266EF3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FD6D6B-B32C-3F0D-9153-37236A5F6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C00000"/>
                </a:solidFill>
              </a:rPr>
              <a:t>Improved budget control - helps prevent overspending by reserving funds – deducted from the available budget.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C00000"/>
                </a:solidFill>
              </a:rPr>
              <a:t>Accurate financial reporting - shows a complete picture of financial health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C00000"/>
                </a:solidFill>
              </a:rPr>
              <a:t>Better planning and forecasting - knowing how much is encumbered helps managers understand how much budget is available.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C00000"/>
                </a:solidFill>
              </a:rPr>
              <a:t>Increased Transparency - makes it clear how much money is committed to payroll.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C00000"/>
                </a:solidFill>
              </a:rPr>
              <a:t>Internal accountability - departments can track spending vs. commitments more effectively.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86EE31-60C0-8F7D-BEC8-61DCC0CAF7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B5844C7-DE8E-F5E9-CA38-69605415EB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Benefits of Payroll Encumbrances</a:t>
            </a:r>
          </a:p>
        </p:txBody>
      </p:sp>
    </p:spTree>
    <p:extLst>
      <p:ext uri="{BB962C8B-B14F-4D97-AF65-F5344CB8AC3E}">
        <p14:creationId xmlns:p14="http://schemas.microsoft.com/office/powerpoint/2010/main" val="1571820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124F2-8A06-1122-BC10-CD06014BF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DE8A8C-2F36-03C4-6865-BE6ED7AD1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$120,000 annual salary, paid over 12 months = $10,000 per month/pay.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Fiscal year starts July 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Encumber the total amount upfront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Employee receives $10,000 for July payroll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Reverse the encumbrance and record the actual expense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Each month this continues and at the end of 12 months, the total $120,000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Has been fully paid out as salary expense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C00000"/>
                </a:solidFill>
              </a:rPr>
              <a:t>The encumbrance is cleared.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>
              <a:solidFill>
                <a:srgbClr val="C00000"/>
              </a:solidFill>
            </a:endParaRPr>
          </a:p>
          <a:p>
            <a:pPr marL="457200" lvl="1" indent="0"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6CE28A-4DF4-DC23-2D1B-CF56DE7DC7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A873B3-DA8A-E406-9DCD-71ABF8B885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Payroll Encumbrance Example</a:t>
            </a:r>
          </a:p>
        </p:txBody>
      </p:sp>
    </p:spTree>
    <p:extLst>
      <p:ext uri="{BB962C8B-B14F-4D97-AF65-F5344CB8AC3E}">
        <p14:creationId xmlns:p14="http://schemas.microsoft.com/office/powerpoint/2010/main" val="929597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39FCC22-B3CE-CD85-835A-BEFA2AE4EC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7718" y="2636520"/>
            <a:ext cx="4906608" cy="39624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301030-DAF6-4E62-BFC6-8F79680702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7F4AA-5960-578F-3CA6-55F6FD504C7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Post Payroll Encumbrances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5E0BF2-DB7C-0E37-CDD1-DDF1C5645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697" y="1600201"/>
            <a:ext cx="4867627" cy="3962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EC2693-982D-C51B-6D27-37A3B3A8740A}"/>
              </a:ext>
            </a:extLst>
          </p:cNvPr>
          <p:cNvSpPr/>
          <p:nvPr/>
        </p:nvSpPr>
        <p:spPr bwMode="auto">
          <a:xfrm>
            <a:off x="3275012" y="3095787"/>
            <a:ext cx="3124200" cy="381000"/>
          </a:xfrm>
          <a:prstGeom prst="rect">
            <a:avLst/>
          </a:prstGeom>
          <a:noFill/>
          <a:ln w="38100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CD7335-D2BE-FF9A-D538-6090B165DD65}"/>
              </a:ext>
            </a:extLst>
          </p:cNvPr>
          <p:cNvSpPr/>
          <p:nvPr/>
        </p:nvSpPr>
        <p:spPr bwMode="auto">
          <a:xfrm>
            <a:off x="8228012" y="2057400"/>
            <a:ext cx="3200400" cy="381000"/>
          </a:xfrm>
          <a:prstGeom prst="rect">
            <a:avLst/>
          </a:prstGeom>
          <a:noFill/>
          <a:ln w="38100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2FF388-E4CA-B3EE-ABA2-D238D787BF30}"/>
              </a:ext>
            </a:extLst>
          </p:cNvPr>
          <p:cNvSpPr txBox="1"/>
          <p:nvPr/>
        </p:nvSpPr>
        <p:spPr>
          <a:xfrm>
            <a:off x="42544" y="3033198"/>
            <a:ext cx="1868424" cy="60016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All encumbrances post to the same encumbered bucket in the GL for each account.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BE6E136-8E8E-EEE0-E39A-11E10BF8FA6E}"/>
              </a:ext>
            </a:extLst>
          </p:cNvPr>
          <p:cNvCxnSpPr/>
          <p:nvPr/>
        </p:nvCxnSpPr>
        <p:spPr bwMode="auto">
          <a:xfrm>
            <a:off x="1910968" y="3327727"/>
            <a:ext cx="12954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552FFC4-A92F-A943-93FF-D307BC40B8DB}"/>
              </a:ext>
            </a:extLst>
          </p:cNvPr>
          <p:cNvSpPr txBox="1"/>
          <p:nvPr/>
        </p:nvSpPr>
        <p:spPr>
          <a:xfrm>
            <a:off x="4408411" y="1947818"/>
            <a:ext cx="2345915" cy="60016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The ‘*’ tells the system to post payroll encumbrances to a different bucket in the GL for each account.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6B8BA16-D073-04FE-FEC2-D6D911CCDF12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4326" y="2209800"/>
            <a:ext cx="1473686" cy="228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912018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96640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ptos" panose="020B0004020202020204" pitchFamily="34" charset="0"/>
              </a:rPr>
              <a:t>How are Payroll Encumbrances Created?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E6799F01-4FFE-27F1-41B7-0F2BE476ED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899816"/>
              </p:ext>
            </p:extLst>
          </p:nvPr>
        </p:nvGraphicFramePr>
        <p:xfrm>
          <a:off x="2564873" y="1371600"/>
          <a:ext cx="8025340" cy="4766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Arrow: Right 15">
            <a:extLst>
              <a:ext uri="{FF2B5EF4-FFF2-40B4-BE49-F238E27FC236}">
                <a16:creationId xmlns:a16="http://schemas.microsoft.com/office/drawing/2014/main" id="{F886B649-2A80-0A2B-798C-764697848BB9}"/>
              </a:ext>
            </a:extLst>
          </p:cNvPr>
          <p:cNvSpPr/>
          <p:nvPr/>
        </p:nvSpPr>
        <p:spPr bwMode="auto">
          <a:xfrm rot="8244224">
            <a:off x="6329097" y="3248385"/>
            <a:ext cx="673630" cy="786636"/>
          </a:xfrm>
          <a:prstGeom prst="rightArrow">
            <a:avLst>
              <a:gd name="adj1" fmla="val 50000"/>
              <a:gd name="adj2" fmla="val 51241"/>
            </a:avLst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F12D24-33FB-D315-046B-92392CD9B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033915"/>
            <a:ext cx="7772400" cy="1450974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>
                <a:cs typeface="Arial" panose="020B0604020202020204" pitchFamily="34" charset="0"/>
              </a:rPr>
              <a:t>Contract Parameters (KE0845) </a:t>
            </a:r>
            <a:r>
              <a:rPr lang="en-US" sz="2500" dirty="0">
                <a:cs typeface="Arial" panose="020B0604020202020204" pitchFamily="34" charset="0"/>
              </a:rPr>
              <a:t>– </a:t>
            </a:r>
            <a:r>
              <a:rPr lang="en-US" sz="1800" dirty="0">
                <a:solidFill>
                  <a:srgbClr val="AC0029"/>
                </a:solidFill>
                <a:cs typeface="Arial" panose="020B0604020202020204" pitchFamily="34" charset="0"/>
              </a:rPr>
              <a:t>Can Work Ahead</a:t>
            </a:r>
          </a:p>
          <a:p>
            <a:r>
              <a:rPr lang="en-US" sz="1800" dirty="0">
                <a:cs typeface="Arial" panose="020B0604020202020204" pitchFamily="34" charset="0"/>
              </a:rPr>
              <a:t>Add the new Job Assignment year to KEMS Site Parameters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>
                <a:cs typeface="Arial" panose="020B0604020202020204" pitchFamily="34" charset="0"/>
              </a:rPr>
              <a:t>Contract Parameters.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6E59CB-CA8F-360C-FD0E-2E76E9DADE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5BF21D-4EBB-188A-9612-C30C0310738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132085"/>
            <a:ext cx="7772400" cy="816172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rgbClr val="AC0029"/>
                </a:solidFill>
              </a:rPr>
              <a:t>Job Assignments – Open New Year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B44906-9493-6176-8866-FB9CECAC8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848" y="2135164"/>
            <a:ext cx="5403564" cy="464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587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5412" y="838201"/>
            <a:ext cx="7924800" cy="166294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dirty="0"/>
              <a:t>Salary Guides - </a:t>
            </a:r>
            <a:r>
              <a:rPr lang="en-US" sz="1900" dirty="0">
                <a:solidFill>
                  <a:srgbClr val="AC0029"/>
                </a:solidFill>
              </a:rPr>
              <a:t>Can Work Ahead</a:t>
            </a:r>
          </a:p>
          <a:p>
            <a:r>
              <a:rPr lang="en-US" sz="1600" dirty="0">
                <a:latin typeface="Calibri" panose="020F0502020204030204" pitchFamily="34" charset="0"/>
                <a:cs typeface="Arial" panose="020B0604020202020204" pitchFamily="34" charset="0"/>
              </a:rPr>
              <a:t>Mass Increase Salary Schedules (KE4312): This option will create the new year for ALL active guides and increase by percent or dollar amount. </a:t>
            </a:r>
          </a:p>
          <a:p>
            <a:r>
              <a:rPr lang="en-US" sz="1600" dirty="0">
                <a:latin typeface="Calibri" panose="020F0502020204030204" pitchFamily="34" charset="0"/>
                <a:cs typeface="Arial" panose="020B0604020202020204" pitchFamily="34" charset="0"/>
              </a:rPr>
              <a:t>Salary Guide Detail (KE0178): This option is for individual creation. Open the current year for each guide (KE0178) and use the “Copy To” feature to create the next year’s Guide. </a:t>
            </a:r>
            <a:r>
              <a:rPr lang="en-US" sz="1400" dirty="0">
                <a:latin typeface="Calibri" panose="020F0502020204030204" pitchFamily="34" charset="0"/>
                <a:cs typeface="Arial" panose="020B0604020202020204" pitchFamily="34" charset="0"/>
              </a:rPr>
              <a:t>Note: This can be done at any time and will not affect the current Job assignments.</a:t>
            </a: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Salary Guides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036981-8048-CAA8-5E99-67A0927C3202}"/>
              </a:ext>
            </a:extLst>
          </p:cNvPr>
          <p:cNvSpPr txBox="1"/>
          <p:nvPr/>
        </p:nvSpPr>
        <p:spPr>
          <a:xfrm>
            <a:off x="4113213" y="5105401"/>
            <a:ext cx="6163785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Add row and column headings before importing if you have added to the guide.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Added row and column headings must go at the end or it will display incorrectly in your historical data. 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If you must add to the middle you will need to create a new guide and re-assign the employees.</a:t>
            </a:r>
          </a:p>
        </p:txBody>
      </p:sp>
      <p:pic>
        <p:nvPicPr>
          <p:cNvPr id="1026" name="Picture 2" descr="Image result for dont forget clipart">
            <a:extLst>
              <a:ext uri="{FF2B5EF4-FFF2-40B4-BE49-F238E27FC236}">
                <a16:creationId xmlns:a16="http://schemas.microsoft.com/office/drawing/2014/main" id="{B4275C10-103F-D9F5-A643-EA6925125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569" y="5191164"/>
            <a:ext cx="1700628" cy="15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C79534F-D1AE-A1BC-BA4D-52B23E5AED35}"/>
              </a:ext>
            </a:extLst>
          </p:cNvPr>
          <p:cNvSpPr txBox="1"/>
          <p:nvPr/>
        </p:nvSpPr>
        <p:spPr>
          <a:xfrm>
            <a:off x="2208212" y="2438401"/>
            <a:ext cx="3640770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Update the new year guides with one of the following methods: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Adjust by percent or dollar amount from (KE0058)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Manually key new amounts from (KE0058)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Upload an Excel spreadsheet as a .txt file from (KE0178)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B39863-AFA3-F622-8BF7-75BA13100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982" y="2438401"/>
            <a:ext cx="4006557" cy="264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46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idea lightbulb">
            <a:extLst>
              <a:ext uri="{FF2B5EF4-FFF2-40B4-BE49-F238E27FC236}">
                <a16:creationId xmlns:a16="http://schemas.microsoft.com/office/drawing/2014/main" id="{FF8AFFD3-B1E0-F0DE-C587-52196D452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99750">
            <a:off x="2938795" y="2600326"/>
            <a:ext cx="12573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7174" y="938447"/>
            <a:ext cx="7848600" cy="213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Initialize Job Assignments (KE0597) – </a:t>
            </a:r>
            <a:r>
              <a:rPr lang="en-US" sz="1900" dirty="0">
                <a:solidFill>
                  <a:srgbClr val="AC0029"/>
                </a:solidFill>
              </a:rPr>
              <a:t>Can Work Ahead</a:t>
            </a:r>
          </a:p>
          <a:p>
            <a:pPr lvl="1"/>
            <a:r>
              <a:rPr lang="en-US" sz="1600" dirty="0">
                <a:cs typeface="Arial" panose="020B0604020202020204" pitchFamily="34" charset="0"/>
              </a:rPr>
              <a:t>Initialize Employee Job Assignments (KE0597):  This utility will create the Job Assignments for the new year. You can choose to move employees up a step on the Salary Guide or leave them in the same place. This can be run for one individual or a group. If needed you can rerun this by choosing Delete Existing Job Assignment’s.</a:t>
            </a:r>
          </a:p>
          <a:p>
            <a:pPr marL="457200" marR="0" lvl="1" indent="0">
              <a:buNone/>
            </a:pPr>
            <a:endParaRPr lang="en-US" sz="1600" dirty="0">
              <a:cs typeface="Arial" panose="020B0604020202020204" pitchFamily="34" charset="0"/>
            </a:endParaRPr>
          </a:p>
          <a:p>
            <a:pPr marL="114300" marR="457200" indent="0" algn="l">
              <a:spcBef>
                <a:spcPts val="1200"/>
              </a:spcBef>
              <a:spcAft>
                <a:spcPts val="0"/>
              </a:spcAft>
              <a:buNone/>
            </a:pP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Create Job Assignments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DFA11C-41FD-F0B9-50C5-4185504F5E79}"/>
              </a:ext>
            </a:extLst>
          </p:cNvPr>
          <p:cNvSpPr txBox="1"/>
          <p:nvPr/>
        </p:nvSpPr>
        <p:spPr>
          <a:xfrm>
            <a:off x="2894012" y="3581401"/>
            <a:ext cx="152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sz="16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It is always a good idea to mark both ’Clear Previous’ boxes in case any dates exist. Old dates rolled to payroll can keep the employee from getting paid.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5069ED-A799-4261-3861-DAE7E44BE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130" y="2515444"/>
            <a:ext cx="4960918" cy="414143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6DF08E9-8C96-08D9-33AF-E8B6501B6A4B}"/>
              </a:ext>
            </a:extLst>
          </p:cNvPr>
          <p:cNvCxnSpPr>
            <a:cxnSpLocks/>
          </p:cNvCxnSpPr>
          <p:nvPr/>
        </p:nvCxnSpPr>
        <p:spPr bwMode="auto">
          <a:xfrm flipV="1">
            <a:off x="4418012" y="4412782"/>
            <a:ext cx="1828800" cy="6286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AC0029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341877409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25F8734-FC53-4E41-A2D9-59E5B2971B15}">
  <ds:schemaRefs>
    <ds:schemaRef ds:uri="http://schemas.microsoft.com/office/2006/metadata/properties"/>
    <ds:schemaRef ds:uri="http://purl.org/dc/dcmitype/"/>
    <ds:schemaRef ds:uri="5e0b9a0b-fe70-4913-b410-e68a4fc5ed57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781812da-d73b-4284-b311-b75665a9727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21364</TotalTime>
  <Words>1037</Words>
  <Application>Microsoft Office PowerPoint</Application>
  <PresentationFormat>Custom</PresentationFormat>
  <Paragraphs>119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Aptos</vt:lpstr>
      <vt:lpstr>Arial</vt:lpstr>
      <vt:lpstr>Calibri</vt:lpstr>
      <vt:lpstr>Times New Roman</vt:lpstr>
      <vt:lpstr>Wingdings</vt:lpstr>
      <vt:lpstr>Keystone - NASU</vt:lpstr>
      <vt:lpstr>Keystone - NASU</vt:lpstr>
      <vt:lpstr>Encumbrances, Employee Cost Projections and Job Assignments – how they work together</vt:lpstr>
      <vt:lpstr>Payroll Encumbrances</vt:lpstr>
      <vt:lpstr>Benefits of Payroll Encumbrances</vt:lpstr>
      <vt:lpstr>Payroll Encumbrance Example</vt:lpstr>
      <vt:lpstr>PowerPoint Presentation</vt:lpstr>
      <vt:lpstr>How are Payroll Encumbrances Created?</vt:lpstr>
      <vt:lpstr>PowerPoint Presentation</vt:lpstr>
      <vt:lpstr>Salary Guides</vt:lpstr>
      <vt:lpstr>Create Job Assignments</vt:lpstr>
      <vt:lpstr>Delete Paylines</vt:lpstr>
      <vt:lpstr>Roll Job Assignments to Payroll</vt:lpstr>
      <vt:lpstr>Pay Lines - Salary Rollover</vt:lpstr>
      <vt:lpstr>PowerPoint Presentation</vt:lpstr>
      <vt:lpstr>PowerPoint Presentation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Scott Joyce</cp:lastModifiedBy>
  <cp:revision>173</cp:revision>
  <cp:lastPrinted>2016-09-16T15:22:39Z</cp:lastPrinted>
  <dcterms:created xsi:type="dcterms:W3CDTF">2009-02-19T19:39:49Z</dcterms:created>
  <dcterms:modified xsi:type="dcterms:W3CDTF">2025-10-03T02:34:01Z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