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844" r:id="rId5"/>
    <p:sldMasterId id="2147483812" r:id="rId6"/>
    <p:sldMasterId id="2147483841" r:id="rId7"/>
  </p:sldMasterIdLst>
  <p:notesMasterIdLst>
    <p:notesMasterId r:id="rId44"/>
  </p:notesMasterIdLst>
  <p:handoutMasterIdLst>
    <p:handoutMasterId r:id="rId45"/>
  </p:handoutMasterIdLst>
  <p:sldIdLst>
    <p:sldId id="256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5" r:id="rId35"/>
    <p:sldId id="326" r:id="rId36"/>
    <p:sldId id="327" r:id="rId37"/>
    <p:sldId id="328" r:id="rId38"/>
    <p:sldId id="329" r:id="rId39"/>
    <p:sldId id="330" r:id="rId40"/>
    <p:sldId id="333" r:id="rId41"/>
    <p:sldId id="332" r:id="rId42"/>
    <p:sldId id="296" r:id="rId43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F14043-BA06-4A79-8607-DB779BC0FCFE}" v="2" dt="2025-09-30T18:41:36.1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4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presProps" Target="pres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ette Raab" userId="35123a9c-a850-4a48-8e3f-ce61ac3b4f3e" providerId="ADAL" clId="{25644E9C-B667-4B0A-884E-6DD67179AA53}"/>
    <pc:docChg chg="undo custSel addSld delSld modSld addMainMaster modMainMaster">
      <pc:chgData name="Janette Raab" userId="35123a9c-a850-4a48-8e3f-ce61ac3b4f3e" providerId="ADAL" clId="{25644E9C-B667-4B0A-884E-6DD67179AA53}" dt="2025-09-30T18:44:07.985" v="654" actId="2696"/>
      <pc:docMkLst>
        <pc:docMk/>
      </pc:docMkLst>
      <pc:sldChg chg="modSp mod">
        <pc:chgData name="Janette Raab" userId="35123a9c-a850-4a48-8e3f-ce61ac3b4f3e" providerId="ADAL" clId="{25644E9C-B667-4B0A-884E-6DD67179AA53}" dt="2025-09-30T18:34:18.947" v="58" actId="20577"/>
        <pc:sldMkLst>
          <pc:docMk/>
          <pc:sldMk cId="492548821" sldId="256"/>
        </pc:sldMkLst>
        <pc:spChg chg="mod">
          <ac:chgData name="Janette Raab" userId="35123a9c-a850-4a48-8e3f-ce61ac3b4f3e" providerId="ADAL" clId="{25644E9C-B667-4B0A-884E-6DD67179AA53}" dt="2025-09-30T18:34:10.209" v="27" actId="20577"/>
          <ac:spMkLst>
            <pc:docMk/>
            <pc:sldMk cId="492548821" sldId="256"/>
            <ac:spMk id="2" creationId="{00000000-0000-0000-0000-000000000000}"/>
          </ac:spMkLst>
        </pc:spChg>
        <pc:spChg chg="mod">
          <ac:chgData name="Janette Raab" userId="35123a9c-a850-4a48-8e3f-ce61ac3b4f3e" providerId="ADAL" clId="{25644E9C-B667-4B0A-884E-6DD67179AA53}" dt="2025-09-30T18:34:18.947" v="58" actId="20577"/>
          <ac:spMkLst>
            <pc:docMk/>
            <pc:sldMk cId="492548821" sldId="256"/>
            <ac:spMk id="5" creationId="{048B246D-968B-1076-365A-F9C90A27D659}"/>
          </ac:spMkLst>
        </pc:spChg>
      </pc:sldChg>
      <pc:sldChg chg="del">
        <pc:chgData name="Janette Raab" userId="35123a9c-a850-4a48-8e3f-ce61ac3b4f3e" providerId="ADAL" clId="{25644E9C-B667-4B0A-884E-6DD67179AA53}" dt="2025-09-30T18:34:56.523" v="60" actId="2696"/>
        <pc:sldMkLst>
          <pc:docMk/>
          <pc:sldMk cId="357035112" sldId="269"/>
        </pc:sldMkLst>
      </pc:sldChg>
      <pc:sldChg chg="add del">
        <pc:chgData name="Janette Raab" userId="35123a9c-a850-4a48-8e3f-ce61ac3b4f3e" providerId="ADAL" clId="{25644E9C-B667-4B0A-884E-6DD67179AA53}" dt="2025-09-29T18:44:30.593" v="2" actId="2696"/>
        <pc:sldMkLst>
          <pc:docMk/>
          <pc:sldMk cId="346729579" sldId="297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236206169" sldId="298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4096009708" sldId="299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471083850" sldId="300"/>
        </pc:sldMkLst>
      </pc:sldChg>
      <pc:sldChg chg="modSp add">
        <pc:chgData name="Janette Raab" userId="35123a9c-a850-4a48-8e3f-ce61ac3b4f3e" providerId="ADAL" clId="{25644E9C-B667-4B0A-884E-6DD67179AA53}" dt="2025-09-30T18:41:36.161" v="546" actId="1076"/>
        <pc:sldMkLst>
          <pc:docMk/>
          <pc:sldMk cId="303638861" sldId="301"/>
        </pc:sldMkLst>
        <pc:picChg chg="mod">
          <ac:chgData name="Janette Raab" userId="35123a9c-a850-4a48-8e3f-ce61ac3b4f3e" providerId="ADAL" clId="{25644E9C-B667-4B0A-884E-6DD67179AA53}" dt="2025-09-30T18:41:36.161" v="546" actId="1076"/>
          <ac:picMkLst>
            <pc:docMk/>
            <pc:sldMk cId="303638861" sldId="301"/>
            <ac:picMk id="5" creationId="{4D1FB30C-87A9-DAE7-A9EE-0E5FFA8936AF}"/>
          </ac:picMkLst>
        </pc:picChg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482320828" sldId="302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793904428" sldId="303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590138010" sldId="304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4285342894" sldId="305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3347393307" sldId="306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3455384435" sldId="307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3091361711" sldId="308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453762806" sldId="309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790133581" sldId="310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3710215601" sldId="311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3401566135" sldId="312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920035849" sldId="313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2415485120" sldId="314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042801917" sldId="315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2184675090" sldId="316"/>
        </pc:sldMkLst>
      </pc:sldChg>
      <pc:sldChg chg="add del">
        <pc:chgData name="Janette Raab" userId="35123a9c-a850-4a48-8e3f-ce61ac3b4f3e" providerId="ADAL" clId="{25644E9C-B667-4B0A-884E-6DD67179AA53}" dt="2025-09-30T18:35:28.695" v="61" actId="2696"/>
        <pc:sldMkLst>
          <pc:docMk/>
          <pc:sldMk cId="867187401" sldId="317"/>
        </pc:sldMkLst>
      </pc:sldChg>
      <pc:sldChg chg="modSp add mod modNotesTx">
        <pc:chgData name="Janette Raab" userId="35123a9c-a850-4a48-8e3f-ce61ac3b4f3e" providerId="ADAL" clId="{25644E9C-B667-4B0A-884E-6DD67179AA53}" dt="2025-09-30T18:43:26.528" v="653" actId="20577"/>
        <pc:sldMkLst>
          <pc:docMk/>
          <pc:sldMk cId="294047907" sldId="318"/>
        </pc:sldMkLst>
        <pc:picChg chg="mod">
          <ac:chgData name="Janette Raab" userId="35123a9c-a850-4a48-8e3f-ce61ac3b4f3e" providerId="ADAL" clId="{25644E9C-B667-4B0A-884E-6DD67179AA53}" dt="2025-09-30T18:34:46.237" v="59" actId="1076"/>
          <ac:picMkLst>
            <pc:docMk/>
            <pc:sldMk cId="294047907" sldId="318"/>
            <ac:picMk id="5" creationId="{22CBF590-941D-33CD-4D72-917ED420C7B7}"/>
          </ac:picMkLst>
        </pc:picChg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4255641633" sldId="319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644277027" sldId="320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3700829921" sldId="321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2831098" sldId="322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2482873221" sldId="323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454374670" sldId="324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519108138" sldId="325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945805372" sldId="326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4175931865" sldId="327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979918228" sldId="328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2462241232" sldId="329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3349450925" sldId="330"/>
        </pc:sldMkLst>
      </pc:sldChg>
      <pc:sldChg chg="add del">
        <pc:chgData name="Janette Raab" userId="35123a9c-a850-4a48-8e3f-ce61ac3b4f3e" providerId="ADAL" clId="{25644E9C-B667-4B0A-884E-6DD67179AA53}" dt="2025-09-30T18:44:07.985" v="654" actId="2696"/>
        <pc:sldMkLst>
          <pc:docMk/>
          <pc:sldMk cId="2764103649" sldId="331"/>
        </pc:sldMkLst>
      </pc:sldChg>
      <pc:sldChg chg="add">
        <pc:chgData name="Janette Raab" userId="35123a9c-a850-4a48-8e3f-ce61ac3b4f3e" providerId="ADAL" clId="{25644E9C-B667-4B0A-884E-6DD67179AA53}" dt="2025-09-29T18:44:22.656" v="1"/>
        <pc:sldMkLst>
          <pc:docMk/>
          <pc:sldMk cId="1695691870" sldId="332"/>
        </pc:sldMkLst>
      </pc:sldChg>
      <pc:sldChg chg="modSp new mod">
        <pc:chgData name="Janette Raab" userId="35123a9c-a850-4a48-8e3f-ce61ac3b4f3e" providerId="ADAL" clId="{25644E9C-B667-4B0A-884E-6DD67179AA53}" dt="2025-09-30T18:40:43.970" v="544" actId="313"/>
        <pc:sldMkLst>
          <pc:docMk/>
          <pc:sldMk cId="3343759932" sldId="333"/>
        </pc:sldMkLst>
        <pc:spChg chg="mod">
          <ac:chgData name="Janette Raab" userId="35123a9c-a850-4a48-8e3f-ce61ac3b4f3e" providerId="ADAL" clId="{25644E9C-B667-4B0A-884E-6DD67179AA53}" dt="2025-09-30T18:39:41.162" v="542" actId="20577"/>
          <ac:spMkLst>
            <pc:docMk/>
            <pc:sldMk cId="3343759932" sldId="333"/>
            <ac:spMk id="2" creationId="{5FD1293F-4B9A-8DF6-38DD-BE9DD734DFD8}"/>
          </ac:spMkLst>
        </pc:spChg>
        <pc:spChg chg="mod">
          <ac:chgData name="Janette Raab" userId="35123a9c-a850-4a48-8e3f-ce61ac3b4f3e" providerId="ADAL" clId="{25644E9C-B667-4B0A-884E-6DD67179AA53}" dt="2025-09-30T18:40:43.970" v="544" actId="313"/>
          <ac:spMkLst>
            <pc:docMk/>
            <pc:sldMk cId="3343759932" sldId="333"/>
            <ac:spMk id="4" creationId="{01A70260-6BF3-EA42-C0BB-666C4B11A306}"/>
          </ac:spMkLst>
        </pc:spChg>
      </pc:sldChg>
      <pc:sldMasterChg chg="modSldLayout">
        <pc:chgData name="Janette Raab" userId="35123a9c-a850-4a48-8e3f-ce61ac3b4f3e" providerId="ADAL" clId="{25644E9C-B667-4B0A-884E-6DD67179AA53}" dt="2025-09-29T18:44:22.656" v="0" actId="27028"/>
        <pc:sldMasterMkLst>
          <pc:docMk/>
          <pc:sldMasterMk cId="0" sldId="2147483649"/>
        </pc:sldMasterMkLst>
        <pc:sldLayoutChg chg="replI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0" sldId="2147483649"/>
            <pc:sldLayoutMk cId="913845648" sldId="2147483847"/>
          </pc:sldLayoutMkLst>
        </pc:sldLayoutChg>
      </pc:sldMasterChg>
      <pc:sldMasterChg chg="add addSldLayout">
        <pc:chgData name="Janette Raab" userId="35123a9c-a850-4a48-8e3f-ce61ac3b4f3e" providerId="ADAL" clId="{25644E9C-B667-4B0A-884E-6DD67179AA53}" dt="2025-09-29T18:44:22.656" v="0" actId="27028"/>
        <pc:sldMasterMkLst>
          <pc:docMk/>
          <pc:sldMasterMk cId="1759994325" sldId="2147483812"/>
        </pc:sldMasterMkLst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2393552238" sldId="2147483814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3008969322" sldId="2147483815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2187582754" sldId="2147483816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573002968" sldId="2147483817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268403909" sldId="2147483818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2121102248" sldId="2147483819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228670815" sldId="2147483820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106504895" sldId="2147483821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1138678529" sldId="2147483822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1759994325" sldId="2147483812"/>
            <pc:sldLayoutMk cId="272864141" sldId="2147483823"/>
          </pc:sldLayoutMkLst>
        </pc:sldLayoutChg>
      </pc:sldMasterChg>
      <pc:sldMasterChg chg="add addSldLayout">
        <pc:chgData name="Janette Raab" userId="35123a9c-a850-4a48-8e3f-ce61ac3b4f3e" providerId="ADAL" clId="{25644E9C-B667-4B0A-884E-6DD67179AA53}" dt="2025-09-29T18:44:22.656" v="0" actId="27028"/>
        <pc:sldMasterMkLst>
          <pc:docMk/>
          <pc:sldMasterMk cId="0" sldId="2147483841"/>
        </pc:sldMasterMkLst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0" sldId="2147483841"/>
            <pc:sldLayoutMk cId="311484629" sldId="2147483842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0" sldId="2147483841"/>
            <pc:sldLayoutMk cId="1558582509" sldId="2147483843"/>
          </pc:sldLayoutMkLst>
        </pc:sldLayoutChg>
      </pc:sldMasterChg>
      <pc:sldMasterChg chg="add addSldLayout">
        <pc:chgData name="Janette Raab" userId="35123a9c-a850-4a48-8e3f-ce61ac3b4f3e" providerId="ADAL" clId="{25644E9C-B667-4B0A-884E-6DD67179AA53}" dt="2025-09-29T18:44:22.656" v="0" actId="27028"/>
        <pc:sldMasterMkLst>
          <pc:docMk/>
          <pc:sldMasterMk cId="0" sldId="2147483844"/>
        </pc:sldMasterMkLst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0" sldId="2147483844"/>
            <pc:sldLayoutMk cId="1784649975" sldId="2147483811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0" sldId="2147483844"/>
            <pc:sldLayoutMk cId="200113658" sldId="2147483837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0" sldId="2147483844"/>
            <pc:sldLayoutMk cId="1624568822" sldId="2147483840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0" sldId="2147483844"/>
            <pc:sldLayoutMk cId="311484629" sldId="2147483845"/>
          </pc:sldLayoutMkLst>
        </pc:sldLayoutChg>
        <pc:sldLayoutChg chg="add">
          <pc:chgData name="Janette Raab" userId="35123a9c-a850-4a48-8e3f-ce61ac3b4f3e" providerId="ADAL" clId="{25644E9C-B667-4B0A-884E-6DD67179AA53}" dt="2025-09-29T18:44:22.656" v="0" actId="27028"/>
          <pc:sldLayoutMkLst>
            <pc:docMk/>
            <pc:sldMasterMk cId="0" sldId="2147483844"/>
            <pc:sldLayoutMk cId="1558582509" sldId="2147483846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DF1ABDC8-0028-487E-B058-BD473D6A27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23ABF254-0497-42E3-A90C-2CFD68622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6F3B6E90-51BF-4942-8EDE-A11233753C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1B8A15-55EA-4671-A432-A0155DF1464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Amazon shopping cart – can use this import.  Create an export from Amazon commerce Business portal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131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78B8E6F0-0866-4907-950B-3063EE04203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9D1B97-858E-47B1-BDA6-F3AF6C331F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969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6750" y="1371600"/>
            <a:ext cx="5078677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08574" y="1371600"/>
            <a:ext cx="5078677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90564449-8297-4A20-899D-069E08CC36E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0AEF0B-0648-4D02-8A82-6889100539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7582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E5AED15B-D9FE-4C9E-AE6D-72F728BCF1D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D99B4-2EC8-410A-8592-812F73C666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3002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3B0A3124-2267-4ECC-B4AA-3B0F26D6895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57CA50-6964-40F9-99C2-13A5F0DEBE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403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>
            <a:extLst>
              <a:ext uri="{FF2B5EF4-FFF2-40B4-BE49-F238E27FC236}">
                <a16:creationId xmlns:a16="http://schemas.microsoft.com/office/drawing/2014/main" id="{60FB45AD-A914-451C-9CE6-D7CB085D89D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BD6C4A-3454-496A-B09D-6BFB34A870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1102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BA93909B-B142-4DBA-9375-65ED8AF0681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3B5F11-40DB-4D51-80DC-87B6D6AA28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670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EF49E480-B996-4833-85B5-19C8B7D7FE9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341E9E-9DCA-48DD-BCE8-58A4C73538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04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9419262C-FCEF-4DDE-A272-FBB7F266114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E6FE05-B114-41D0-8736-4881AF1E07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8678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97126" y="76200"/>
            <a:ext cx="2590125" cy="6477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26750" y="76200"/>
            <a:ext cx="7567229" cy="6477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03609100-8037-4D81-A23B-F07B8FDA445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65F769-CDCB-4482-B07F-6752656F92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864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60038" y="2286000"/>
            <a:ext cx="924319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613905" y="4191000"/>
            <a:ext cx="773546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844059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2" name="Group 11"/>
          <p:cNvGrpSpPr/>
          <p:nvPr userDrawn="1"/>
        </p:nvGrpSpPr>
        <p:grpSpPr>
          <a:xfrm>
            <a:off x="4343093" y="5486400"/>
            <a:ext cx="6277082" cy="1143000"/>
            <a:chOff x="2682362" y="2362201"/>
            <a:chExt cx="4709038" cy="1143000"/>
          </a:xfrm>
        </p:grpSpPr>
        <p:sp>
          <p:nvSpPr>
            <p:cNvPr id="11" name="Rectangle 1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14DFAE-6307-F4F8-9400-5B89FFB98D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60038" y="2209800"/>
            <a:ext cx="924319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613905" y="4191000"/>
            <a:ext cx="773546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844059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2" name="Group 11"/>
          <p:cNvGrpSpPr/>
          <p:nvPr userDrawn="1"/>
        </p:nvGrpSpPr>
        <p:grpSpPr>
          <a:xfrm>
            <a:off x="4343093" y="5486400"/>
            <a:ext cx="6277082" cy="1143000"/>
            <a:chOff x="2682362" y="2362201"/>
            <a:chExt cx="4709038" cy="1143000"/>
          </a:xfrm>
        </p:grpSpPr>
        <p:sp>
          <p:nvSpPr>
            <p:cNvPr id="11" name="Rectangle 1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9A4E7A7-1273-5091-6293-1365ADB722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27653" y="90171"/>
            <a:ext cx="6107961" cy="255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3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60038" y="2209800"/>
            <a:ext cx="924319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613905" y="4191000"/>
            <a:ext cx="773546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844059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2" name="Group 11"/>
          <p:cNvGrpSpPr/>
          <p:nvPr userDrawn="1"/>
        </p:nvGrpSpPr>
        <p:grpSpPr>
          <a:xfrm>
            <a:off x="4343093" y="5486400"/>
            <a:ext cx="6277082" cy="1143000"/>
            <a:chOff x="2682362" y="2362201"/>
            <a:chExt cx="4709038" cy="1143000"/>
          </a:xfrm>
        </p:grpSpPr>
        <p:sp>
          <p:nvSpPr>
            <p:cNvPr id="11" name="Rectangle 1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D0716FC7-89CE-5142-C82E-71E50D78B3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21455" y="91444"/>
            <a:ext cx="4920357" cy="219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6750" y="76200"/>
            <a:ext cx="10360501" cy="990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547913" y="6553200"/>
            <a:ext cx="2539339" cy="304800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649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568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1A3F08F2-799F-434C-9D36-7D678FD5370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5E5645-1CC6-4A56-9F1F-E39B253A18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3552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47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860038" y="1981200"/>
            <a:ext cx="924319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4400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3613905" y="3962400"/>
            <a:ext cx="773546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3200" kern="0"/>
              <a:t>Click to edit Master subtitle style</a:t>
            </a:r>
            <a:endParaRPr lang="en-US" sz="3200" kern="0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844059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4343093" y="5486400"/>
            <a:ext cx="6277082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977104" y="228601"/>
            <a:ext cx="5101875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37" r:id="rId1"/>
    <p:sldLayoutId id="2147483845" r:id="rId2"/>
    <p:sldLayoutId id="2147483846" r:id="rId3"/>
    <p:sldLayoutId id="2147483811" r:id="rId4"/>
    <p:sldLayoutId id="2147483840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6">
            <a:extLst>
              <a:ext uri="{FF2B5EF4-FFF2-40B4-BE49-F238E27FC236}">
                <a16:creationId xmlns:a16="http://schemas.microsoft.com/office/drawing/2014/main" id="{E37E10AA-2710-4E18-B6B5-E5B8BB0458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726750" y="76200"/>
            <a:ext cx="1036050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7">
            <a:extLst>
              <a:ext uri="{FF2B5EF4-FFF2-40B4-BE49-F238E27FC236}">
                <a16:creationId xmlns:a16="http://schemas.microsoft.com/office/drawing/2014/main" id="{43272E74-BA22-4975-8AC6-044FB77847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726750" y="1371600"/>
            <a:ext cx="10360501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2058" name="Rectangle 10">
            <a:extLst>
              <a:ext uri="{FF2B5EF4-FFF2-40B4-BE49-F238E27FC236}">
                <a16:creationId xmlns:a16="http://schemas.microsoft.com/office/drawing/2014/main" id="{495FE369-A533-4CE9-90EF-D0B273AA7C3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47913" y="6553200"/>
            <a:ext cx="2539339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solidFill>
                  <a:srgbClr val="1C1C1C"/>
                </a:solidFill>
                <a:latin typeface="Calibri" panose="020F0502020204030204" pitchFamily="34" charset="0"/>
              </a:defRPr>
            </a:lvl1pPr>
          </a:lstStyle>
          <a:p>
            <a:fld id="{1F3ECE21-A822-400D-9F3C-C5736222B708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AFE727-6358-5367-7902-231C48477C49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0ABCC051-A4D1-D509-4728-0936DF448D6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B2D1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8E7DB6B-E1E3-7AEB-A427-4C79B85EB0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rgbClr val="9B2D1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0B722D-9FE6-1824-EFE1-81312C88F6E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1172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9432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844059" y="2438864"/>
            <a:ext cx="9243192" cy="14478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4400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3613905" y="3962400"/>
            <a:ext cx="773546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3200" kern="0"/>
              <a:t>Click to edit Master subtitle style</a:t>
            </a:r>
            <a:endParaRPr lang="en-US" sz="3200" kern="0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844059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4343093" y="5486400"/>
            <a:ext cx="6277082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8689F5E-840B-69BE-D525-23B903A8E37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59399" y="34507"/>
            <a:ext cx="6044470" cy="2524477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42" r:id="rId1"/>
    <p:sldLayoutId id="2147483843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>
                <a:latin typeface="Aptos"/>
              </a:rPr>
              <a:t>FIS Imports and Exports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/>
              <a:t>Janette Raab and Glen Schuehler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0FF5C9A-782B-4A00-858A-0CA063BDB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7812" y="0"/>
            <a:ext cx="7772400" cy="1143000"/>
          </a:xfrm>
        </p:spPr>
        <p:txBody>
          <a:bodyPr/>
          <a:lstStyle/>
          <a:p>
            <a:r>
              <a:rPr lang="en-US" altLang="en-US" dirty="0"/>
              <a:t>Positive Pay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7B31E056-33BD-4D20-90D0-0C5C2B2AD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143000"/>
            <a:ext cx="7772400" cy="5562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Positive Pay is a fraud prevention tool used by businesses and financial institutions to protect against check fraud.</a:t>
            </a:r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dirty="0"/>
              <a:t>Positive Pay submission file is customized to your financial institution file requirements.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en-US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dirty="0"/>
              <a:t>Positive Pay file is easy to set up and maintain in Keystone Client.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en-US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dirty="0"/>
              <a:t>Positive Pay file can include voided checks.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en-US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dirty="0"/>
              <a:t>Some financial institutions require municipal bank accounts to submit a positive pay file.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6B74A-23C8-42A8-8B43-3D3834174A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6DA6BE-0231-4DD3-B465-8ADE9A8431BB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393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A39A8008-49B5-4318-87D8-AF5683BC9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Positive Pay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BD8C99-E2B9-4E6D-9A21-0E068BD7BD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7D0C6D-A507-495B-BEA5-8326C600E789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67730D-D975-2098-4627-CFCE87796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012" y="1447801"/>
            <a:ext cx="6858000" cy="439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84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A39A8008-49B5-4318-87D8-AF5683BC9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Positive Pay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BD8C99-E2B9-4E6D-9A21-0E068BD7BD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7D0C6D-A507-495B-BEA5-8326C600E789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05112F-769A-7827-D250-6485B197A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812" y="1447801"/>
            <a:ext cx="6858000" cy="437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61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B51C5-3C91-4AB7-8860-5ADB6C49F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 ACH PAYMENTS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F10BA-4B59-4DD8-ACBC-D4B5960AF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Payments to vendors sent electronically through Bank.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System generated emails to vendors when payment is processed.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Cost savings versus paper check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Fraud prevention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Manage cash flow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2024 – 33.6 billion payments sent via ACH network.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83BB84-D61D-43BC-A93E-F79B3526A6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95E5645-1CC6-4A56-9F1F-E39B253A18C4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762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A1CDB-8660-413F-8EED-8D135D24A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4900" y="-228600"/>
            <a:ext cx="7772400" cy="1143000"/>
          </a:xfrm>
        </p:spPr>
        <p:txBody>
          <a:bodyPr/>
          <a:lstStyle/>
          <a:p>
            <a:r>
              <a:rPr lang="en-US" dirty="0"/>
              <a:t>AP ACH PAYMENTS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7ABDB-5984-B910-E513-750AF1CA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412" y="914400"/>
            <a:ext cx="7772400" cy="5181600"/>
          </a:xfrm>
        </p:spPr>
        <p:txBody>
          <a:bodyPr/>
          <a:lstStyle/>
          <a:p>
            <a:r>
              <a:rPr lang="en-US" dirty="0"/>
              <a:t>ACH Parameters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3B6928-BF28-13B9-A019-332D9AFD6F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14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52BA54-1733-646B-711F-7ABB947DF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165" y="1524000"/>
            <a:ext cx="5943600" cy="515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33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803B9-10DF-DE71-8FA3-70FBBB573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4524" y="-34782"/>
            <a:ext cx="7772400" cy="1143000"/>
          </a:xfrm>
        </p:spPr>
        <p:txBody>
          <a:bodyPr/>
          <a:lstStyle/>
          <a:p>
            <a:r>
              <a:rPr lang="en-US" dirty="0"/>
              <a:t>AP ACH PAYMENTS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C9EB5-AEA9-7CCD-8B35-A1C471805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057939"/>
            <a:ext cx="7772400" cy="5181600"/>
          </a:xfrm>
        </p:spPr>
        <p:txBody>
          <a:bodyPr/>
          <a:lstStyle/>
          <a:p>
            <a:r>
              <a:rPr lang="en-US" sz="2800" dirty="0"/>
              <a:t>Vendor Maintenance (PO1202) - Banking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CF2EA-185B-8BC8-D25B-E428609EDB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15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9B803E-A477-E0CE-775B-82F89A0CF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8412" y="1619261"/>
            <a:ext cx="5486400" cy="477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15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4F2F3-6252-47D7-8968-9A20675FA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 Direct Deposit (ACH)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68BF80-CA03-4448-A35B-8886CF7089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95E5645-1CC6-4A56-9F1F-E39B253A18C4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ACEF7AC-8B9B-3493-3495-57A1CCDAB3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4829" y="1185153"/>
            <a:ext cx="5969097" cy="5181600"/>
          </a:xfrm>
        </p:spPr>
      </p:pic>
    </p:spTree>
    <p:extLst>
      <p:ext uri="{BB962C8B-B14F-4D97-AF65-F5344CB8AC3E}">
        <p14:creationId xmlns:p14="http://schemas.microsoft.com/office/powerpoint/2010/main" val="3401566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4DAD37A2-F677-494A-ADA8-A9F33A98C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AR Direct Debit 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D88DFCA4-D7CC-45AF-9DA0-46E722FD7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sz="2800" dirty="0"/>
              <a:t>Accounts Receivable Module</a:t>
            </a:r>
          </a:p>
          <a:p>
            <a:pPr lvl="1"/>
            <a:r>
              <a:rPr lang="en-US" altLang="en-US" dirty="0"/>
              <a:t>Create a file to upload to Bank </a:t>
            </a:r>
          </a:p>
          <a:p>
            <a:pPr lvl="1"/>
            <a:r>
              <a:rPr lang="en-US" altLang="en-US" dirty="0"/>
              <a:t>Improve cash flow</a:t>
            </a:r>
          </a:p>
          <a:p>
            <a:pPr lvl="1"/>
            <a:r>
              <a:rPr lang="en-US" altLang="en-US" dirty="0"/>
              <a:t>Reduce administrative costs for collections</a:t>
            </a:r>
          </a:p>
          <a:p>
            <a:pPr lvl="1"/>
            <a:r>
              <a:rPr lang="en-US" altLang="en-US" dirty="0"/>
              <a:t>System generated emails to customers</a:t>
            </a:r>
          </a:p>
          <a:p>
            <a:pPr lvl="1"/>
            <a:r>
              <a:rPr lang="en-US" altLang="en-US" dirty="0"/>
              <a:t>Recurring invoices</a:t>
            </a:r>
          </a:p>
          <a:p>
            <a:pPr lvl="2"/>
            <a:r>
              <a:rPr lang="en-US" altLang="en-US" dirty="0"/>
              <a:t>Retiree health care costs</a:t>
            </a:r>
          </a:p>
          <a:p>
            <a:pPr lvl="2"/>
            <a:r>
              <a:rPr lang="en-US" altLang="en-US" dirty="0"/>
              <a:t>Tuition based pre-school</a:t>
            </a:r>
          </a:p>
          <a:p>
            <a:pPr marL="914400" lvl="2" indent="0">
              <a:buNone/>
            </a:pPr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F0197D-361A-491C-A499-8AE998D7E0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8B6442-29B2-47C9-A1C9-C3ADA2782B89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0035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BE62846F-ADFB-4A66-BE50-BD4E7F21B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AR Direct Debit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174FF-D50A-46E7-8494-35952B01B9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EC886F-9738-44FA-BE38-E61E2DC903AD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B990BC-0AC9-F675-2E25-5DFDF1C30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012" y="1249327"/>
            <a:ext cx="5943600" cy="513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851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D857D-A615-3CA8-ABA6-7D1E905EC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712" y="-164048"/>
            <a:ext cx="7772400" cy="1143000"/>
          </a:xfrm>
        </p:spPr>
        <p:txBody>
          <a:bodyPr/>
          <a:lstStyle/>
          <a:p>
            <a:r>
              <a:rPr lang="en-US" dirty="0"/>
              <a:t>AR Direct Debit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2C2C20-8565-49C8-23AF-96F5D62F0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712" y="838200"/>
            <a:ext cx="7772400" cy="5867400"/>
          </a:xfrm>
        </p:spPr>
        <p:txBody>
          <a:bodyPr/>
          <a:lstStyle/>
          <a:p>
            <a:r>
              <a:rPr lang="en-US" sz="2800" dirty="0"/>
              <a:t>Customer Maintenance (AR0001)-Auto Pay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E79CE6-613D-4D66-4272-4DF79FBDFD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19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9A668E-413D-8762-487B-8CE13A237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391" y="1429819"/>
            <a:ext cx="5943600" cy="514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01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7558E1-072B-4521-BA8E-FAEB1A04FF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6BCCBA-A7AB-4E0D-85F8-3806076288CA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B810B21E-55E2-48E7-AA44-9559F3EF9C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Procurement Cards</a:t>
            </a:r>
          </a:p>
        </p:txBody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685914DD-E16F-42E7-900D-7465332BB6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774269" y="1219200"/>
            <a:ext cx="7772400" cy="50292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Procurement Cards or P-cards</a:t>
            </a:r>
          </a:p>
          <a:p>
            <a:pPr lvl="1"/>
            <a:r>
              <a:rPr lang="en-US" altLang="en-US" sz="3200" dirty="0"/>
              <a:t>Credit card used to make business purchases</a:t>
            </a:r>
          </a:p>
          <a:p>
            <a:pPr lvl="1"/>
            <a:r>
              <a:rPr lang="en-US" altLang="en-US" sz="3200" dirty="0"/>
              <a:t>Streamline purchasing processes</a:t>
            </a:r>
          </a:p>
          <a:p>
            <a:pPr lvl="1"/>
            <a:r>
              <a:rPr lang="en-US" altLang="en-US" sz="3200" dirty="0"/>
              <a:t>Set spending limits and restrict vendors</a:t>
            </a:r>
          </a:p>
          <a:p>
            <a:pPr lvl="1"/>
            <a:r>
              <a:rPr lang="en-US" altLang="en-US" sz="3200" dirty="0"/>
              <a:t>Online access </a:t>
            </a:r>
          </a:p>
          <a:p>
            <a:pPr lvl="1"/>
            <a:r>
              <a:rPr lang="en-US" altLang="en-US" sz="3200" dirty="0"/>
              <a:t>Integrate with Keystone Client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2061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6B8A1C7A-12A4-4F71-8BE3-65EE6F659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 Direct Debit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C27DA6-B5D7-4598-B63D-6A973040A3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E79381-2A91-4F08-AF69-C663A3EF6C07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7311D6-9E88-C4FF-C233-D6465E3C4E2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732212" y="1219200"/>
            <a:ext cx="5943600" cy="5029200"/>
          </a:xfrm>
          <a:prstGeom prst="rect">
            <a:avLst/>
          </a:prstGeom>
          <a:ln w="12700">
            <a:solidFill>
              <a:srgbClr val="1C1C1C"/>
            </a:solidFill>
          </a:ln>
        </p:spPr>
      </p:pic>
    </p:spTree>
    <p:extLst>
      <p:ext uri="{BB962C8B-B14F-4D97-AF65-F5344CB8AC3E}">
        <p14:creationId xmlns:p14="http://schemas.microsoft.com/office/powerpoint/2010/main" val="2184675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5568-A388-8202-430E-13AE1AC99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Vendor Invoice File Import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48B7E0-E9BE-9B21-C0F2-5750D075E6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21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CBF590-941D-33CD-4D72-917ED420C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8000" y="1478241"/>
            <a:ext cx="6858000" cy="440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79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CD494-7F30-9646-FC51-FA3A24925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Vendor Invoice File Import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1297B7-2FD9-D06A-3C06-D6029EA2EE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Excel template located on Client Care website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CF488-F941-435D-481B-D967246E5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22</a:t>
            </a:fld>
            <a:endParaRPr lang="en-US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FD2170F-5BA8-F51E-8655-9EDFD6970E24}"/>
              </a:ext>
            </a:extLst>
          </p:cNvPr>
          <p:cNvGraphicFramePr>
            <a:graphicFrameLocks noGrp="1"/>
          </p:cNvGraphicFramePr>
          <p:nvPr/>
        </p:nvGraphicFramePr>
        <p:xfrm>
          <a:off x="2817814" y="1905000"/>
          <a:ext cx="7772399" cy="438116"/>
        </p:xfrm>
        <a:graphic>
          <a:graphicData uri="http://schemas.openxmlformats.org/drawingml/2006/table">
            <a:tbl>
              <a:tblPr/>
              <a:tblGrid>
                <a:gridCol w="911496">
                  <a:extLst>
                    <a:ext uri="{9D8B030D-6E8A-4147-A177-3AD203B41FA5}">
                      <a16:colId xmlns:a16="http://schemas.microsoft.com/office/drawing/2014/main" val="2443190411"/>
                    </a:ext>
                  </a:extLst>
                </a:gridCol>
                <a:gridCol w="903900">
                  <a:extLst>
                    <a:ext uri="{9D8B030D-6E8A-4147-A177-3AD203B41FA5}">
                      <a16:colId xmlns:a16="http://schemas.microsoft.com/office/drawing/2014/main" val="452802594"/>
                    </a:ext>
                  </a:extLst>
                </a:gridCol>
                <a:gridCol w="699203">
                  <a:extLst>
                    <a:ext uri="{9D8B030D-6E8A-4147-A177-3AD203B41FA5}">
                      <a16:colId xmlns:a16="http://schemas.microsoft.com/office/drawing/2014/main" val="3495193875"/>
                    </a:ext>
                  </a:extLst>
                </a:gridCol>
                <a:gridCol w="723110">
                  <a:extLst>
                    <a:ext uri="{9D8B030D-6E8A-4147-A177-3AD203B41FA5}">
                      <a16:colId xmlns:a16="http://schemas.microsoft.com/office/drawing/2014/main" val="1244927361"/>
                    </a:ext>
                  </a:extLst>
                </a:gridCol>
                <a:gridCol w="736792">
                  <a:extLst>
                    <a:ext uri="{9D8B030D-6E8A-4147-A177-3AD203B41FA5}">
                      <a16:colId xmlns:a16="http://schemas.microsoft.com/office/drawing/2014/main" val="1561715328"/>
                    </a:ext>
                  </a:extLst>
                </a:gridCol>
                <a:gridCol w="493727">
                  <a:extLst>
                    <a:ext uri="{9D8B030D-6E8A-4147-A177-3AD203B41FA5}">
                      <a16:colId xmlns:a16="http://schemas.microsoft.com/office/drawing/2014/main" val="4222402819"/>
                    </a:ext>
                  </a:extLst>
                </a:gridCol>
                <a:gridCol w="805154">
                  <a:extLst>
                    <a:ext uri="{9D8B030D-6E8A-4147-A177-3AD203B41FA5}">
                      <a16:colId xmlns:a16="http://schemas.microsoft.com/office/drawing/2014/main" val="2848427726"/>
                    </a:ext>
                  </a:extLst>
                </a:gridCol>
                <a:gridCol w="1222923">
                  <a:extLst>
                    <a:ext uri="{9D8B030D-6E8A-4147-A177-3AD203B41FA5}">
                      <a16:colId xmlns:a16="http://schemas.microsoft.com/office/drawing/2014/main" val="2547170271"/>
                    </a:ext>
                  </a:extLst>
                </a:gridCol>
                <a:gridCol w="1276094">
                  <a:extLst>
                    <a:ext uri="{9D8B030D-6E8A-4147-A177-3AD203B41FA5}">
                      <a16:colId xmlns:a16="http://schemas.microsoft.com/office/drawing/2014/main" val="3306706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Vendor Invoice Number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Future use / 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Leave Blank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Future use / 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Leave Blank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Purchase Order No.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 Line Item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Invoice Qty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Unit Price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UOM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1724921"/>
                  </a:ext>
                </a:extLst>
              </a:tr>
              <a:tr h="113965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3435865261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2004494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5.48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SHARPIE FINE PERM BLACK 12/DZ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DZ</a:t>
                      </a:r>
                    </a:p>
                  </a:txBody>
                  <a:tcPr marL="5698" marR="5698" marT="56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41473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E6FE6E8-A775-E10D-9832-4AEE44BE7D15}"/>
              </a:ext>
            </a:extLst>
          </p:cNvPr>
          <p:cNvGraphicFramePr>
            <a:graphicFrameLocks noGrp="1"/>
          </p:cNvGraphicFramePr>
          <p:nvPr/>
        </p:nvGraphicFramePr>
        <p:xfrm>
          <a:off x="3236912" y="2572666"/>
          <a:ext cx="6934201" cy="37420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87003">
                  <a:extLst>
                    <a:ext uri="{9D8B030D-6E8A-4147-A177-3AD203B41FA5}">
                      <a16:colId xmlns:a16="http://schemas.microsoft.com/office/drawing/2014/main" val="3644162089"/>
                    </a:ext>
                  </a:extLst>
                </a:gridCol>
                <a:gridCol w="4247198">
                  <a:extLst>
                    <a:ext uri="{9D8B030D-6E8A-4147-A177-3AD203B41FA5}">
                      <a16:colId xmlns:a16="http://schemas.microsoft.com/office/drawing/2014/main" val="3856893568"/>
                    </a:ext>
                  </a:extLst>
                </a:gridCol>
              </a:tblGrid>
              <a:tr h="634641">
                <a:tc>
                  <a:txBody>
                    <a:bodyPr/>
                    <a:lstStyle/>
                    <a:p>
                      <a:r>
                        <a:rPr lang="en-US" sz="1600" dirty="0"/>
                        <a:t>Vendor Invoice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The field is required and must be a unique number to the vendor.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5521320"/>
                  </a:ext>
                </a:extLst>
              </a:tr>
              <a:tr h="634641">
                <a:tc>
                  <a:txBody>
                    <a:bodyPr/>
                    <a:lstStyle/>
                    <a:p>
                      <a:r>
                        <a:rPr lang="en-US" sz="1600" dirty="0"/>
                        <a:t>Purchase Order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The field is required and must correspond to a purchase order in the system.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3681669"/>
                  </a:ext>
                </a:extLst>
              </a:tr>
              <a:tr h="367689">
                <a:tc>
                  <a:txBody>
                    <a:bodyPr/>
                    <a:lstStyle/>
                    <a:p>
                      <a:r>
                        <a:rPr lang="en-US" sz="1600" dirty="0"/>
                        <a:t>PO Line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The field is required and indicates which line of the purchase order to invoice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427638"/>
                  </a:ext>
                </a:extLst>
              </a:tr>
              <a:tr h="367689">
                <a:tc>
                  <a:txBody>
                    <a:bodyPr/>
                    <a:lstStyle/>
                    <a:p>
                      <a:r>
                        <a:rPr lang="en-US" sz="1600" dirty="0"/>
                        <a:t>Invoice Quantity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The field is required.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8495959"/>
                  </a:ext>
                </a:extLst>
              </a:tr>
              <a:tr h="367689">
                <a:tc>
                  <a:txBody>
                    <a:bodyPr/>
                    <a:lstStyle/>
                    <a:p>
                      <a:r>
                        <a:rPr lang="en-US" sz="1600" dirty="0"/>
                        <a:t>Unit Price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The field is required.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613692"/>
                  </a:ext>
                </a:extLst>
              </a:tr>
              <a:tr h="367689">
                <a:tc>
                  <a:txBody>
                    <a:bodyPr/>
                    <a:lstStyle/>
                    <a:p>
                      <a:r>
                        <a:rPr lang="en-US" sz="1600" dirty="0"/>
                        <a:t>Description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The field is required and displays on the invoice line item.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4400483"/>
                  </a:ext>
                </a:extLst>
              </a:tr>
              <a:tr h="367689">
                <a:tc>
                  <a:txBody>
                    <a:bodyPr/>
                    <a:lstStyle/>
                    <a:p>
                      <a:r>
                        <a:rPr lang="en-US" sz="1600" dirty="0"/>
                        <a:t>Unit of 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The field is optional and if left blank, defaults to EA.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5684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56416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6D6605A2-B415-444D-A859-A3C3F6F49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Journal Entry Import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049F0-A05F-44DE-95C7-3EC9B02E31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12F3BC-DF7F-4F11-BC76-F0F51D4E1FA8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D38EAE-AC47-4937-F861-173592CF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812" y="1217428"/>
            <a:ext cx="5943600" cy="514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77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F22B4-1990-FC34-9051-EA76C3CFE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Journal Entry Import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405B1E-3D21-8A4D-3CA9-AF006FF9AF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24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74021C-6809-C558-30E4-8A06BC1BA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2" y="1927725"/>
            <a:ext cx="8229600" cy="393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29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A4EE2-485E-48BE-A607-9E8389AEF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Cash Receipts Import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73EC988-897B-B890-1F79-1589A0B462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75151" y="1219200"/>
            <a:ext cx="5983827" cy="51816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2A3AE8-A82F-7D98-41CE-F78E7760E7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1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EE576-436F-9AF1-CEBD-5E0CF8CA2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Cash Receipts Import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4A1B3-19F4-F701-6945-CA047DEFCE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26</a:t>
            </a:fld>
            <a:endParaRPr lang="en-US" alt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A93A46E-9C35-C456-92FE-83D84EB95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89212" y="1861425"/>
            <a:ext cx="7772400" cy="3135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8732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F3C9C-1917-AD29-4C76-B2DE82305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Budget Prep Import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80B24-38C5-F367-F6D6-6F47BA4322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27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30AD65-20A6-F63F-0E67-9E2B6C880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812" y="1219200"/>
            <a:ext cx="5943600" cy="517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3746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31E49-451C-3BE1-D526-2A5274414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Budget Prep Import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56CE2-9608-6CAF-E94A-E3D1DD821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Summary vs Detail</a:t>
            </a:r>
          </a:p>
          <a:p>
            <a:pPr lvl="1"/>
            <a:r>
              <a:rPr lang="en-US" dirty="0"/>
              <a:t>Summary</a:t>
            </a:r>
          </a:p>
          <a:p>
            <a:pPr lvl="2"/>
            <a:r>
              <a:rPr lang="en-US" dirty="0"/>
              <a:t>No template, two column spreadsheet with GL account and total budget amount.</a:t>
            </a:r>
          </a:p>
          <a:p>
            <a:pPr lvl="2"/>
            <a:r>
              <a:rPr lang="en-US" dirty="0"/>
              <a:t>Save as tab-delimited file.</a:t>
            </a:r>
          </a:p>
          <a:p>
            <a:pPr lvl="1"/>
            <a:r>
              <a:rPr lang="en-US" dirty="0"/>
              <a:t>Detail </a:t>
            </a:r>
          </a:p>
          <a:p>
            <a:pPr lvl="2"/>
            <a:r>
              <a:rPr lang="en-US" dirty="0"/>
              <a:t>Keystone template must be used.</a:t>
            </a:r>
          </a:p>
          <a:p>
            <a:pPr lvl="2"/>
            <a:r>
              <a:rPr lang="en-US" dirty="0"/>
              <a:t>Contains line- item details of budget amount.</a:t>
            </a:r>
          </a:p>
          <a:p>
            <a:pPr lvl="2"/>
            <a:r>
              <a:rPr lang="en-US" dirty="0"/>
              <a:t>Save as tab-delimited file.</a:t>
            </a:r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41FE6C-3109-DA15-4FD2-B9B1DC13E0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91081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7ABFAC6-F0CE-C970-9204-FBF203EBD4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3443" y="1206500"/>
            <a:ext cx="6001138" cy="51816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A33643-5117-8CBD-075C-D6626479B4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29</a:t>
            </a:fld>
            <a:endParaRPr lang="en-US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CFD6392-87DE-85E4-BCFD-5784F897DF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17812" y="76200"/>
            <a:ext cx="7772400" cy="1143000"/>
          </a:xfrm>
        </p:spPr>
        <p:txBody>
          <a:bodyPr/>
          <a:lstStyle/>
          <a:p>
            <a:r>
              <a:rPr lang="en-US" dirty="0"/>
              <a:t>Budget Prep Import - Detail</a:t>
            </a:r>
          </a:p>
        </p:txBody>
      </p:sp>
    </p:spTree>
    <p:extLst>
      <p:ext uri="{BB962C8B-B14F-4D97-AF65-F5344CB8AC3E}">
        <p14:creationId xmlns:p14="http://schemas.microsoft.com/office/powerpoint/2010/main" val="1945805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A4FEE-5037-3E05-BAD6-5DE486B82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Procurement Cards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1D8C8A-90A6-C5F2-A784-6642886C35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3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2B8CBF-DA43-6413-DCB4-AC25F917A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212" y="1066801"/>
            <a:ext cx="5943600" cy="514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0097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19C4-4084-7E8E-E2DE-DCD701F0C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Budget Transfer Import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2B2D9F1-A479-4B20-6907-313341861B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35114" y="1371600"/>
            <a:ext cx="5937797" cy="51816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AD6F0-259E-FCCB-7418-675ABD1037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59318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E2805-8984-DF9A-BDD3-2C0B1CE85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Budget Transfer Import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7E6DE6-EFF1-3AC0-60ED-86A34933F6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3012" y="1981200"/>
            <a:ext cx="7772400" cy="28956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14EDF5-C7BC-DD78-51A5-4EF2E27C29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99182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B250248-C936-4ACA-1F12-1F31CC2CCB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30855" y="1371600"/>
            <a:ext cx="5946314" cy="51816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91A4E0-9F63-9C8F-AED0-E7C5588543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0F94C5-876D-43EB-13BD-A987C1DAE54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General Ledger Update Import</a:t>
            </a:r>
          </a:p>
        </p:txBody>
      </p:sp>
    </p:spTree>
    <p:extLst>
      <p:ext uri="{BB962C8B-B14F-4D97-AF65-F5344CB8AC3E}">
        <p14:creationId xmlns:p14="http://schemas.microsoft.com/office/powerpoint/2010/main" val="24622412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DE38C3-0766-EC97-8126-DA5E81BE3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0093" y="838200"/>
            <a:ext cx="7772400" cy="6019800"/>
          </a:xfrm>
        </p:spPr>
        <p:txBody>
          <a:bodyPr/>
          <a:lstStyle/>
          <a:p>
            <a:r>
              <a:rPr lang="en-US" sz="2800" dirty="0"/>
              <a:t>Update to existing General Ledger accounts.</a:t>
            </a:r>
          </a:p>
          <a:p>
            <a:r>
              <a:rPr lang="en-US" sz="2800" dirty="0"/>
              <a:t>Chart of Accounts Maintenance (GL0018) fields.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3051F6-9C19-F3C9-0BCE-5B64AFD1B1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A2E3B-FA8E-5F82-DD43-6B17A41E63D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-44487"/>
            <a:ext cx="7772400" cy="1219200"/>
          </a:xfrm>
        </p:spPr>
        <p:txBody>
          <a:bodyPr/>
          <a:lstStyle/>
          <a:p>
            <a:r>
              <a:rPr lang="en-US" dirty="0"/>
              <a:t>General Ledger Update Import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758F02-B107-EA39-C2F0-03391E5DA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7012" y="2020778"/>
            <a:ext cx="5256914" cy="453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509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D1293F-4B9A-8DF6-38DD-BE9DD734DF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912018"/>
                </a:solidFill>
              </a:rPr>
              <a:t>General Ledger Account Import </a:t>
            </a:r>
          </a:p>
          <a:p>
            <a:pPr lvl="1"/>
            <a:r>
              <a:rPr lang="en-US" i="1" dirty="0">
                <a:solidFill>
                  <a:srgbClr val="912018"/>
                </a:solidFill>
              </a:rPr>
              <a:t>Create new GL accounts from a tab-delimited file.</a:t>
            </a:r>
          </a:p>
          <a:p>
            <a:r>
              <a:rPr lang="en-US" dirty="0">
                <a:solidFill>
                  <a:srgbClr val="912018"/>
                </a:solidFill>
              </a:rPr>
              <a:t>Budget Supplement Import</a:t>
            </a:r>
          </a:p>
          <a:p>
            <a:pPr lvl="1"/>
            <a:r>
              <a:rPr lang="en-US" i="1" dirty="0">
                <a:solidFill>
                  <a:srgbClr val="912018"/>
                </a:solidFill>
              </a:rPr>
              <a:t>Three import scenarios – supplement only, adjustment to budget and balanced supplement.</a:t>
            </a:r>
          </a:p>
          <a:p>
            <a:r>
              <a:rPr lang="en-US" dirty="0">
                <a:solidFill>
                  <a:srgbClr val="912018"/>
                </a:solidFill>
              </a:rPr>
              <a:t>AP Invoice Import </a:t>
            </a:r>
          </a:p>
          <a:p>
            <a:pPr lvl="1"/>
            <a:r>
              <a:rPr lang="en-US" i="1" dirty="0">
                <a:solidFill>
                  <a:srgbClr val="912018"/>
                </a:solidFill>
              </a:rPr>
              <a:t>Import multiple vendors and invoices from a tab-delimited file with and without purchase orders.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429326-ACF2-702C-084F-FC4BFB38AC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34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1A70260-6BF3-EA42-C0BB-666C4B11A3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Release 26.1 - Enhancements</a:t>
            </a:r>
          </a:p>
        </p:txBody>
      </p:sp>
    </p:spTree>
    <p:extLst>
      <p:ext uri="{BB962C8B-B14F-4D97-AF65-F5344CB8AC3E}">
        <p14:creationId xmlns:p14="http://schemas.microsoft.com/office/powerpoint/2010/main" val="33437599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0FF75A-B801-74F6-3395-5044E1F721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CEEAAD-ECA2-ABAA-99EB-37D1BEF11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138" y="2209800"/>
            <a:ext cx="74580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6918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A4FEE-5037-3E05-BAD6-5DE486B82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Procurement Cards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1D8C8A-90A6-C5F2-A784-6642886C35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95E5645-1CC6-4A56-9F1F-E39B253A18C4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098" name="Picture 4">
            <a:extLst>
              <a:ext uri="{FF2B5EF4-FFF2-40B4-BE49-F238E27FC236}">
                <a16:creationId xmlns:a16="http://schemas.microsoft.com/office/drawing/2014/main" id="{B7C667B8-96A3-2123-B44B-2F6BAD44A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5" y="1219201"/>
            <a:ext cx="5578475" cy="4327525"/>
          </a:xfrm>
          <a:prstGeom prst="rect">
            <a:avLst/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083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EAB84-F457-905E-59F5-8879A9EF0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Cards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802C2-AD46-F655-1069-A34E17A69B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5</a:t>
            </a:fld>
            <a:endParaRPr lang="en-US" alt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D1FB30C-87A9-DAE7-A9EE-0E5FFA8936A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3614" y="1219200"/>
            <a:ext cx="6525510" cy="51816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3638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7C6A5-11F4-695F-7DA8-851B7D1FE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Cards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E84A3-A1F4-F371-EC25-937CC06F69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6</a:t>
            </a:fld>
            <a:endParaRPr lang="en-US" alt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8BE7661-7293-60DE-7A14-C2B4F571C1A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8444" y="1371600"/>
            <a:ext cx="6511136" cy="51816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82320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5ADE1CF-70CC-4623-A3E4-73BC2015B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AP Credit Card Submission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7BA7F1A9-1318-45E4-BAF0-79EAD6C41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219200"/>
            <a:ext cx="77724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AP Credit Card Submission</a:t>
            </a:r>
          </a:p>
          <a:p>
            <a:pPr lvl="1"/>
            <a:r>
              <a:rPr lang="en-US" altLang="en-US" dirty="0"/>
              <a:t>AP invoices are paid in Keystone Client.</a:t>
            </a:r>
          </a:p>
          <a:p>
            <a:pPr lvl="1"/>
            <a:r>
              <a:rPr lang="en-US" altLang="en-US" dirty="0"/>
              <a:t>Create a file of the AP invoices that is uploaded to Bank.</a:t>
            </a:r>
          </a:p>
          <a:p>
            <a:pPr lvl="1"/>
            <a:r>
              <a:rPr lang="en-US" altLang="en-US" dirty="0"/>
              <a:t>The Bank pays the vendors directly.</a:t>
            </a:r>
          </a:p>
          <a:p>
            <a:pPr lvl="1"/>
            <a:endParaRPr lang="en-US" alt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dirty="0"/>
              <a:t>Advantages</a:t>
            </a:r>
          </a:p>
          <a:p>
            <a:pPr lvl="1"/>
            <a:r>
              <a:rPr lang="en-US" altLang="en-US" dirty="0"/>
              <a:t>Rewards or cash back from your credit card company.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04C615-25C3-4564-B906-A1A315984B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038A68-3B8D-42D1-8A3D-BFF9D03C33D0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3904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DF00407-00B5-4EF1-B40D-1ED3FA7D7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AP Credit Card Submission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445547-7FAD-4410-A297-52D551E7B8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D3CA6E-402A-4CDC-B20D-10C43BA37EC7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A64DE7-F3D9-D8A9-77E7-45CF42CE4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612" y="1371600"/>
            <a:ext cx="6858000" cy="44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38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9E626-AEBB-7EED-AD8B-31A2D4A72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7812" y="76200"/>
            <a:ext cx="7772400" cy="914400"/>
          </a:xfrm>
        </p:spPr>
        <p:txBody>
          <a:bodyPr/>
          <a:lstStyle/>
          <a:p>
            <a:r>
              <a:rPr lang="en-US" altLang="en-US" dirty="0"/>
              <a:t>AP Credit Card Submission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EA367-AC8B-9D77-DE57-91CF501ED0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8687" y="1066800"/>
            <a:ext cx="7772400" cy="5486400"/>
          </a:xfrm>
        </p:spPr>
        <p:txBody>
          <a:bodyPr/>
          <a:lstStyle/>
          <a:p>
            <a:r>
              <a:rPr lang="en-US" sz="2400" dirty="0"/>
              <a:t>Vendor Maintenance (PO1202)- Banking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Check Code File Maintenance (LG0448)</a:t>
            </a:r>
          </a:p>
          <a:p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3819E-0E89-FC8D-C7FE-5EFEFFAFE6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E5645-1CC6-4A56-9F1F-E39B253A18C4}" type="slidenum">
              <a:rPr lang="en-US" altLang="en-US" smtClean="0"/>
              <a:pPr/>
              <a:t>9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DB6638-3609-5340-F97A-4AA040D77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903" y="1600200"/>
            <a:ext cx="5867400" cy="238564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201CE8-2CB5-235E-17F0-4BAF3148A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7563" y="4648201"/>
            <a:ext cx="1814649" cy="172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42894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01069036">
  <a:themeElements>
    <a:clrScheme name="01069036 1">
      <a:dk1>
        <a:srgbClr val="200B5B"/>
      </a:dk1>
      <a:lt1>
        <a:srgbClr val="EAEAEA"/>
      </a:lt1>
      <a:dk2>
        <a:srgbClr val="6600FF"/>
      </a:dk2>
      <a:lt2>
        <a:srgbClr val="FFCC66"/>
      </a:lt2>
      <a:accent1>
        <a:srgbClr val="EEB00B"/>
      </a:accent1>
      <a:accent2>
        <a:srgbClr val="6600CC"/>
      </a:accent2>
      <a:accent3>
        <a:srgbClr val="B8AAFF"/>
      </a:accent3>
      <a:accent4>
        <a:srgbClr val="C8C8C8"/>
      </a:accent4>
      <a:accent5>
        <a:srgbClr val="F5D4AA"/>
      </a:accent5>
      <a:accent6>
        <a:srgbClr val="5C00B9"/>
      </a:accent6>
      <a:hlink>
        <a:srgbClr val="FF33CC"/>
      </a:hlink>
      <a:folHlink>
        <a:srgbClr val="6666FF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5e0b9a0b-fe70-4913-b410-e68a4fc5ed57"/>
    <ds:schemaRef ds:uri="781812da-d73b-4284-b311-b75665a9727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728</Words>
  <Application>Microsoft Office PowerPoint</Application>
  <PresentationFormat>Custom</PresentationFormat>
  <Paragraphs>180</Paragraphs>
  <Slides>36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Aptos</vt:lpstr>
      <vt:lpstr>Calibri</vt:lpstr>
      <vt:lpstr>Times New Roman</vt:lpstr>
      <vt:lpstr>Wingdings</vt:lpstr>
      <vt:lpstr>Keystone - NASU</vt:lpstr>
      <vt:lpstr>Keystone - NASU</vt:lpstr>
      <vt:lpstr>01069036</vt:lpstr>
      <vt:lpstr>Keystone - NASU</vt:lpstr>
      <vt:lpstr>FIS Imports and Exports</vt:lpstr>
      <vt:lpstr>Procurement Cards</vt:lpstr>
      <vt:lpstr>Procurement Cards</vt:lpstr>
      <vt:lpstr>Procurement Cards</vt:lpstr>
      <vt:lpstr>Procurement Cards</vt:lpstr>
      <vt:lpstr>Procurement Cards</vt:lpstr>
      <vt:lpstr>AP Credit Card Submission</vt:lpstr>
      <vt:lpstr>AP Credit Card Submission</vt:lpstr>
      <vt:lpstr>AP Credit Card Submission</vt:lpstr>
      <vt:lpstr>Positive Pay</vt:lpstr>
      <vt:lpstr>Positive Pay</vt:lpstr>
      <vt:lpstr>Positive Pay</vt:lpstr>
      <vt:lpstr>AP ACH PAYMENTS</vt:lpstr>
      <vt:lpstr>AP ACH PAYMENTS</vt:lpstr>
      <vt:lpstr>AP ACH PAYMENTS</vt:lpstr>
      <vt:lpstr>AP Direct Deposit (ACH)</vt:lpstr>
      <vt:lpstr>AR Direct Debit </vt:lpstr>
      <vt:lpstr>AR Direct Debit</vt:lpstr>
      <vt:lpstr>AR Direct Debit</vt:lpstr>
      <vt:lpstr>AR Direct Debit </vt:lpstr>
      <vt:lpstr>Vendor Invoice File Import</vt:lpstr>
      <vt:lpstr>Vendor Invoice File Import</vt:lpstr>
      <vt:lpstr>Journal Entry Import</vt:lpstr>
      <vt:lpstr>Journal Entry Import</vt:lpstr>
      <vt:lpstr>Cash Receipts Import</vt:lpstr>
      <vt:lpstr>Cash Receipts Import</vt:lpstr>
      <vt:lpstr>Budget Prep Import</vt:lpstr>
      <vt:lpstr>Budget Prep Import</vt:lpstr>
      <vt:lpstr>Budget Prep Import - Detail</vt:lpstr>
      <vt:lpstr>Budget Transfer Import</vt:lpstr>
      <vt:lpstr>Budget Transfer Import</vt:lpstr>
      <vt:lpstr>PowerPoint Presentation</vt:lpstr>
      <vt:lpstr>PowerPoint Presentation</vt:lpstr>
      <vt:lpstr>Release 26.1 - Enhancements</vt:lpstr>
      <vt:lpstr>PowerPoint Presentation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Janette Raab</cp:lastModifiedBy>
  <cp:revision>2</cp:revision>
  <cp:lastPrinted>2016-09-16T15:22:39Z</cp:lastPrinted>
  <dcterms:created xsi:type="dcterms:W3CDTF">2009-02-19T19:39:49Z</dcterms:created>
  <dcterms:modified xsi:type="dcterms:W3CDTF">2025-09-30T18:44:17Z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