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811" r:id="rId5"/>
  </p:sldMasterIdLst>
  <p:notesMasterIdLst>
    <p:notesMasterId r:id="rId32"/>
  </p:notesMasterIdLst>
  <p:handoutMasterIdLst>
    <p:handoutMasterId r:id="rId33"/>
  </p:handoutMasterIdLst>
  <p:sldIdLst>
    <p:sldId id="256" r:id="rId6"/>
    <p:sldId id="296"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7" r:id="rId31"/>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999999"/>
    <a:srgbClr val="AC002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8D5F1B-0403-4AD2-BD02-1D10E245AFC3}" v="9" dt="2025-09-30T15:49:15.2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9" autoAdjust="0"/>
    <p:restoredTop sz="94794" autoAdjust="0"/>
  </p:normalViewPr>
  <p:slideViewPr>
    <p:cSldViewPr>
      <p:cViewPr varScale="1">
        <p:scale>
          <a:sx n="101" d="100"/>
          <a:sy n="101" d="100"/>
        </p:scale>
        <p:origin x="99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39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9/30/2025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dirty="0"/>
          </a:p>
        </p:txBody>
      </p:sp>
    </p:spTree>
    <p:extLst>
      <p:ext uri="{BB962C8B-B14F-4D97-AF65-F5344CB8AC3E}">
        <p14:creationId xmlns:p14="http://schemas.microsoft.com/office/powerpoint/2010/main" val="292758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dirty="0"/>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dirty="0"/>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dirty="0">
                <a:solidFill>
                  <a:srgbClr val="3C3C3C"/>
                </a:solidFill>
                <a:latin typeface="Aptos" panose="020B0004020202020204" pitchFamily="34" charset="0"/>
              </a:rPr>
              <a:t>Text</a:t>
            </a:r>
          </a:p>
          <a:p>
            <a:pPr lvl="1"/>
            <a:r>
              <a:rPr lang="en-US" sz="2400" dirty="0">
                <a:solidFill>
                  <a:srgbClr val="3C3C3C"/>
                </a:solidFill>
                <a:latin typeface="Aptos" panose="020B0004020202020204" pitchFamily="34" charset="0"/>
              </a:rPr>
              <a:t>Bullet1</a:t>
            </a:r>
          </a:p>
          <a:p>
            <a:pPr lvl="1"/>
            <a:r>
              <a:rPr lang="en-US" sz="2400" dirty="0">
                <a:solidFill>
                  <a:srgbClr val="3C3C3C"/>
                </a:solidFill>
                <a:latin typeface="Aptos" panose="020B0004020202020204" pitchFamily="34" charset="0"/>
              </a:rPr>
              <a:t>Bullet2</a:t>
            </a:r>
          </a:p>
          <a:p>
            <a:pPr lvl="1"/>
            <a:r>
              <a:rPr lang="en-US" sz="2400" dirty="0">
                <a:solidFill>
                  <a:srgbClr val="3C3C3C"/>
                </a:solidFill>
                <a:latin typeface="Aptos" panose="020B0004020202020204" pitchFamily="34" charset="0"/>
              </a:rPr>
              <a:t>Bullet3</a:t>
            </a:r>
          </a:p>
          <a:p>
            <a:pPr lvl="1"/>
            <a:endParaRPr lang="en-US" sz="2400" dirty="0">
              <a:latin typeface="Aptos" panose="020B0004020202020204" pitchFamily="34" charset="0"/>
            </a:endParaRPr>
          </a:p>
          <a:p>
            <a:pPr marL="0" indent="0">
              <a:buNone/>
            </a:pPr>
            <a:r>
              <a:rPr lang="en-US" sz="2400" dirty="0">
                <a:solidFill>
                  <a:srgbClr val="3C3C3C"/>
                </a:solidFill>
                <a:latin typeface="Aptos" panose="020B0004020202020204" pitchFamily="34" charset="0"/>
              </a:rPr>
              <a:t>More text…</a:t>
            </a:r>
          </a:p>
          <a:p>
            <a:pPr lvl="1"/>
            <a:endParaRPr lang="en-US" sz="2400" dirty="0">
              <a:latin typeface="Aptos" panose="020B0004020202020204" pitchFamily="34" charset="0"/>
            </a:endParaRPr>
          </a:p>
          <a:p>
            <a:endParaRPr lang="en-US" sz="2400" dirty="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dirty="0">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dirty="0">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60038" y="2209800"/>
            <a:ext cx="9243192" cy="1676400"/>
          </a:xfrm>
          <a:prstGeom prst="rect">
            <a:avLst/>
          </a:prstGeom>
        </p:spPr>
        <p:txBody>
          <a:bodyPr anchor="ctr" anchorCtr="1">
            <a:normAutofit/>
          </a:bodyPr>
          <a:lstStyle>
            <a:lvl1pPr>
              <a:defRPr>
                <a:solidFill>
                  <a:schemeClr val="accent2"/>
                </a:solidFill>
              </a:defRPr>
            </a:lvl1pPr>
          </a:lstStyle>
          <a:p>
            <a:r>
              <a:rPr lang="en-US" dirty="0"/>
              <a:t>Enter Session Title</a:t>
            </a:r>
          </a:p>
        </p:txBody>
      </p:sp>
      <p:sp>
        <p:nvSpPr>
          <p:cNvPr id="3079" name="Rectangle 7"/>
          <p:cNvSpPr>
            <a:spLocks noGrp="1" noChangeArrowheads="1"/>
          </p:cNvSpPr>
          <p:nvPr>
            <p:ph type="subTitle" sz="quarter" idx="1"/>
          </p:nvPr>
        </p:nvSpPr>
        <p:spPr>
          <a:xfrm>
            <a:off x="3613905" y="4191000"/>
            <a:ext cx="7735461"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dirty="0"/>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12" name="Group 11"/>
          <p:cNvGrpSpPr/>
          <p:nvPr userDrawn="1"/>
        </p:nvGrpSpPr>
        <p:grpSpPr>
          <a:xfrm>
            <a:off x="4343093" y="5486400"/>
            <a:ext cx="6277082" cy="1143000"/>
            <a:chOff x="2682362" y="2362201"/>
            <a:chExt cx="4709038" cy="1143000"/>
          </a:xfrm>
        </p:grpSpPr>
        <p:sp>
          <p:nvSpPr>
            <p:cNvPr id="11" name="Rectangle 1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9" name="Picture 8"/>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34D1EECB-6187-86D5-F0DE-28941CB8AA00}"/>
              </a:ext>
            </a:extLst>
          </p:cNvPr>
          <p:cNvPicPr>
            <a:picLocks noChangeAspect="1"/>
          </p:cNvPicPr>
          <p:nvPr userDrawn="1"/>
        </p:nvPicPr>
        <p:blipFill>
          <a:blip r:embed="rId4"/>
          <a:stretch>
            <a:fillRect/>
          </a:stretch>
        </p:blipFill>
        <p:spPr>
          <a:xfrm>
            <a:off x="4459399" y="34507"/>
            <a:ext cx="6044470" cy="2524477"/>
          </a:xfrm>
          <a:prstGeom prst="rect">
            <a:avLst/>
          </a:prstGeom>
        </p:spPr>
      </p:pic>
    </p:spTree>
    <p:extLst>
      <p:ext uri="{BB962C8B-B14F-4D97-AF65-F5344CB8AC3E}">
        <p14:creationId xmlns:p14="http://schemas.microsoft.com/office/powerpoint/2010/main" val="3114846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4">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endParaRPr lang="en-US" kern="0" dirty="0"/>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endParaRPr lang="en-US" kern="0" dirty="0"/>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860038" y="1981200"/>
            <a:ext cx="924319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4400" kern="0" dirty="0"/>
              <a:t>Enter Session Title</a:t>
            </a:r>
          </a:p>
        </p:txBody>
      </p:sp>
      <p:sp>
        <p:nvSpPr>
          <p:cNvPr id="27" name="Rectangle 7"/>
          <p:cNvSpPr txBox="1">
            <a:spLocks noChangeArrowheads="1"/>
          </p:cNvSpPr>
          <p:nvPr userDrawn="1"/>
        </p:nvSpPr>
        <p:spPr>
          <a:xfrm>
            <a:off x="3613905" y="3962400"/>
            <a:ext cx="7735461"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3200" kern="0"/>
              <a:t>Click to edit Master subtitle style</a:t>
            </a:r>
            <a:endParaRPr lang="en-US" sz="3200" kern="0" dirty="0"/>
          </a:p>
        </p:txBody>
      </p:sp>
      <p:pic>
        <p:nvPicPr>
          <p:cNvPr id="28" name="Picture 27"/>
          <p:cNvPicPr>
            <a:picLocks noChangeAspect="1"/>
          </p:cNvPicPr>
          <p:nvPr userDrawn="1"/>
        </p:nvPicPr>
        <p:blipFill rotWithShape="1">
          <a:blip r:embed="rId4">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30" name="Group 29"/>
          <p:cNvGrpSpPr/>
          <p:nvPr userDrawn="1"/>
        </p:nvGrpSpPr>
        <p:grpSpPr>
          <a:xfrm>
            <a:off x="4343093" y="5486400"/>
            <a:ext cx="6277082"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E9B316FD-61FF-4F1B-A6F4-9BE075701AE7}"/>
              </a:ext>
            </a:extLst>
          </p:cNvPr>
          <p:cNvPicPr>
            <a:picLocks noChangeAspect="1"/>
          </p:cNvPicPr>
          <p:nvPr userDrawn="1"/>
        </p:nvPicPr>
        <p:blipFill>
          <a:blip r:embed="rId6"/>
          <a:stretch>
            <a:fillRect/>
          </a:stretch>
        </p:blipFill>
        <p:spPr>
          <a:xfrm>
            <a:off x="4977104" y="228601"/>
            <a:ext cx="5101875" cy="2183871"/>
          </a:xfrm>
          <a:prstGeom prst="rect">
            <a:avLst/>
          </a:prstGeom>
        </p:spPr>
      </p:pic>
    </p:spTree>
  </p:cSld>
  <p:clrMap bg1="dk2" tx1="lt1" bg2="dk1" tx2="lt2" accent1="accent1" accent2="accent2" accent3="accent3" accent4="accent4" accent5="accent5" accent6="accent6" hlink="hlink" folHlink="folHlink"/>
  <p:sldLayoutIdLst>
    <p:sldLayoutId id="2147483813" r:id="rId1"/>
    <p:sldLayoutId id="2147483812" r:id="rId2"/>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a:normAutofit/>
          </a:bodyPr>
          <a:lstStyle/>
          <a:p>
            <a:r>
              <a:rPr lang="en-US" sz="4400" b="1" dirty="0">
                <a:latin typeface="Aptos" panose="020B0004020202020204" pitchFamily="34" charset="0"/>
              </a:rPr>
              <a:t>  </a:t>
            </a:r>
            <a:endParaRPr lang="en-US" i="1"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a:normAutofit fontScale="55000" lnSpcReduction="20000"/>
          </a:bodyPr>
          <a:lstStyle/>
          <a:p>
            <a:r>
              <a:rPr lang="en-US" dirty="0"/>
              <a:t>Whitney Mullins, Wise County, VA</a:t>
            </a:r>
          </a:p>
          <a:p>
            <a:r>
              <a:rPr lang="en-US" dirty="0"/>
              <a:t>Kamesa Crumdy, Rhonda Robbins</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dirty="0">
                <a:solidFill>
                  <a:srgbClr val="912018"/>
                </a:solidFill>
                <a:latin typeface="Aptos" panose="020B0004020202020204" pitchFamily="34" charset="0"/>
              </a:rPr>
              <a:t>NASU 2025</a:t>
            </a:r>
            <a:br>
              <a:rPr lang="en-US" dirty="0">
                <a:solidFill>
                  <a:srgbClr val="912018"/>
                </a:solidFill>
                <a:latin typeface="Aptos" panose="020B0004020202020204" pitchFamily="34" charset="0"/>
              </a:rPr>
            </a:br>
            <a:r>
              <a:rPr lang="en-US" sz="2100" dirty="0">
                <a:solidFill>
                  <a:srgbClr val="912018"/>
                </a:solidFill>
                <a:latin typeface="Aptos" panose="020B0004020202020204" pitchFamily="34" charset="0"/>
              </a:rPr>
              <a:t>Wednesday, October 1</a:t>
            </a:r>
            <a:r>
              <a:rPr lang="en-US" sz="2100" baseline="30000" dirty="0">
                <a:solidFill>
                  <a:srgbClr val="912018"/>
                </a:solidFill>
                <a:latin typeface="Aptos" panose="020B0004020202020204" pitchFamily="34" charset="0"/>
              </a:rPr>
              <a:t>st</a:t>
            </a:r>
            <a:r>
              <a:rPr lang="en-US" sz="2100" dirty="0">
                <a:solidFill>
                  <a:srgbClr val="912018"/>
                </a:solidFill>
                <a:latin typeface="Aptos" panose="020B0004020202020204" pitchFamily="34" charset="0"/>
              </a:rPr>
              <a:t> – Friday, October 3</a:t>
            </a:r>
            <a:r>
              <a:rPr lang="en-US" sz="2100" baseline="30000" dirty="0">
                <a:solidFill>
                  <a:srgbClr val="912018"/>
                </a:solidFill>
                <a:latin typeface="Aptos" panose="020B0004020202020204" pitchFamily="34" charset="0"/>
              </a:rPr>
              <a:t>rd</a:t>
            </a:r>
            <a:r>
              <a:rPr lang="en-US" sz="2100" dirty="0">
                <a:solidFill>
                  <a:srgbClr val="912018"/>
                </a:solidFill>
                <a:latin typeface="Aptos" panose="020B0004020202020204" pitchFamily="34" charset="0"/>
              </a:rPr>
              <a:t> </a:t>
            </a:r>
            <a:endParaRPr lang="en-US" sz="2000" dirty="0">
              <a:solidFill>
                <a:srgbClr val="912018"/>
              </a:solidFill>
              <a:latin typeface="Aptos" panose="020B0004020202020204" pitchFamily="34" charset="0"/>
            </a:endParaRPr>
          </a:p>
          <a:p>
            <a:endParaRPr lang="en-US" sz="1500" dirty="0">
              <a:solidFill>
                <a:srgbClr val="912018"/>
              </a:solidFill>
              <a:latin typeface="Aptos" panose="020B0004020202020204" pitchFamily="34" charset="0"/>
            </a:endParaRPr>
          </a:p>
          <a:p>
            <a:r>
              <a:rPr lang="en-US" sz="2000" b="1" i="1" dirty="0">
                <a:solidFill>
                  <a:srgbClr val="912018"/>
                </a:solidFill>
                <a:latin typeface="Aptos" panose="020B0004020202020204" pitchFamily="34" charset="0"/>
              </a:rPr>
              <a:t>Nashville, TN</a:t>
            </a:r>
            <a:endParaRPr lang="en-US" sz="2700" b="1" i="1" dirty="0">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
        <p:nvSpPr>
          <p:cNvPr id="7" name="Title 1">
            <a:extLst>
              <a:ext uri="{FF2B5EF4-FFF2-40B4-BE49-F238E27FC236}">
                <a16:creationId xmlns:a16="http://schemas.microsoft.com/office/drawing/2014/main" id="{9CD79239-F056-7B9F-9E2F-1AE62454D92F}"/>
              </a:ext>
            </a:extLst>
          </p:cNvPr>
          <p:cNvSpPr txBox="1">
            <a:spLocks/>
          </p:cNvSpPr>
          <p:nvPr/>
        </p:nvSpPr>
        <p:spPr>
          <a:xfrm>
            <a:off x="2436812" y="2875098"/>
            <a:ext cx="924319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rgbClr val="912018"/>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dirty="0"/>
              <a:t>Case Management</a:t>
            </a:r>
          </a:p>
        </p:txBody>
      </p:sp>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D7E6CDA-2042-36E0-CF1C-A5CE4182462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4344826" y="1066800"/>
            <a:ext cx="4261172" cy="5642043"/>
          </a:xfrm>
        </p:spPr>
      </p:pic>
      <p:sp>
        <p:nvSpPr>
          <p:cNvPr id="3" name="Slide Number Placeholder 2">
            <a:extLst>
              <a:ext uri="{FF2B5EF4-FFF2-40B4-BE49-F238E27FC236}">
                <a16:creationId xmlns:a16="http://schemas.microsoft.com/office/drawing/2014/main" id="{A71362C4-9BE4-B893-65B1-6B3E534830C4}"/>
              </a:ext>
            </a:extLst>
          </p:cNvPr>
          <p:cNvSpPr>
            <a:spLocks noGrp="1"/>
          </p:cNvSpPr>
          <p:nvPr>
            <p:ph type="sldNum" sz="quarter" idx="10"/>
          </p:nvPr>
        </p:nvSpPr>
        <p:spPr/>
        <p:txBody>
          <a:bodyPr/>
          <a:lstStyle/>
          <a:p>
            <a:fld id="{E01ABE7C-D557-4CAA-AC9E-0A55A9FE9F7F}" type="slidenum">
              <a:rPr lang="en-US" smtClean="0"/>
              <a:pPr/>
              <a:t>10</a:t>
            </a:fld>
            <a:endParaRPr lang="en-US" dirty="0"/>
          </a:p>
        </p:txBody>
      </p:sp>
      <p:sp>
        <p:nvSpPr>
          <p:cNvPr id="4" name="Content Placeholder 3">
            <a:extLst>
              <a:ext uri="{FF2B5EF4-FFF2-40B4-BE49-F238E27FC236}">
                <a16:creationId xmlns:a16="http://schemas.microsoft.com/office/drawing/2014/main" id="{D61C6593-7FD5-AD24-55BC-7F65835127CE}"/>
              </a:ext>
            </a:extLst>
          </p:cNvPr>
          <p:cNvSpPr>
            <a:spLocks noGrp="1"/>
          </p:cNvSpPr>
          <p:nvPr>
            <p:ph sz="quarter" idx="11"/>
          </p:nvPr>
        </p:nvSpPr>
        <p:spPr/>
        <p:txBody>
          <a:bodyPr>
            <a:normAutofit/>
          </a:bodyPr>
          <a:lstStyle/>
          <a:p>
            <a:r>
              <a:rPr lang="en-US" sz="3200" dirty="0"/>
              <a:t>Case Management</a:t>
            </a:r>
          </a:p>
          <a:p>
            <a:r>
              <a:rPr lang="en-US" sz="1800" dirty="0"/>
              <a:t>       Printing KeyDocs</a:t>
            </a:r>
          </a:p>
        </p:txBody>
      </p:sp>
    </p:spTree>
    <p:extLst>
      <p:ext uri="{BB962C8B-B14F-4D97-AF65-F5344CB8AC3E}">
        <p14:creationId xmlns:p14="http://schemas.microsoft.com/office/powerpoint/2010/main" val="523196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CAF6E8E0-5C88-85E0-7FE7-C5A3110DB2E0}"/>
              </a:ext>
            </a:extLst>
          </p:cNvPr>
          <p:cNvPicPr>
            <a:picLocks noGrp="1" noChangeAspect="1"/>
          </p:cNvPicPr>
          <p:nvPr>
            <p:ph idx="1"/>
          </p:nvPr>
        </p:nvPicPr>
        <p:blipFill>
          <a:blip r:embed="rId2"/>
          <a:stretch>
            <a:fillRect/>
          </a:stretch>
        </p:blipFill>
        <p:spPr>
          <a:xfrm>
            <a:off x="4596362" y="1371600"/>
            <a:ext cx="4215301" cy="5181600"/>
          </a:xfrm>
        </p:spPr>
      </p:pic>
      <p:sp>
        <p:nvSpPr>
          <p:cNvPr id="3" name="Slide Number Placeholder 2">
            <a:extLst>
              <a:ext uri="{FF2B5EF4-FFF2-40B4-BE49-F238E27FC236}">
                <a16:creationId xmlns:a16="http://schemas.microsoft.com/office/drawing/2014/main" id="{0DFADD73-6F5B-BCD6-3DBC-3EA20B5DFCFD}"/>
              </a:ext>
            </a:extLst>
          </p:cNvPr>
          <p:cNvSpPr>
            <a:spLocks noGrp="1"/>
          </p:cNvSpPr>
          <p:nvPr>
            <p:ph type="sldNum" sz="quarter" idx="10"/>
          </p:nvPr>
        </p:nvSpPr>
        <p:spPr/>
        <p:txBody>
          <a:bodyPr/>
          <a:lstStyle/>
          <a:p>
            <a:fld id="{E01ABE7C-D557-4CAA-AC9E-0A55A9FE9F7F}" type="slidenum">
              <a:rPr lang="en-US" smtClean="0"/>
              <a:pPr/>
              <a:t>11</a:t>
            </a:fld>
            <a:endParaRPr lang="en-US" dirty="0"/>
          </a:p>
        </p:txBody>
      </p:sp>
      <p:sp>
        <p:nvSpPr>
          <p:cNvPr id="4" name="Content Placeholder 3">
            <a:extLst>
              <a:ext uri="{FF2B5EF4-FFF2-40B4-BE49-F238E27FC236}">
                <a16:creationId xmlns:a16="http://schemas.microsoft.com/office/drawing/2014/main" id="{46535321-DD78-6BA2-F4BA-D529C492B211}"/>
              </a:ext>
            </a:extLst>
          </p:cNvPr>
          <p:cNvSpPr>
            <a:spLocks noGrp="1"/>
          </p:cNvSpPr>
          <p:nvPr>
            <p:ph sz="quarter" idx="11"/>
          </p:nvPr>
        </p:nvSpPr>
        <p:spPr/>
        <p:txBody>
          <a:bodyPr>
            <a:normAutofit/>
          </a:bodyPr>
          <a:lstStyle/>
          <a:p>
            <a:r>
              <a:rPr lang="en-US" sz="3200" dirty="0"/>
              <a:t>Case Management</a:t>
            </a:r>
          </a:p>
          <a:p>
            <a:r>
              <a:rPr lang="en-US" sz="1800" dirty="0"/>
              <a:t>           Printing KeyDocs</a:t>
            </a:r>
          </a:p>
        </p:txBody>
      </p:sp>
    </p:spTree>
    <p:extLst>
      <p:ext uri="{BB962C8B-B14F-4D97-AF65-F5344CB8AC3E}">
        <p14:creationId xmlns:p14="http://schemas.microsoft.com/office/powerpoint/2010/main" val="3945445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11B271-9B47-4AA7-934F-B5FDCD438240}"/>
              </a:ext>
            </a:extLst>
          </p:cNvPr>
          <p:cNvSpPr>
            <a:spLocks noGrp="1"/>
          </p:cNvSpPr>
          <p:nvPr>
            <p:ph idx="1"/>
          </p:nvPr>
        </p:nvSpPr>
        <p:spPr>
          <a:xfrm>
            <a:off x="2817812" y="1371600"/>
            <a:ext cx="7772400" cy="5334000"/>
          </a:xfrm>
        </p:spPr>
        <p:txBody>
          <a:bodyPr/>
          <a:lstStyle/>
          <a:p>
            <a:r>
              <a:rPr kumimoji="1" lang="en-US" sz="3600" dirty="0">
                <a:solidFill>
                  <a:schemeClr val="accent6">
                    <a:lumMod val="75000"/>
                  </a:schemeClr>
                </a:solidFill>
                <a:effectLst/>
                <a:latin typeface="+mn-lt"/>
                <a:ea typeface="+mn-ea"/>
                <a:cs typeface="+mn-cs"/>
              </a:rPr>
              <a:t>Buttons:</a:t>
            </a:r>
          </a:p>
          <a:p>
            <a:pPr lvl="1"/>
            <a:r>
              <a:rPr kumimoji="1" lang="en-US" sz="2200" b="1" dirty="0">
                <a:solidFill>
                  <a:schemeClr val="accent6">
                    <a:lumMod val="75000"/>
                  </a:schemeClr>
                </a:solidFill>
                <a:effectLst/>
                <a:latin typeface="+mn-lt"/>
                <a:ea typeface="+mn-ea"/>
                <a:cs typeface="+mn-cs"/>
              </a:rPr>
              <a:t>Comments:</a:t>
            </a:r>
            <a:r>
              <a:rPr kumimoji="1" lang="en-US" sz="2200" dirty="0">
                <a:solidFill>
                  <a:schemeClr val="accent6">
                    <a:lumMod val="75000"/>
                  </a:schemeClr>
                </a:solidFill>
                <a:effectLst/>
                <a:latin typeface="+mn-lt"/>
                <a:ea typeface="+mn-ea"/>
                <a:cs typeface="+mn-cs"/>
              </a:rPr>
              <a:t> The user has the options to add comments.</a:t>
            </a:r>
          </a:p>
          <a:p>
            <a:pPr lvl="1"/>
            <a:r>
              <a:rPr kumimoji="1" lang="en-US" sz="2200" b="1" dirty="0">
                <a:solidFill>
                  <a:schemeClr val="accent6">
                    <a:lumMod val="75000"/>
                  </a:schemeClr>
                </a:solidFill>
                <a:effectLst/>
                <a:latin typeface="+mn-lt"/>
                <a:ea typeface="+mn-ea"/>
                <a:cs typeface="+mn-cs"/>
              </a:rPr>
              <a:t>Account </a:t>
            </a:r>
            <a:r>
              <a:rPr lang="en-US" sz="2200" b="1" dirty="0">
                <a:ea typeface="+mn-ea"/>
                <a:cs typeface="+mn-cs"/>
              </a:rPr>
              <a:t>Maint</a:t>
            </a:r>
            <a:r>
              <a:rPr kumimoji="1" lang="en-US" sz="2200" b="1" dirty="0">
                <a:solidFill>
                  <a:schemeClr val="accent6">
                    <a:lumMod val="75000"/>
                  </a:schemeClr>
                </a:solidFill>
                <a:effectLst/>
                <a:latin typeface="+mn-lt"/>
                <a:ea typeface="+mn-ea"/>
                <a:cs typeface="+mn-cs"/>
              </a:rPr>
              <a:t>:</a:t>
            </a:r>
            <a:r>
              <a:rPr kumimoji="1" lang="en-US" sz="2200" dirty="0">
                <a:solidFill>
                  <a:schemeClr val="accent6">
                    <a:lumMod val="75000"/>
                  </a:schemeClr>
                </a:solidFill>
                <a:effectLst/>
                <a:latin typeface="+mn-lt"/>
                <a:ea typeface="+mn-ea"/>
                <a:cs typeface="+mn-cs"/>
              </a:rPr>
              <a:t> Review or make changes to the Account.</a:t>
            </a:r>
          </a:p>
          <a:p>
            <a:pPr lvl="1"/>
            <a:r>
              <a:rPr kumimoji="1" lang="en-US" sz="2200" b="1" dirty="0">
                <a:solidFill>
                  <a:schemeClr val="accent6">
                    <a:lumMod val="75000"/>
                  </a:schemeClr>
                </a:solidFill>
                <a:effectLst/>
                <a:latin typeface="+mn-lt"/>
                <a:ea typeface="+mn-ea"/>
                <a:cs typeface="+mn-cs"/>
              </a:rPr>
              <a:t>Check Info:</a:t>
            </a:r>
            <a:r>
              <a:rPr kumimoji="1" lang="en-US" sz="2200" dirty="0">
                <a:solidFill>
                  <a:schemeClr val="accent6">
                    <a:lumMod val="75000"/>
                  </a:schemeClr>
                </a:solidFill>
                <a:effectLst/>
                <a:latin typeface="+mn-lt"/>
                <a:ea typeface="+mn-ea"/>
                <a:cs typeface="+mn-cs"/>
              </a:rPr>
              <a:t> View and update the check information that has the routing number displayed.</a:t>
            </a:r>
          </a:p>
          <a:p>
            <a:pPr lvl="1"/>
            <a:r>
              <a:rPr kumimoji="1" lang="en-US" sz="2200" b="1" dirty="0">
                <a:solidFill>
                  <a:schemeClr val="accent6">
                    <a:lumMod val="75000"/>
                  </a:schemeClr>
                </a:solidFill>
                <a:effectLst/>
                <a:latin typeface="+mn-lt"/>
                <a:ea typeface="+mn-ea"/>
                <a:cs typeface="+mn-cs"/>
              </a:rPr>
              <a:t>Taxbills:</a:t>
            </a:r>
            <a:r>
              <a:rPr kumimoji="1" lang="en-US" sz="2200" dirty="0">
                <a:solidFill>
                  <a:schemeClr val="accent6">
                    <a:lumMod val="75000"/>
                  </a:schemeClr>
                </a:solidFill>
                <a:effectLst/>
                <a:latin typeface="+mn-lt"/>
                <a:ea typeface="+mn-ea"/>
                <a:cs typeface="+mn-cs"/>
              </a:rPr>
              <a:t> Disp</a:t>
            </a:r>
            <a:r>
              <a:rPr lang="en-US" sz="2200" dirty="0">
                <a:ea typeface="+mn-ea"/>
                <a:cs typeface="+mn-cs"/>
              </a:rPr>
              <a:t>lay</a:t>
            </a:r>
            <a:r>
              <a:rPr kumimoji="1" lang="en-US" sz="2200" dirty="0">
                <a:solidFill>
                  <a:schemeClr val="accent6">
                    <a:lumMod val="75000"/>
                  </a:schemeClr>
                </a:solidFill>
                <a:effectLst/>
                <a:latin typeface="+mn-lt"/>
                <a:ea typeface="+mn-ea"/>
                <a:cs typeface="+mn-cs"/>
              </a:rPr>
              <a:t>s bills with a balance due </a:t>
            </a:r>
            <a:r>
              <a:rPr lang="en-US" sz="2200" dirty="0">
                <a:ea typeface="+mn-ea"/>
                <a:cs typeface="+mn-cs"/>
              </a:rPr>
              <a:t>that have been attached to the case</a:t>
            </a:r>
            <a:r>
              <a:rPr kumimoji="1" lang="en-US" sz="2200" dirty="0">
                <a:solidFill>
                  <a:schemeClr val="accent6">
                    <a:lumMod val="75000"/>
                  </a:schemeClr>
                </a:solidFill>
                <a:effectLst/>
                <a:latin typeface="+mn-lt"/>
                <a:ea typeface="+mn-ea"/>
                <a:cs typeface="+mn-cs"/>
              </a:rPr>
              <a:t>.  Each bill can be individually selected, and the case number must be entered on the Tax bill Screen.  Additional tax bills from other accounts can also be added to this case.</a:t>
            </a:r>
          </a:p>
          <a:p>
            <a:pPr lvl="1"/>
            <a:r>
              <a:rPr kumimoji="1" lang="en-US" sz="2200" b="1" dirty="0">
                <a:solidFill>
                  <a:schemeClr val="accent6">
                    <a:lumMod val="75000"/>
                  </a:schemeClr>
                </a:solidFill>
                <a:effectLst/>
                <a:latin typeface="+mn-lt"/>
                <a:ea typeface="+mn-ea"/>
                <a:cs typeface="+mn-cs"/>
              </a:rPr>
              <a:t>Emplyr/BankAtt</a:t>
            </a:r>
            <a:r>
              <a:rPr kumimoji="1" lang="en-US" sz="2200" dirty="0">
                <a:solidFill>
                  <a:schemeClr val="accent6">
                    <a:lumMod val="75000"/>
                  </a:schemeClr>
                </a:solidFill>
                <a:effectLst/>
                <a:latin typeface="+mn-lt"/>
                <a:ea typeface="+mn-ea"/>
                <a:cs typeface="+mn-cs"/>
              </a:rPr>
              <a:t>: Launches the Garnishment/Lien screen.  Parameters can be setup for using this functionality.</a:t>
            </a:r>
          </a:p>
          <a:p>
            <a:pPr lvl="1"/>
            <a:r>
              <a:rPr lang="en-US" sz="2200" b="1" dirty="0">
                <a:ea typeface="+mn-ea"/>
                <a:cs typeface="+mn-cs"/>
              </a:rPr>
              <a:t>Page 2:  </a:t>
            </a:r>
            <a:r>
              <a:rPr lang="en-US" sz="2200" dirty="0">
                <a:ea typeface="+mn-ea"/>
                <a:cs typeface="+mn-cs"/>
              </a:rPr>
              <a:t>Allows the entry for additional accounts to be setup in this case.</a:t>
            </a:r>
            <a:endParaRPr kumimoji="1" lang="en-US" sz="2200" b="1" dirty="0">
              <a:solidFill>
                <a:schemeClr val="accent6">
                  <a:lumMod val="75000"/>
                </a:schemeClr>
              </a:solidFill>
              <a:effectLst/>
              <a:latin typeface="+mn-lt"/>
              <a:ea typeface="+mn-ea"/>
              <a:cs typeface="+mn-cs"/>
            </a:endParaRPr>
          </a:p>
        </p:txBody>
      </p:sp>
      <p:sp>
        <p:nvSpPr>
          <p:cNvPr id="3" name="Slide Number Placeholder 2">
            <a:extLst>
              <a:ext uri="{FF2B5EF4-FFF2-40B4-BE49-F238E27FC236}">
                <a16:creationId xmlns:a16="http://schemas.microsoft.com/office/drawing/2014/main" id="{3B4C971E-1F23-4131-8FF6-0E9952375691}"/>
              </a:ext>
            </a:extLst>
          </p:cNvPr>
          <p:cNvSpPr>
            <a:spLocks noGrp="1"/>
          </p:cNvSpPr>
          <p:nvPr>
            <p:ph type="sldNum" sz="quarter" idx="10"/>
          </p:nvPr>
        </p:nvSpPr>
        <p:spPr/>
        <p:txBody>
          <a:bodyPr/>
          <a:lstStyle/>
          <a:p>
            <a:fld id="{E01ABE7C-D557-4CAA-AC9E-0A55A9FE9F7F}" type="slidenum">
              <a:rPr lang="en-US" smtClean="0"/>
              <a:pPr/>
              <a:t>12</a:t>
            </a:fld>
            <a:endParaRPr lang="en-US" dirty="0"/>
          </a:p>
        </p:txBody>
      </p:sp>
      <p:sp>
        <p:nvSpPr>
          <p:cNvPr id="5" name="Title 4">
            <a:extLst>
              <a:ext uri="{FF2B5EF4-FFF2-40B4-BE49-F238E27FC236}">
                <a16:creationId xmlns:a16="http://schemas.microsoft.com/office/drawing/2014/main" id="{762C008A-3002-4EF5-9526-81879356CACA}"/>
              </a:ext>
            </a:extLst>
          </p:cNvPr>
          <p:cNvSpPr>
            <a:spLocks noGrp="1"/>
          </p:cNvSpPr>
          <p:nvPr>
            <p:ph type="title" idx="4294967295"/>
          </p:nvPr>
        </p:nvSpPr>
        <p:spPr>
          <a:xfrm>
            <a:off x="1522412" y="365126"/>
            <a:ext cx="7886700" cy="1325563"/>
          </a:xfrm>
          <a:prstGeom prst="rect">
            <a:avLst/>
          </a:prstGeom>
        </p:spPr>
        <p:txBody>
          <a:bodyPr/>
          <a:lstStyle/>
          <a:p>
            <a:r>
              <a:rPr lang="en-US" dirty="0"/>
              <a:t>Case</a:t>
            </a:r>
            <a:r>
              <a:rPr lang="en-US" baseline="0" dirty="0"/>
              <a:t> Management</a:t>
            </a:r>
            <a:endParaRPr lang="en-US" dirty="0"/>
          </a:p>
        </p:txBody>
      </p:sp>
    </p:spTree>
    <p:extLst>
      <p:ext uri="{BB962C8B-B14F-4D97-AF65-F5344CB8AC3E}">
        <p14:creationId xmlns:p14="http://schemas.microsoft.com/office/powerpoint/2010/main" val="2846109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B785208-1744-BC3A-6D83-B28821B8FBA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3105210" y="1600200"/>
            <a:ext cx="7485003" cy="4419600"/>
          </a:xfrm>
          <a:prstGeom prst="rect">
            <a:avLst/>
          </a:prstGeom>
        </p:spPr>
      </p:pic>
      <p:sp>
        <p:nvSpPr>
          <p:cNvPr id="3" name="Slide Number Placeholder 2">
            <a:extLst>
              <a:ext uri="{FF2B5EF4-FFF2-40B4-BE49-F238E27FC236}">
                <a16:creationId xmlns:a16="http://schemas.microsoft.com/office/drawing/2014/main" id="{67E56DDC-ABCA-78D6-CC73-910882CFF997}"/>
              </a:ext>
            </a:extLst>
          </p:cNvPr>
          <p:cNvSpPr>
            <a:spLocks noGrp="1"/>
          </p:cNvSpPr>
          <p:nvPr>
            <p:ph type="sldNum" sz="quarter" idx="10"/>
          </p:nvPr>
        </p:nvSpPr>
        <p:spPr/>
        <p:txBody>
          <a:bodyPr/>
          <a:lstStyle/>
          <a:p>
            <a:fld id="{E01ABE7C-D557-4CAA-AC9E-0A55A9FE9F7F}" type="slidenum">
              <a:rPr lang="en-US" smtClean="0"/>
              <a:pPr/>
              <a:t>13</a:t>
            </a:fld>
            <a:endParaRPr lang="en-US" dirty="0"/>
          </a:p>
        </p:txBody>
      </p:sp>
      <p:sp>
        <p:nvSpPr>
          <p:cNvPr id="4" name="Content Placeholder 3">
            <a:extLst>
              <a:ext uri="{FF2B5EF4-FFF2-40B4-BE49-F238E27FC236}">
                <a16:creationId xmlns:a16="http://schemas.microsoft.com/office/drawing/2014/main" id="{B3C8C2AB-14C6-092D-0E05-29D36651B8D9}"/>
              </a:ext>
            </a:extLst>
          </p:cNvPr>
          <p:cNvSpPr>
            <a:spLocks noGrp="1"/>
          </p:cNvSpPr>
          <p:nvPr>
            <p:ph sz="quarter" idx="11"/>
          </p:nvPr>
        </p:nvSpPr>
        <p:spPr/>
        <p:txBody>
          <a:bodyPr>
            <a:normAutofit/>
          </a:bodyPr>
          <a:lstStyle/>
          <a:p>
            <a:r>
              <a:rPr lang="en-US" sz="3200" dirty="0"/>
              <a:t>Case Management</a:t>
            </a:r>
          </a:p>
          <a:p>
            <a:r>
              <a:rPr lang="en-US" sz="1800" dirty="0"/>
              <a:t>[Comments] button</a:t>
            </a:r>
          </a:p>
        </p:txBody>
      </p:sp>
    </p:spTree>
    <p:extLst>
      <p:ext uri="{BB962C8B-B14F-4D97-AF65-F5344CB8AC3E}">
        <p14:creationId xmlns:p14="http://schemas.microsoft.com/office/powerpoint/2010/main" val="2388781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0880CB7E-92F8-F902-EFAF-98DCD7F4F8F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4799012" y="1114256"/>
            <a:ext cx="3233574" cy="5665958"/>
          </a:xfrm>
          <a:prstGeom prst="rect">
            <a:avLst/>
          </a:prstGeom>
        </p:spPr>
      </p:pic>
      <p:sp>
        <p:nvSpPr>
          <p:cNvPr id="3" name="Slide Number Placeholder 2">
            <a:extLst>
              <a:ext uri="{FF2B5EF4-FFF2-40B4-BE49-F238E27FC236}">
                <a16:creationId xmlns:a16="http://schemas.microsoft.com/office/drawing/2014/main" id="{001A38CC-2E8C-469F-A7CD-617E982F5DE7}"/>
              </a:ext>
            </a:extLst>
          </p:cNvPr>
          <p:cNvSpPr>
            <a:spLocks noGrp="1"/>
          </p:cNvSpPr>
          <p:nvPr>
            <p:ph type="sldNum" sz="quarter" idx="10"/>
          </p:nvPr>
        </p:nvSpPr>
        <p:spPr/>
        <p:txBody>
          <a:bodyPr/>
          <a:lstStyle/>
          <a:p>
            <a:fld id="{E01ABE7C-D557-4CAA-AC9E-0A55A9FE9F7F}" type="slidenum">
              <a:rPr lang="en-US" smtClean="0"/>
              <a:pPr/>
              <a:t>14</a:t>
            </a:fld>
            <a:endParaRPr lang="en-US" dirty="0"/>
          </a:p>
        </p:txBody>
      </p:sp>
      <p:sp>
        <p:nvSpPr>
          <p:cNvPr id="5" name="Title 4">
            <a:extLst>
              <a:ext uri="{FF2B5EF4-FFF2-40B4-BE49-F238E27FC236}">
                <a16:creationId xmlns:a16="http://schemas.microsoft.com/office/drawing/2014/main" id="{79D4BBEE-944C-4D0E-9D55-938BD7B753C7}"/>
              </a:ext>
            </a:extLst>
          </p:cNvPr>
          <p:cNvSpPr>
            <a:spLocks noGrp="1"/>
          </p:cNvSpPr>
          <p:nvPr>
            <p:ph type="title" idx="4294967295"/>
          </p:nvPr>
        </p:nvSpPr>
        <p:spPr>
          <a:xfrm>
            <a:off x="3294062" y="365126"/>
            <a:ext cx="7372350" cy="777875"/>
          </a:xfrm>
          <a:prstGeom prst="rect">
            <a:avLst/>
          </a:prstGeom>
        </p:spPr>
        <p:txBody>
          <a:bodyPr/>
          <a:lstStyle/>
          <a:p>
            <a:r>
              <a:rPr lang="en-US" sz="2400" dirty="0"/>
              <a:t>Case</a:t>
            </a:r>
            <a:r>
              <a:rPr lang="en-US" sz="2400" baseline="0" dirty="0"/>
              <a:t> Management-Account</a:t>
            </a:r>
            <a:br>
              <a:rPr lang="en-US" baseline="0" dirty="0"/>
            </a:br>
            <a:r>
              <a:rPr lang="en-US" sz="1800" baseline="0" dirty="0"/>
              <a:t> [SSN &amp; Emp Info] button to see Employer</a:t>
            </a:r>
            <a:endParaRPr lang="en-US" sz="1800" dirty="0"/>
          </a:p>
        </p:txBody>
      </p:sp>
    </p:spTree>
    <p:extLst>
      <p:ext uri="{BB962C8B-B14F-4D97-AF65-F5344CB8AC3E}">
        <p14:creationId xmlns:p14="http://schemas.microsoft.com/office/powerpoint/2010/main" val="1126439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6444B46-E7AD-E82B-83CC-D9EA4815C51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p:blipFill>
        <p:spPr>
          <a:xfrm>
            <a:off x="4566368" y="1371600"/>
            <a:ext cx="4275289" cy="5181600"/>
          </a:xfrm>
          <a:prstGeom prst="rect">
            <a:avLst/>
          </a:prstGeom>
        </p:spPr>
      </p:pic>
      <p:sp>
        <p:nvSpPr>
          <p:cNvPr id="3" name="Slide Number Placeholder 2">
            <a:extLst>
              <a:ext uri="{FF2B5EF4-FFF2-40B4-BE49-F238E27FC236}">
                <a16:creationId xmlns:a16="http://schemas.microsoft.com/office/drawing/2014/main" id="{2393C760-38DC-4FFA-AD08-11CD69788C9D}"/>
              </a:ext>
            </a:extLst>
          </p:cNvPr>
          <p:cNvSpPr>
            <a:spLocks noGrp="1"/>
          </p:cNvSpPr>
          <p:nvPr>
            <p:ph type="sldNum" sz="quarter" idx="10"/>
          </p:nvPr>
        </p:nvSpPr>
        <p:spPr/>
        <p:txBody>
          <a:bodyPr/>
          <a:lstStyle/>
          <a:p>
            <a:fld id="{E01ABE7C-D557-4CAA-AC9E-0A55A9FE9F7F}" type="slidenum">
              <a:rPr lang="en-US" smtClean="0"/>
              <a:pPr/>
              <a:t>15</a:t>
            </a:fld>
            <a:endParaRPr lang="en-US" dirty="0"/>
          </a:p>
        </p:txBody>
      </p:sp>
      <p:sp>
        <p:nvSpPr>
          <p:cNvPr id="5" name="Title 4">
            <a:extLst>
              <a:ext uri="{FF2B5EF4-FFF2-40B4-BE49-F238E27FC236}">
                <a16:creationId xmlns:a16="http://schemas.microsoft.com/office/drawing/2014/main" id="{7639CC75-0152-42E5-B738-18DC5B3D825D}"/>
              </a:ext>
            </a:extLst>
          </p:cNvPr>
          <p:cNvSpPr>
            <a:spLocks noGrp="1"/>
          </p:cNvSpPr>
          <p:nvPr>
            <p:ph type="title" idx="4294967295"/>
          </p:nvPr>
        </p:nvSpPr>
        <p:spPr>
          <a:xfrm>
            <a:off x="3732212" y="365126"/>
            <a:ext cx="6934200" cy="854075"/>
          </a:xfrm>
          <a:prstGeom prst="rect">
            <a:avLst/>
          </a:prstGeom>
        </p:spPr>
        <p:txBody>
          <a:bodyPr/>
          <a:lstStyle/>
          <a:p>
            <a:r>
              <a:rPr lang="en-US" sz="2400" dirty="0"/>
              <a:t>Case Management</a:t>
            </a:r>
            <a:br>
              <a:rPr lang="en-US" sz="2400" dirty="0"/>
            </a:br>
            <a:r>
              <a:rPr lang="en-US" sz="2400" dirty="0"/>
              <a:t>[</a:t>
            </a:r>
            <a:r>
              <a:rPr lang="en-US" sz="1800" dirty="0"/>
              <a:t>Check Info] &amp; [View Taxbills] buttons</a:t>
            </a:r>
            <a:br>
              <a:rPr lang="en-US" dirty="0"/>
            </a:br>
            <a:endParaRPr lang="en-US" sz="1800" dirty="0"/>
          </a:p>
        </p:txBody>
      </p:sp>
    </p:spTree>
    <p:extLst>
      <p:ext uri="{BB962C8B-B14F-4D97-AF65-F5344CB8AC3E}">
        <p14:creationId xmlns:p14="http://schemas.microsoft.com/office/powerpoint/2010/main" val="44811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880AD2D-2E36-9203-A26C-736E476256B9}"/>
              </a:ext>
            </a:extLst>
          </p:cNvPr>
          <p:cNvPicPr>
            <a:picLocks noGrp="1" noChangeAspect="1"/>
          </p:cNvPicPr>
          <p:nvPr>
            <p:ph idx="1"/>
          </p:nvPr>
        </p:nvPicPr>
        <p:blipFill>
          <a:blip r:embed="rId2"/>
          <a:stretch>
            <a:fillRect/>
          </a:stretch>
        </p:blipFill>
        <p:spPr>
          <a:xfrm>
            <a:off x="3708916" y="1371600"/>
            <a:ext cx="5990193" cy="5181600"/>
          </a:xfrm>
          <a:prstGeom prst="rect">
            <a:avLst/>
          </a:prstGeom>
        </p:spPr>
      </p:pic>
      <p:sp>
        <p:nvSpPr>
          <p:cNvPr id="3" name="Slide Number Placeholder 2">
            <a:extLst>
              <a:ext uri="{FF2B5EF4-FFF2-40B4-BE49-F238E27FC236}">
                <a16:creationId xmlns:a16="http://schemas.microsoft.com/office/drawing/2014/main" id="{A08AA3E5-0999-96E1-7EDD-972FB4323FE1}"/>
              </a:ext>
            </a:extLst>
          </p:cNvPr>
          <p:cNvSpPr>
            <a:spLocks noGrp="1"/>
          </p:cNvSpPr>
          <p:nvPr>
            <p:ph type="sldNum" sz="quarter" idx="10"/>
          </p:nvPr>
        </p:nvSpPr>
        <p:spPr/>
        <p:txBody>
          <a:bodyPr/>
          <a:lstStyle/>
          <a:p>
            <a:fld id="{E01ABE7C-D557-4CAA-AC9E-0A55A9FE9F7F}" type="slidenum">
              <a:rPr lang="en-US" smtClean="0"/>
              <a:pPr/>
              <a:t>16</a:t>
            </a:fld>
            <a:endParaRPr lang="en-US" dirty="0"/>
          </a:p>
        </p:txBody>
      </p:sp>
      <p:sp>
        <p:nvSpPr>
          <p:cNvPr id="4" name="Content Placeholder 3">
            <a:extLst>
              <a:ext uri="{FF2B5EF4-FFF2-40B4-BE49-F238E27FC236}">
                <a16:creationId xmlns:a16="http://schemas.microsoft.com/office/drawing/2014/main" id="{FB60F06C-1F36-0FF2-25D6-C3187BBA1837}"/>
              </a:ext>
            </a:extLst>
          </p:cNvPr>
          <p:cNvSpPr>
            <a:spLocks noGrp="1"/>
          </p:cNvSpPr>
          <p:nvPr>
            <p:ph sz="quarter" idx="11"/>
          </p:nvPr>
        </p:nvSpPr>
        <p:spPr/>
        <p:txBody>
          <a:bodyPr>
            <a:normAutofit fontScale="92500" lnSpcReduction="20000"/>
          </a:bodyPr>
          <a:lstStyle/>
          <a:p>
            <a:r>
              <a:rPr lang="en-US" dirty="0"/>
              <a:t>Case Management</a:t>
            </a:r>
          </a:p>
          <a:p>
            <a:r>
              <a:rPr lang="en-US" sz="1800" dirty="0"/>
              <a:t>[Emplyr/BankAtt] button to see the Lien screen</a:t>
            </a:r>
          </a:p>
          <a:p>
            <a:r>
              <a:rPr lang="en-US" sz="1800" dirty="0"/>
              <a:t>You must click “Employer” or “Bank Attachment” to get here</a:t>
            </a:r>
          </a:p>
        </p:txBody>
      </p:sp>
    </p:spTree>
    <p:extLst>
      <p:ext uri="{BB962C8B-B14F-4D97-AF65-F5344CB8AC3E}">
        <p14:creationId xmlns:p14="http://schemas.microsoft.com/office/powerpoint/2010/main" val="3527756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10;&#10;Description automatically generated">
            <a:extLst>
              <a:ext uri="{FF2B5EF4-FFF2-40B4-BE49-F238E27FC236}">
                <a16:creationId xmlns:a16="http://schemas.microsoft.com/office/drawing/2014/main" id="{D411F929-C96A-DB0E-E2B4-2B5F0C2866A5}"/>
              </a:ext>
            </a:extLst>
          </p:cNvPr>
          <p:cNvPicPr>
            <a:picLocks noGrp="1" noChangeAspect="1"/>
          </p:cNvPicPr>
          <p:nvPr>
            <p:ph idx="1"/>
          </p:nvPr>
        </p:nvPicPr>
        <p:blipFill>
          <a:blip r:embed="rId2"/>
          <a:stretch>
            <a:fillRect/>
          </a:stretch>
        </p:blipFill>
        <p:spPr>
          <a:xfrm>
            <a:off x="2858405" y="1752600"/>
            <a:ext cx="7772400" cy="4157424"/>
          </a:xfrm>
          <a:prstGeom prst="rect">
            <a:avLst/>
          </a:prstGeom>
        </p:spPr>
      </p:pic>
      <p:sp>
        <p:nvSpPr>
          <p:cNvPr id="3" name="Slide Number Placeholder 2">
            <a:extLst>
              <a:ext uri="{FF2B5EF4-FFF2-40B4-BE49-F238E27FC236}">
                <a16:creationId xmlns:a16="http://schemas.microsoft.com/office/drawing/2014/main" id="{E1E5B89C-D14E-38F2-D660-8190B9D12306}"/>
              </a:ext>
            </a:extLst>
          </p:cNvPr>
          <p:cNvSpPr>
            <a:spLocks noGrp="1"/>
          </p:cNvSpPr>
          <p:nvPr>
            <p:ph type="sldNum" sz="quarter" idx="10"/>
          </p:nvPr>
        </p:nvSpPr>
        <p:spPr/>
        <p:txBody>
          <a:bodyPr/>
          <a:lstStyle/>
          <a:p>
            <a:fld id="{E01ABE7C-D557-4CAA-AC9E-0A55A9FE9F7F}" type="slidenum">
              <a:rPr lang="en-US" smtClean="0"/>
              <a:pPr/>
              <a:t>17</a:t>
            </a:fld>
            <a:endParaRPr lang="en-US" dirty="0"/>
          </a:p>
        </p:txBody>
      </p:sp>
      <p:sp>
        <p:nvSpPr>
          <p:cNvPr id="4" name="Content Placeholder 3">
            <a:extLst>
              <a:ext uri="{FF2B5EF4-FFF2-40B4-BE49-F238E27FC236}">
                <a16:creationId xmlns:a16="http://schemas.microsoft.com/office/drawing/2014/main" id="{66D8D88E-A2D5-C827-F331-6F19F043AFDD}"/>
              </a:ext>
            </a:extLst>
          </p:cNvPr>
          <p:cNvSpPr>
            <a:spLocks noGrp="1"/>
          </p:cNvSpPr>
          <p:nvPr>
            <p:ph sz="quarter" idx="11"/>
          </p:nvPr>
        </p:nvSpPr>
        <p:spPr/>
        <p:txBody>
          <a:bodyPr/>
          <a:lstStyle/>
          <a:p>
            <a:r>
              <a:rPr lang="en-US" sz="3200" dirty="0"/>
              <a:t>Case</a:t>
            </a:r>
            <a:r>
              <a:rPr lang="en-US" dirty="0"/>
              <a:t> </a:t>
            </a:r>
            <a:r>
              <a:rPr lang="en-US" sz="3200" dirty="0"/>
              <a:t>Management</a:t>
            </a:r>
          </a:p>
          <a:p>
            <a:r>
              <a:rPr lang="en-US" sz="1800" dirty="0"/>
              <a:t>[Page 2] Button -  Associated Account Numbers</a:t>
            </a:r>
          </a:p>
        </p:txBody>
      </p:sp>
    </p:spTree>
    <p:extLst>
      <p:ext uri="{BB962C8B-B14F-4D97-AF65-F5344CB8AC3E}">
        <p14:creationId xmlns:p14="http://schemas.microsoft.com/office/powerpoint/2010/main" val="367673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7393040-1086-8799-9A23-31DA8CAC3ED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3884612" y="1219200"/>
            <a:ext cx="4709704" cy="5181600"/>
          </a:xfrm>
          <a:prstGeom prst="rect">
            <a:avLst/>
          </a:prstGeom>
        </p:spPr>
      </p:pic>
      <p:sp>
        <p:nvSpPr>
          <p:cNvPr id="3" name="Slide Number Placeholder 2">
            <a:extLst>
              <a:ext uri="{FF2B5EF4-FFF2-40B4-BE49-F238E27FC236}">
                <a16:creationId xmlns:a16="http://schemas.microsoft.com/office/drawing/2014/main" id="{68E97CE6-E239-4ACD-94B3-DC6A6D84D604}"/>
              </a:ext>
            </a:extLst>
          </p:cNvPr>
          <p:cNvSpPr>
            <a:spLocks noGrp="1"/>
          </p:cNvSpPr>
          <p:nvPr>
            <p:ph type="sldNum" sz="quarter" idx="10"/>
          </p:nvPr>
        </p:nvSpPr>
        <p:spPr/>
        <p:txBody>
          <a:bodyPr/>
          <a:lstStyle/>
          <a:p>
            <a:fld id="{E01ABE7C-D557-4CAA-AC9E-0A55A9FE9F7F}" type="slidenum">
              <a:rPr lang="en-US" smtClean="0"/>
              <a:pPr/>
              <a:t>18</a:t>
            </a:fld>
            <a:endParaRPr lang="en-US" dirty="0"/>
          </a:p>
        </p:txBody>
      </p:sp>
      <p:sp>
        <p:nvSpPr>
          <p:cNvPr id="5" name="Title 4">
            <a:extLst>
              <a:ext uri="{FF2B5EF4-FFF2-40B4-BE49-F238E27FC236}">
                <a16:creationId xmlns:a16="http://schemas.microsoft.com/office/drawing/2014/main" id="{FC3F92C2-B4B9-4F61-A589-B9AEC1630474}"/>
              </a:ext>
            </a:extLst>
          </p:cNvPr>
          <p:cNvSpPr>
            <a:spLocks noGrp="1"/>
          </p:cNvSpPr>
          <p:nvPr>
            <p:ph type="title" idx="4294967295"/>
          </p:nvPr>
        </p:nvSpPr>
        <p:spPr>
          <a:xfrm>
            <a:off x="1522412" y="365126"/>
            <a:ext cx="7886700" cy="930275"/>
          </a:xfrm>
          <a:prstGeom prst="rect">
            <a:avLst/>
          </a:prstGeom>
        </p:spPr>
        <p:txBody>
          <a:bodyPr/>
          <a:lstStyle/>
          <a:p>
            <a:r>
              <a:rPr lang="en-US" sz="3200" dirty="0"/>
              <a:t>Garnishment/Lien Process</a:t>
            </a:r>
            <a:br>
              <a:rPr lang="en-US" sz="3200" dirty="0"/>
            </a:br>
            <a:r>
              <a:rPr lang="en-US" sz="1800" dirty="0"/>
              <a:t>[Print Letter] button</a:t>
            </a:r>
          </a:p>
        </p:txBody>
      </p:sp>
    </p:spTree>
    <p:extLst>
      <p:ext uri="{BB962C8B-B14F-4D97-AF65-F5344CB8AC3E}">
        <p14:creationId xmlns:p14="http://schemas.microsoft.com/office/powerpoint/2010/main" val="1665244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73495C9-1AC3-3ECF-4F80-06BA1812B2AF}"/>
              </a:ext>
            </a:extLst>
          </p:cNvPr>
          <p:cNvPicPr>
            <a:picLocks noGrp="1" noChangeAspect="1"/>
          </p:cNvPicPr>
          <p:nvPr>
            <p:ph idx="1"/>
          </p:nvPr>
        </p:nvPicPr>
        <p:blipFill>
          <a:blip r:embed="rId2"/>
          <a:stretch>
            <a:fillRect/>
          </a:stretch>
        </p:blipFill>
        <p:spPr>
          <a:xfrm>
            <a:off x="3960812" y="1695867"/>
            <a:ext cx="5410200" cy="4590474"/>
          </a:xfrm>
          <a:prstGeom prst="rect">
            <a:avLst/>
          </a:prstGeom>
        </p:spPr>
      </p:pic>
      <p:sp>
        <p:nvSpPr>
          <p:cNvPr id="3" name="Slide Number Placeholder 2">
            <a:extLst>
              <a:ext uri="{FF2B5EF4-FFF2-40B4-BE49-F238E27FC236}">
                <a16:creationId xmlns:a16="http://schemas.microsoft.com/office/drawing/2014/main" id="{4B8FBE11-69AD-4554-90C7-2DC553DB0C8F}"/>
              </a:ext>
            </a:extLst>
          </p:cNvPr>
          <p:cNvSpPr>
            <a:spLocks noGrp="1"/>
          </p:cNvSpPr>
          <p:nvPr>
            <p:ph type="sldNum" sz="quarter" idx="10"/>
          </p:nvPr>
        </p:nvSpPr>
        <p:spPr/>
        <p:txBody>
          <a:bodyPr/>
          <a:lstStyle/>
          <a:p>
            <a:fld id="{E01ABE7C-D557-4CAA-AC9E-0A55A9FE9F7F}" type="slidenum">
              <a:rPr lang="en-US" smtClean="0"/>
              <a:pPr/>
              <a:t>19</a:t>
            </a:fld>
            <a:endParaRPr lang="en-US" dirty="0"/>
          </a:p>
        </p:txBody>
      </p:sp>
      <p:sp>
        <p:nvSpPr>
          <p:cNvPr id="5" name="Title 4">
            <a:extLst>
              <a:ext uri="{FF2B5EF4-FFF2-40B4-BE49-F238E27FC236}">
                <a16:creationId xmlns:a16="http://schemas.microsoft.com/office/drawing/2014/main" id="{4970D974-A465-4915-B901-D13E31070976}"/>
              </a:ext>
            </a:extLst>
          </p:cNvPr>
          <p:cNvSpPr>
            <a:spLocks noGrp="1"/>
          </p:cNvSpPr>
          <p:nvPr>
            <p:ph type="title" idx="4294967295"/>
          </p:nvPr>
        </p:nvSpPr>
        <p:spPr>
          <a:xfrm>
            <a:off x="2779712" y="365126"/>
            <a:ext cx="7886700" cy="1325563"/>
          </a:xfrm>
          <a:prstGeom prst="rect">
            <a:avLst/>
          </a:prstGeom>
        </p:spPr>
        <p:txBody>
          <a:bodyPr/>
          <a:lstStyle/>
          <a:p>
            <a:r>
              <a:rPr lang="en-US" sz="3200" dirty="0"/>
              <a:t>Garnishment/Lien Process</a:t>
            </a:r>
            <a:br>
              <a:rPr lang="en-US" sz="3200" dirty="0"/>
            </a:br>
            <a:r>
              <a:rPr lang="en-US" sz="1800" dirty="0"/>
              <a:t>[Print Letter] Updates Account Correspondence Tracking</a:t>
            </a:r>
            <a:br>
              <a:rPr lang="en-US" sz="1800" dirty="0"/>
            </a:br>
            <a:r>
              <a:rPr lang="en-US" sz="1800" dirty="0"/>
              <a:t>View this from Account Inquiry</a:t>
            </a:r>
            <a:endParaRPr lang="en-US" sz="3200" dirty="0"/>
          </a:p>
        </p:txBody>
      </p:sp>
    </p:spTree>
    <p:extLst>
      <p:ext uri="{BB962C8B-B14F-4D97-AF65-F5344CB8AC3E}">
        <p14:creationId xmlns:p14="http://schemas.microsoft.com/office/powerpoint/2010/main" val="3466176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a:t>All responses will be entered into a drawing for a $50 Amazon Gift Card. </a:t>
            </a:r>
          </a:p>
          <a:p>
            <a:pPr marL="461963" indent="-461963"/>
            <a:r>
              <a:rPr lang="en-US" sz="2400"/>
              <a:t>Drawing to take place Friday at lunch. There will be multiple winners! </a:t>
            </a:r>
          </a:p>
          <a:p>
            <a:pPr marL="461963" indent="-461963"/>
            <a:r>
              <a:rPr lang="en-US" sz="24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a:t> or scan this QR code (also on the agenda)</a:t>
            </a:r>
          </a:p>
          <a:p>
            <a:pPr marL="461963" indent="-461963"/>
            <a:endParaRPr lang="en-US" sz="2400"/>
          </a:p>
          <a:p>
            <a:pPr marL="461963" indent="-461963"/>
            <a:endParaRPr lang="en-US" sz="2400"/>
          </a:p>
        </p:txBody>
      </p:sp>
      <p:sp>
        <p:nvSpPr>
          <p:cNvPr id="4" name="Slide Number Placeholder 3"/>
          <p:cNvSpPr>
            <a:spLocks noGrp="1"/>
          </p:cNvSpPr>
          <p:nvPr>
            <p:ph type="sldNum" sz="quarter" idx="10"/>
          </p:nvPr>
        </p:nvSpPr>
        <p:spPr/>
        <p:txBody>
          <a:bodyPr/>
          <a:lstStyle/>
          <a:p>
            <a:fld id="{E01ABE7C-D557-4CAA-AC9E-0A55A9FE9F7F}" type="slidenum">
              <a:rPr lang="en-US" smtClean="0"/>
              <a:pPr/>
              <a:t>2</a:t>
            </a:fld>
            <a:endParaRPr lang="en-US"/>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F28433B-3F12-1AE9-6473-0058F5D3C77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4265612" y="990601"/>
            <a:ext cx="3810000" cy="5813127"/>
          </a:xfrm>
        </p:spPr>
      </p:pic>
      <p:sp>
        <p:nvSpPr>
          <p:cNvPr id="3" name="Slide Number Placeholder 2">
            <a:extLst>
              <a:ext uri="{FF2B5EF4-FFF2-40B4-BE49-F238E27FC236}">
                <a16:creationId xmlns:a16="http://schemas.microsoft.com/office/drawing/2014/main" id="{D19E8C89-317C-43D1-910B-6711E97CDFC3}"/>
              </a:ext>
            </a:extLst>
          </p:cNvPr>
          <p:cNvSpPr>
            <a:spLocks noGrp="1"/>
          </p:cNvSpPr>
          <p:nvPr>
            <p:ph type="sldNum" sz="quarter" idx="10"/>
          </p:nvPr>
        </p:nvSpPr>
        <p:spPr/>
        <p:txBody>
          <a:bodyPr/>
          <a:lstStyle/>
          <a:p>
            <a:fld id="{E01ABE7C-D557-4CAA-AC9E-0A55A9FE9F7F}" type="slidenum">
              <a:rPr lang="en-US" smtClean="0"/>
              <a:pPr/>
              <a:t>20</a:t>
            </a:fld>
            <a:endParaRPr lang="en-US" dirty="0"/>
          </a:p>
        </p:txBody>
      </p:sp>
      <p:sp>
        <p:nvSpPr>
          <p:cNvPr id="5" name="Title 4">
            <a:extLst>
              <a:ext uri="{FF2B5EF4-FFF2-40B4-BE49-F238E27FC236}">
                <a16:creationId xmlns:a16="http://schemas.microsoft.com/office/drawing/2014/main" id="{F303A2DC-3CF0-4902-A762-103DD4FB9631}"/>
              </a:ext>
            </a:extLst>
          </p:cNvPr>
          <p:cNvSpPr>
            <a:spLocks noGrp="1"/>
          </p:cNvSpPr>
          <p:nvPr>
            <p:ph type="title" idx="4294967295"/>
          </p:nvPr>
        </p:nvSpPr>
        <p:spPr>
          <a:xfrm>
            <a:off x="1522412" y="365126"/>
            <a:ext cx="6781800" cy="625475"/>
          </a:xfrm>
          <a:prstGeom prst="rect">
            <a:avLst/>
          </a:prstGeom>
        </p:spPr>
        <p:txBody>
          <a:bodyPr/>
          <a:lstStyle/>
          <a:p>
            <a:r>
              <a:rPr lang="en-US" sz="3200" dirty="0"/>
              <a:t>TC0057-New Garnishment Print</a:t>
            </a:r>
          </a:p>
        </p:txBody>
      </p:sp>
    </p:spTree>
    <p:extLst>
      <p:ext uri="{BB962C8B-B14F-4D97-AF65-F5344CB8AC3E}">
        <p14:creationId xmlns:p14="http://schemas.microsoft.com/office/powerpoint/2010/main" val="2920676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2E4685C3-EDF8-B823-1D0F-D406B0E9CD16}"/>
              </a:ext>
            </a:extLst>
          </p:cNvPr>
          <p:cNvPicPr>
            <a:picLocks noGrp="1" noChangeAspect="1"/>
          </p:cNvPicPr>
          <p:nvPr>
            <p:ph idx="1"/>
          </p:nvPr>
        </p:nvPicPr>
        <p:blipFill>
          <a:blip r:embed="rId2"/>
          <a:stretch>
            <a:fillRect/>
          </a:stretch>
        </p:blipFill>
        <p:spPr>
          <a:xfrm>
            <a:off x="3922266" y="1371600"/>
            <a:ext cx="5563493" cy="5181600"/>
          </a:xfrm>
        </p:spPr>
      </p:pic>
      <p:sp>
        <p:nvSpPr>
          <p:cNvPr id="3" name="Slide Number Placeholder 2">
            <a:extLst>
              <a:ext uri="{FF2B5EF4-FFF2-40B4-BE49-F238E27FC236}">
                <a16:creationId xmlns:a16="http://schemas.microsoft.com/office/drawing/2014/main" id="{E98800DE-B51B-60DD-9C28-414E07F9A19A}"/>
              </a:ext>
            </a:extLst>
          </p:cNvPr>
          <p:cNvSpPr>
            <a:spLocks noGrp="1"/>
          </p:cNvSpPr>
          <p:nvPr>
            <p:ph type="sldNum" sz="quarter" idx="10"/>
          </p:nvPr>
        </p:nvSpPr>
        <p:spPr/>
        <p:txBody>
          <a:bodyPr/>
          <a:lstStyle/>
          <a:p>
            <a:fld id="{E01ABE7C-D557-4CAA-AC9E-0A55A9FE9F7F}" type="slidenum">
              <a:rPr lang="en-US" smtClean="0"/>
              <a:pPr/>
              <a:t>21</a:t>
            </a:fld>
            <a:endParaRPr lang="en-US" dirty="0"/>
          </a:p>
        </p:txBody>
      </p:sp>
      <p:sp>
        <p:nvSpPr>
          <p:cNvPr id="4" name="Content Placeholder 3">
            <a:extLst>
              <a:ext uri="{FF2B5EF4-FFF2-40B4-BE49-F238E27FC236}">
                <a16:creationId xmlns:a16="http://schemas.microsoft.com/office/drawing/2014/main" id="{83565B5E-2923-182D-2F0A-4D845EB73831}"/>
              </a:ext>
            </a:extLst>
          </p:cNvPr>
          <p:cNvSpPr>
            <a:spLocks noGrp="1"/>
          </p:cNvSpPr>
          <p:nvPr>
            <p:ph sz="quarter" idx="11"/>
          </p:nvPr>
        </p:nvSpPr>
        <p:spPr/>
        <p:txBody>
          <a:bodyPr>
            <a:normAutofit/>
          </a:bodyPr>
          <a:lstStyle/>
          <a:p>
            <a:r>
              <a:rPr lang="en-US" sz="3200" dirty="0"/>
              <a:t>TC0057 Buttons</a:t>
            </a:r>
          </a:p>
          <a:p>
            <a:r>
              <a:rPr lang="en-US" sz="1800" dirty="0"/>
              <a:t>         [Print Report]</a:t>
            </a:r>
          </a:p>
        </p:txBody>
      </p:sp>
    </p:spTree>
    <p:extLst>
      <p:ext uri="{BB962C8B-B14F-4D97-AF65-F5344CB8AC3E}">
        <p14:creationId xmlns:p14="http://schemas.microsoft.com/office/powerpoint/2010/main" val="32794788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497ED8F-F04F-CAC6-7E75-AEC91012CA5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3417368" y="1752600"/>
            <a:ext cx="6791844" cy="4059989"/>
          </a:xfrm>
        </p:spPr>
      </p:pic>
      <p:sp>
        <p:nvSpPr>
          <p:cNvPr id="3" name="Slide Number Placeholder 2">
            <a:extLst>
              <a:ext uri="{FF2B5EF4-FFF2-40B4-BE49-F238E27FC236}">
                <a16:creationId xmlns:a16="http://schemas.microsoft.com/office/drawing/2014/main" id="{A4AE5E1D-A868-2AE3-867D-86AE72D6A58E}"/>
              </a:ext>
            </a:extLst>
          </p:cNvPr>
          <p:cNvSpPr>
            <a:spLocks noGrp="1"/>
          </p:cNvSpPr>
          <p:nvPr>
            <p:ph type="sldNum" sz="quarter" idx="10"/>
          </p:nvPr>
        </p:nvSpPr>
        <p:spPr/>
        <p:txBody>
          <a:bodyPr/>
          <a:lstStyle/>
          <a:p>
            <a:fld id="{E01ABE7C-D557-4CAA-AC9E-0A55A9FE9F7F}" type="slidenum">
              <a:rPr lang="en-US" smtClean="0"/>
              <a:pPr/>
              <a:t>22</a:t>
            </a:fld>
            <a:endParaRPr lang="en-US" dirty="0"/>
          </a:p>
        </p:txBody>
      </p:sp>
      <p:sp>
        <p:nvSpPr>
          <p:cNvPr id="4" name="Content Placeholder 3">
            <a:extLst>
              <a:ext uri="{FF2B5EF4-FFF2-40B4-BE49-F238E27FC236}">
                <a16:creationId xmlns:a16="http://schemas.microsoft.com/office/drawing/2014/main" id="{A832E1B4-6D1A-B648-DE6B-5181EA6C8CD5}"/>
              </a:ext>
            </a:extLst>
          </p:cNvPr>
          <p:cNvSpPr>
            <a:spLocks noGrp="1"/>
          </p:cNvSpPr>
          <p:nvPr>
            <p:ph sz="quarter" idx="11"/>
          </p:nvPr>
        </p:nvSpPr>
        <p:spPr/>
        <p:txBody>
          <a:bodyPr>
            <a:normAutofit/>
          </a:bodyPr>
          <a:lstStyle/>
          <a:p>
            <a:r>
              <a:rPr lang="en-US" sz="3200" dirty="0"/>
              <a:t>TC0057 Buttons</a:t>
            </a:r>
          </a:p>
          <a:p>
            <a:r>
              <a:rPr lang="en-US" sz="1800" dirty="0"/>
              <a:t>[Create Case/Garn]</a:t>
            </a:r>
          </a:p>
        </p:txBody>
      </p:sp>
    </p:spTree>
    <p:extLst>
      <p:ext uri="{BB962C8B-B14F-4D97-AF65-F5344CB8AC3E}">
        <p14:creationId xmlns:p14="http://schemas.microsoft.com/office/powerpoint/2010/main" val="33988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F6877CB0-B8FF-5AFE-6DE4-6404F1740A32}"/>
              </a:ext>
            </a:extLst>
          </p:cNvPr>
          <p:cNvPicPr>
            <a:picLocks noGrp="1" noChangeAspect="1"/>
          </p:cNvPicPr>
          <p:nvPr>
            <p:ph idx="1"/>
          </p:nvPr>
        </p:nvPicPr>
        <p:blipFill>
          <a:blip r:embed="rId2"/>
          <a:stretch>
            <a:fillRect/>
          </a:stretch>
        </p:blipFill>
        <p:spPr>
          <a:xfrm>
            <a:off x="4265612" y="990600"/>
            <a:ext cx="5029200" cy="5600340"/>
          </a:xfrm>
        </p:spPr>
      </p:pic>
      <p:sp>
        <p:nvSpPr>
          <p:cNvPr id="3" name="Slide Number Placeholder 2">
            <a:extLst>
              <a:ext uri="{FF2B5EF4-FFF2-40B4-BE49-F238E27FC236}">
                <a16:creationId xmlns:a16="http://schemas.microsoft.com/office/drawing/2014/main" id="{40303673-5D4C-5D62-2167-A958D3114FEC}"/>
              </a:ext>
            </a:extLst>
          </p:cNvPr>
          <p:cNvSpPr>
            <a:spLocks noGrp="1"/>
          </p:cNvSpPr>
          <p:nvPr>
            <p:ph type="sldNum" sz="quarter" idx="10"/>
          </p:nvPr>
        </p:nvSpPr>
        <p:spPr/>
        <p:txBody>
          <a:bodyPr/>
          <a:lstStyle/>
          <a:p>
            <a:fld id="{E01ABE7C-D557-4CAA-AC9E-0A55A9FE9F7F}" type="slidenum">
              <a:rPr lang="en-US" smtClean="0"/>
              <a:pPr/>
              <a:t>23</a:t>
            </a:fld>
            <a:endParaRPr lang="en-US" dirty="0"/>
          </a:p>
        </p:txBody>
      </p:sp>
      <p:sp>
        <p:nvSpPr>
          <p:cNvPr id="4" name="Content Placeholder 3">
            <a:extLst>
              <a:ext uri="{FF2B5EF4-FFF2-40B4-BE49-F238E27FC236}">
                <a16:creationId xmlns:a16="http://schemas.microsoft.com/office/drawing/2014/main" id="{38AD6C7D-5374-D955-5797-5F7EEDD33B7C}"/>
              </a:ext>
            </a:extLst>
          </p:cNvPr>
          <p:cNvSpPr>
            <a:spLocks noGrp="1"/>
          </p:cNvSpPr>
          <p:nvPr>
            <p:ph sz="quarter" idx="11"/>
          </p:nvPr>
        </p:nvSpPr>
        <p:spPr>
          <a:xfrm>
            <a:off x="2817812" y="76200"/>
            <a:ext cx="7772400" cy="914400"/>
          </a:xfrm>
        </p:spPr>
        <p:txBody>
          <a:bodyPr>
            <a:normAutofit/>
          </a:bodyPr>
          <a:lstStyle/>
          <a:p>
            <a:r>
              <a:rPr lang="en-US" sz="3200" dirty="0"/>
              <a:t>TC0057 Buttons</a:t>
            </a:r>
          </a:p>
          <a:p>
            <a:r>
              <a:rPr lang="en-US" sz="1800" dirty="0"/>
              <a:t>          [Print Letters]</a:t>
            </a:r>
          </a:p>
        </p:txBody>
      </p:sp>
    </p:spTree>
    <p:extLst>
      <p:ext uri="{BB962C8B-B14F-4D97-AF65-F5344CB8AC3E}">
        <p14:creationId xmlns:p14="http://schemas.microsoft.com/office/powerpoint/2010/main" val="42643445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20271AB-D2C3-F5F0-C6EA-40DA2D04475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3656012" y="1143000"/>
            <a:ext cx="6172200" cy="5423761"/>
          </a:xfrm>
        </p:spPr>
      </p:pic>
      <p:sp>
        <p:nvSpPr>
          <p:cNvPr id="3" name="Slide Number Placeholder 2">
            <a:extLst>
              <a:ext uri="{FF2B5EF4-FFF2-40B4-BE49-F238E27FC236}">
                <a16:creationId xmlns:a16="http://schemas.microsoft.com/office/drawing/2014/main" id="{C653DF1B-3F9C-AD74-22BA-44B581E1AD56}"/>
              </a:ext>
            </a:extLst>
          </p:cNvPr>
          <p:cNvSpPr>
            <a:spLocks noGrp="1"/>
          </p:cNvSpPr>
          <p:nvPr>
            <p:ph type="sldNum" sz="quarter" idx="10"/>
          </p:nvPr>
        </p:nvSpPr>
        <p:spPr/>
        <p:txBody>
          <a:bodyPr/>
          <a:lstStyle/>
          <a:p>
            <a:fld id="{E01ABE7C-D557-4CAA-AC9E-0A55A9FE9F7F}" type="slidenum">
              <a:rPr lang="en-US" smtClean="0"/>
              <a:pPr/>
              <a:t>24</a:t>
            </a:fld>
            <a:endParaRPr lang="en-US" dirty="0"/>
          </a:p>
        </p:txBody>
      </p:sp>
      <p:sp>
        <p:nvSpPr>
          <p:cNvPr id="4" name="Content Placeholder 3">
            <a:extLst>
              <a:ext uri="{FF2B5EF4-FFF2-40B4-BE49-F238E27FC236}">
                <a16:creationId xmlns:a16="http://schemas.microsoft.com/office/drawing/2014/main" id="{8789AA2A-6329-5F38-D536-5E57BA506D3E}"/>
              </a:ext>
            </a:extLst>
          </p:cNvPr>
          <p:cNvSpPr>
            <a:spLocks noGrp="1"/>
          </p:cNvSpPr>
          <p:nvPr>
            <p:ph sz="quarter" idx="11"/>
          </p:nvPr>
        </p:nvSpPr>
        <p:spPr/>
        <p:txBody>
          <a:bodyPr>
            <a:normAutofit/>
          </a:bodyPr>
          <a:lstStyle/>
          <a:p>
            <a:r>
              <a:rPr lang="en-US" sz="3200" dirty="0"/>
              <a:t>TC0057 Buttons</a:t>
            </a:r>
          </a:p>
          <a:p>
            <a:r>
              <a:rPr lang="en-US" sz="1800" dirty="0"/>
              <a:t>          [Parameter]</a:t>
            </a:r>
          </a:p>
        </p:txBody>
      </p:sp>
    </p:spTree>
    <p:extLst>
      <p:ext uri="{BB962C8B-B14F-4D97-AF65-F5344CB8AC3E}">
        <p14:creationId xmlns:p14="http://schemas.microsoft.com/office/powerpoint/2010/main" val="27179679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648140-C677-8F0B-B74D-ED8C9FA8C505}"/>
              </a:ext>
            </a:extLst>
          </p:cNvPr>
          <p:cNvSpPr>
            <a:spLocks noGrp="1"/>
          </p:cNvSpPr>
          <p:nvPr>
            <p:ph idx="1"/>
          </p:nvPr>
        </p:nvSpPr>
        <p:spPr/>
        <p:txBody>
          <a:bodyPr/>
          <a:lstStyle/>
          <a:p>
            <a:r>
              <a:rPr lang="en-US" dirty="0"/>
              <a:t>There is so much information to give you in such a short time.  I hope we made it this far to the end of the slides. </a:t>
            </a:r>
          </a:p>
          <a:p>
            <a:r>
              <a:rPr lang="en-US" dirty="0"/>
              <a:t>Thank you for attending.  I hope this session has been interesting and informative.</a:t>
            </a:r>
          </a:p>
        </p:txBody>
      </p:sp>
      <p:sp>
        <p:nvSpPr>
          <p:cNvPr id="3" name="Slide Number Placeholder 2">
            <a:extLst>
              <a:ext uri="{FF2B5EF4-FFF2-40B4-BE49-F238E27FC236}">
                <a16:creationId xmlns:a16="http://schemas.microsoft.com/office/drawing/2014/main" id="{F192E090-802A-612B-E6AD-F792E6DE5BF6}"/>
              </a:ext>
            </a:extLst>
          </p:cNvPr>
          <p:cNvSpPr>
            <a:spLocks noGrp="1"/>
          </p:cNvSpPr>
          <p:nvPr>
            <p:ph type="sldNum" sz="quarter" idx="10"/>
          </p:nvPr>
        </p:nvSpPr>
        <p:spPr/>
        <p:txBody>
          <a:bodyPr/>
          <a:lstStyle/>
          <a:p>
            <a:fld id="{E01ABE7C-D557-4CAA-AC9E-0A55A9FE9F7F}" type="slidenum">
              <a:rPr lang="en-US" smtClean="0"/>
              <a:pPr/>
              <a:t>25</a:t>
            </a:fld>
            <a:endParaRPr lang="en-US" dirty="0"/>
          </a:p>
        </p:txBody>
      </p:sp>
      <p:sp>
        <p:nvSpPr>
          <p:cNvPr id="4" name="Content Placeholder 3">
            <a:extLst>
              <a:ext uri="{FF2B5EF4-FFF2-40B4-BE49-F238E27FC236}">
                <a16:creationId xmlns:a16="http://schemas.microsoft.com/office/drawing/2014/main" id="{75E30D99-08D4-5949-43D2-6E35630A7F55}"/>
              </a:ext>
            </a:extLst>
          </p:cNvPr>
          <p:cNvSpPr>
            <a:spLocks noGrp="1"/>
          </p:cNvSpPr>
          <p:nvPr>
            <p:ph sz="quarter" idx="11"/>
          </p:nvPr>
        </p:nvSpPr>
        <p:spPr/>
        <p:txBody>
          <a:bodyPr/>
          <a:lstStyle/>
          <a:p>
            <a:r>
              <a:rPr lang="en-US" dirty="0"/>
              <a:t>Case Management</a:t>
            </a:r>
          </a:p>
        </p:txBody>
      </p:sp>
    </p:spTree>
    <p:extLst>
      <p:ext uri="{BB962C8B-B14F-4D97-AF65-F5344CB8AC3E}">
        <p14:creationId xmlns:p14="http://schemas.microsoft.com/office/powerpoint/2010/main" val="1126479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0182F-EC40-FC2C-98CC-C91FB23117A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07F8B9-CB8A-6223-FF5F-F1EE34CAF5B6}"/>
              </a:ext>
            </a:extLst>
          </p:cNvPr>
          <p:cNvSpPr>
            <a:spLocks noGrp="1"/>
          </p:cNvSpPr>
          <p:nvPr>
            <p:ph idx="1"/>
          </p:nvPr>
        </p:nvSpPr>
        <p:spPr>
          <a:xfrm>
            <a:off x="1726750" y="1752600"/>
            <a:ext cx="10360501" cy="4800600"/>
          </a:xfrm>
        </p:spPr>
        <p:txBody>
          <a:bodyPr/>
          <a:lstStyle/>
          <a:p>
            <a:pPr marL="461963" indent="-461963"/>
            <a:r>
              <a:rPr lang="en-US" sz="2400"/>
              <a:t>All responses will be entered into a drawing for a $50 Amazon Gift Card. </a:t>
            </a:r>
          </a:p>
          <a:p>
            <a:pPr marL="461963" indent="-461963"/>
            <a:r>
              <a:rPr lang="en-US" sz="2400"/>
              <a:t>Drawing to take place Friday at lunch. There will be multiple winners! </a:t>
            </a:r>
          </a:p>
          <a:p>
            <a:pPr marL="461963" indent="-461963"/>
            <a:r>
              <a:rPr lang="en-US" sz="24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a:t> or scan this QR code (also on the agenda)</a:t>
            </a:r>
          </a:p>
          <a:p>
            <a:pPr marL="461963" indent="-461963"/>
            <a:endParaRPr lang="en-US" sz="2400"/>
          </a:p>
          <a:p>
            <a:pPr marL="461963" indent="-461963"/>
            <a:endParaRPr lang="en-US" sz="2400"/>
          </a:p>
        </p:txBody>
      </p:sp>
      <p:sp>
        <p:nvSpPr>
          <p:cNvPr id="4" name="Slide Number Placeholder 3">
            <a:extLst>
              <a:ext uri="{FF2B5EF4-FFF2-40B4-BE49-F238E27FC236}">
                <a16:creationId xmlns:a16="http://schemas.microsoft.com/office/drawing/2014/main" id="{2BB78C32-F223-E8F8-2A66-CDBAA7059027}"/>
              </a:ext>
            </a:extLst>
          </p:cNvPr>
          <p:cNvSpPr>
            <a:spLocks noGrp="1"/>
          </p:cNvSpPr>
          <p:nvPr>
            <p:ph type="sldNum" sz="quarter" idx="10"/>
          </p:nvPr>
        </p:nvSpPr>
        <p:spPr/>
        <p:txBody>
          <a:bodyPr/>
          <a:lstStyle/>
          <a:p>
            <a:fld id="{E01ABE7C-D557-4CAA-AC9E-0A55A9FE9F7F}" type="slidenum">
              <a:rPr lang="en-US" smtClean="0"/>
              <a:pPr/>
              <a:t>26</a:t>
            </a:fld>
            <a:endParaRPr lang="en-US"/>
          </a:p>
        </p:txBody>
      </p:sp>
      <p:sp>
        <p:nvSpPr>
          <p:cNvPr id="2" name="Title 1">
            <a:extLst>
              <a:ext uri="{FF2B5EF4-FFF2-40B4-BE49-F238E27FC236}">
                <a16:creationId xmlns:a16="http://schemas.microsoft.com/office/drawing/2014/main" id="{27DF14F0-2877-C9BC-52E8-C008A50D53EE}"/>
              </a:ext>
            </a:extLst>
          </p:cNvPr>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F57201E0-BD2A-993F-ED96-CB58236A9E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2662116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3200" dirty="0">
                <a:solidFill>
                  <a:schemeClr val="tx1"/>
                </a:solidFill>
              </a:rPr>
              <a:t>The </a:t>
            </a:r>
            <a:r>
              <a:rPr lang="en-US" sz="3200" i="1" dirty="0">
                <a:solidFill>
                  <a:schemeClr val="tx1"/>
                </a:solidFill>
              </a:rPr>
              <a:t>Case Management Process</a:t>
            </a:r>
            <a:r>
              <a:rPr lang="en-US" sz="3200" dirty="0">
                <a:solidFill>
                  <a:schemeClr val="tx1"/>
                </a:solidFill>
              </a:rPr>
              <a:t> allows the user to create individual cases and can be used for the production of printing bulk letters in the Garnishment/Lien process. Also, the user will be able to create cases for printing Bankruptcy, Payment Plan, and Foreclosure letters. This module can be used for keeping track of Returned Checks.</a:t>
            </a:r>
          </a:p>
        </p:txBody>
      </p:sp>
      <p:sp>
        <p:nvSpPr>
          <p:cNvPr id="4" name="Slide Number Placeholder 3"/>
          <p:cNvSpPr>
            <a:spLocks noGrp="1"/>
          </p:cNvSpPr>
          <p:nvPr>
            <p:ph type="sldNum" sz="quarter" idx="10"/>
          </p:nvPr>
        </p:nvSpPr>
        <p:spPr/>
        <p:txBody>
          <a:bodyPr/>
          <a:lstStyle/>
          <a:p>
            <a:fld id="{E01ABE7C-D557-4CAA-AC9E-0A55A9FE9F7F}" type="slidenum">
              <a:rPr lang="en-US" smtClean="0"/>
              <a:pPr/>
              <a:t>3</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lstStyle/>
          <a:p>
            <a:r>
              <a:rPr lang="en-US" dirty="0"/>
              <a:t>Case Management</a:t>
            </a:r>
          </a:p>
        </p:txBody>
      </p:sp>
    </p:spTree>
    <p:extLst>
      <p:ext uri="{BB962C8B-B14F-4D97-AF65-F5344CB8AC3E}">
        <p14:creationId xmlns:p14="http://schemas.microsoft.com/office/powerpoint/2010/main" val="4139602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F260DD-55F8-4B34-8799-628C181B139E}"/>
              </a:ext>
            </a:extLst>
          </p:cNvPr>
          <p:cNvSpPr>
            <a:spLocks noGrp="1"/>
          </p:cNvSpPr>
          <p:nvPr>
            <p:ph idx="1"/>
          </p:nvPr>
        </p:nvSpPr>
        <p:spPr/>
        <p:txBody>
          <a:bodyPr/>
          <a:lstStyle/>
          <a:p>
            <a:pPr marL="342900" marR="0" lvl="0" indent="-342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Ø"/>
              <a:tabLst/>
              <a:defRPr/>
            </a:pPr>
            <a:r>
              <a:rPr kumimoji="1" lang="en-US" sz="3600" dirty="0">
                <a:solidFill>
                  <a:schemeClr val="accent6">
                    <a:lumMod val="75000"/>
                  </a:schemeClr>
                </a:solidFill>
                <a:effectLst/>
                <a:latin typeface="+mn-lt"/>
                <a:ea typeface="+mn-ea"/>
                <a:cs typeface="+mn-cs"/>
              </a:rPr>
              <a:t>Before executing the Garnishment/Lien process, update the  Parameter Maintenance screen. Once this parameter is setup generally you don’t have to visit again unless something changes.</a:t>
            </a:r>
          </a:p>
        </p:txBody>
      </p:sp>
      <p:sp>
        <p:nvSpPr>
          <p:cNvPr id="3" name="Slide Number Placeholder 2">
            <a:extLst>
              <a:ext uri="{FF2B5EF4-FFF2-40B4-BE49-F238E27FC236}">
                <a16:creationId xmlns:a16="http://schemas.microsoft.com/office/drawing/2014/main" id="{D59838BA-68A3-4589-B61A-705B10A66269}"/>
              </a:ext>
            </a:extLst>
          </p:cNvPr>
          <p:cNvSpPr>
            <a:spLocks noGrp="1"/>
          </p:cNvSpPr>
          <p:nvPr>
            <p:ph type="sldNum" sz="quarter" idx="10"/>
          </p:nvPr>
        </p:nvSpPr>
        <p:spPr/>
        <p:txBody>
          <a:bodyPr/>
          <a:lstStyle/>
          <a:p>
            <a:fld id="{E01ABE7C-D557-4CAA-AC9E-0A55A9FE9F7F}" type="slidenum">
              <a:rPr lang="en-US" smtClean="0"/>
              <a:pPr/>
              <a:t>4</a:t>
            </a:fld>
            <a:endParaRPr lang="en-US" dirty="0"/>
          </a:p>
        </p:txBody>
      </p:sp>
      <p:sp>
        <p:nvSpPr>
          <p:cNvPr id="5" name="Title 4">
            <a:extLst>
              <a:ext uri="{FF2B5EF4-FFF2-40B4-BE49-F238E27FC236}">
                <a16:creationId xmlns:a16="http://schemas.microsoft.com/office/drawing/2014/main" id="{80DA6BF8-DBC1-42D5-B976-CA232C5F4219}"/>
              </a:ext>
            </a:extLst>
          </p:cNvPr>
          <p:cNvSpPr>
            <a:spLocks noGrp="1"/>
          </p:cNvSpPr>
          <p:nvPr>
            <p:ph type="title" idx="4294967295"/>
          </p:nvPr>
        </p:nvSpPr>
        <p:spPr>
          <a:xfrm>
            <a:off x="1522412" y="365126"/>
            <a:ext cx="7886700" cy="1325563"/>
          </a:xfrm>
          <a:prstGeom prst="rect">
            <a:avLst/>
          </a:prstGeom>
        </p:spPr>
        <p:txBody>
          <a:bodyPr/>
          <a:lstStyle/>
          <a:p>
            <a:r>
              <a:rPr lang="en-US" dirty="0"/>
              <a:t>Parameter</a:t>
            </a:r>
          </a:p>
        </p:txBody>
      </p:sp>
    </p:spTree>
    <p:extLst>
      <p:ext uri="{BB962C8B-B14F-4D97-AF65-F5344CB8AC3E}">
        <p14:creationId xmlns:p14="http://schemas.microsoft.com/office/powerpoint/2010/main" val="825679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1677294-6B15-5E07-84B7-28E66DC7974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4951412" y="1219200"/>
            <a:ext cx="3018054" cy="5181600"/>
          </a:xfrm>
          <a:prstGeom prst="rect">
            <a:avLst/>
          </a:prstGeom>
        </p:spPr>
      </p:pic>
      <p:sp>
        <p:nvSpPr>
          <p:cNvPr id="3" name="Slide Number Placeholder 2">
            <a:extLst>
              <a:ext uri="{FF2B5EF4-FFF2-40B4-BE49-F238E27FC236}">
                <a16:creationId xmlns:a16="http://schemas.microsoft.com/office/drawing/2014/main" id="{832E5D00-EDB5-F57A-0117-90A27BC05ADF}"/>
              </a:ext>
            </a:extLst>
          </p:cNvPr>
          <p:cNvSpPr>
            <a:spLocks noGrp="1"/>
          </p:cNvSpPr>
          <p:nvPr>
            <p:ph type="sldNum" sz="quarter" idx="10"/>
          </p:nvPr>
        </p:nvSpPr>
        <p:spPr/>
        <p:txBody>
          <a:bodyPr/>
          <a:lstStyle/>
          <a:p>
            <a:fld id="{E01ABE7C-D557-4CAA-AC9E-0A55A9FE9F7F}" type="slidenum">
              <a:rPr lang="en-US" smtClean="0"/>
              <a:pPr/>
              <a:t>5</a:t>
            </a:fld>
            <a:endParaRPr lang="en-US" dirty="0"/>
          </a:p>
        </p:txBody>
      </p:sp>
      <p:sp>
        <p:nvSpPr>
          <p:cNvPr id="4" name="Content Placeholder 3">
            <a:extLst>
              <a:ext uri="{FF2B5EF4-FFF2-40B4-BE49-F238E27FC236}">
                <a16:creationId xmlns:a16="http://schemas.microsoft.com/office/drawing/2014/main" id="{439EFDE0-6392-BAAB-DC48-36B9CAD5C2BE}"/>
              </a:ext>
            </a:extLst>
          </p:cNvPr>
          <p:cNvSpPr>
            <a:spLocks noGrp="1"/>
          </p:cNvSpPr>
          <p:nvPr>
            <p:ph sz="quarter" idx="11"/>
          </p:nvPr>
        </p:nvSpPr>
        <p:spPr/>
        <p:txBody>
          <a:bodyPr>
            <a:normAutofit/>
          </a:bodyPr>
          <a:lstStyle/>
          <a:p>
            <a:r>
              <a:rPr lang="en-US" sz="3200" dirty="0"/>
              <a:t>Case Management</a:t>
            </a:r>
          </a:p>
          <a:p>
            <a:r>
              <a:rPr lang="en-US" sz="2100" dirty="0"/>
              <a:t>Taxcode &amp; Garnishment/Lien Parameters</a:t>
            </a:r>
          </a:p>
        </p:txBody>
      </p:sp>
    </p:spTree>
    <p:extLst>
      <p:ext uri="{BB962C8B-B14F-4D97-AF65-F5344CB8AC3E}">
        <p14:creationId xmlns:p14="http://schemas.microsoft.com/office/powerpoint/2010/main" val="200663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a:extLst>
              <a:ext uri="{FF2B5EF4-FFF2-40B4-BE49-F238E27FC236}">
                <a16:creationId xmlns:a16="http://schemas.microsoft.com/office/drawing/2014/main" id="{C2557CE0-E0E2-7166-DB05-1754A0407AC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4741659" y="1219200"/>
            <a:ext cx="3924707" cy="5181600"/>
          </a:xfrm>
        </p:spPr>
      </p:pic>
      <p:sp>
        <p:nvSpPr>
          <p:cNvPr id="3" name="Slide Number Placeholder 2">
            <a:extLst>
              <a:ext uri="{FF2B5EF4-FFF2-40B4-BE49-F238E27FC236}">
                <a16:creationId xmlns:a16="http://schemas.microsoft.com/office/drawing/2014/main" id="{A6E95D07-E538-CA88-8A28-C9E43111B26B}"/>
              </a:ext>
            </a:extLst>
          </p:cNvPr>
          <p:cNvSpPr>
            <a:spLocks noGrp="1"/>
          </p:cNvSpPr>
          <p:nvPr>
            <p:ph type="sldNum" sz="quarter" idx="10"/>
          </p:nvPr>
        </p:nvSpPr>
        <p:spPr/>
        <p:txBody>
          <a:bodyPr/>
          <a:lstStyle/>
          <a:p>
            <a:fld id="{E01ABE7C-D557-4CAA-AC9E-0A55A9FE9F7F}" type="slidenum">
              <a:rPr lang="en-US" smtClean="0"/>
              <a:pPr/>
              <a:t>6</a:t>
            </a:fld>
            <a:endParaRPr lang="en-US" dirty="0"/>
          </a:p>
        </p:txBody>
      </p:sp>
      <p:sp>
        <p:nvSpPr>
          <p:cNvPr id="4" name="Content Placeholder 3">
            <a:extLst>
              <a:ext uri="{FF2B5EF4-FFF2-40B4-BE49-F238E27FC236}">
                <a16:creationId xmlns:a16="http://schemas.microsoft.com/office/drawing/2014/main" id="{DA56FD0A-F353-6C8D-5072-3938357D0552}"/>
              </a:ext>
            </a:extLst>
          </p:cNvPr>
          <p:cNvSpPr>
            <a:spLocks noGrp="1"/>
          </p:cNvSpPr>
          <p:nvPr>
            <p:ph sz="quarter" idx="11"/>
          </p:nvPr>
        </p:nvSpPr>
        <p:spPr/>
        <p:txBody>
          <a:bodyPr>
            <a:normAutofit/>
          </a:bodyPr>
          <a:lstStyle/>
          <a:p>
            <a:r>
              <a:rPr lang="en-US" sz="3200" dirty="0"/>
              <a:t>Case Management</a:t>
            </a:r>
          </a:p>
        </p:txBody>
      </p:sp>
    </p:spTree>
    <p:extLst>
      <p:ext uri="{BB962C8B-B14F-4D97-AF65-F5344CB8AC3E}">
        <p14:creationId xmlns:p14="http://schemas.microsoft.com/office/powerpoint/2010/main" val="2617230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3DC34B-1B15-4C19-90C7-50F76B9B2B80}"/>
              </a:ext>
            </a:extLst>
          </p:cNvPr>
          <p:cNvSpPr>
            <a:spLocks noGrp="1"/>
          </p:cNvSpPr>
          <p:nvPr>
            <p:ph idx="1"/>
          </p:nvPr>
        </p:nvSpPr>
        <p:spPr/>
        <p:txBody>
          <a:bodyPr/>
          <a:lstStyle/>
          <a:p>
            <a:pPr marL="342900" marR="0" lvl="0" indent="-342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Ø"/>
              <a:tabLst/>
              <a:defRPr/>
            </a:pPr>
            <a:r>
              <a:rPr kumimoji="1" lang="en-US" sz="3600" dirty="0">
                <a:solidFill>
                  <a:schemeClr val="accent6">
                    <a:lumMod val="75000"/>
                  </a:schemeClr>
                </a:solidFill>
                <a:effectLst/>
                <a:latin typeface="+mn-lt"/>
                <a:ea typeface="+mn-ea"/>
                <a:cs typeface="+mn-cs"/>
              </a:rPr>
              <a:t>After the case is created</a:t>
            </a:r>
            <a:r>
              <a:rPr lang="en-US" dirty="0"/>
              <a:t>, </a:t>
            </a:r>
            <a:r>
              <a:rPr kumimoji="1" lang="en-US" sz="3600" dirty="0">
                <a:solidFill>
                  <a:schemeClr val="accent6">
                    <a:lumMod val="75000"/>
                  </a:schemeClr>
                </a:solidFill>
                <a:effectLst/>
                <a:latin typeface="+mn-lt"/>
                <a:ea typeface="+mn-ea"/>
                <a:cs typeface="+mn-cs"/>
              </a:rPr>
              <a:t> </a:t>
            </a:r>
            <a:r>
              <a:rPr lang="en-US" dirty="0"/>
              <a:t>t</a:t>
            </a:r>
            <a:r>
              <a:rPr kumimoji="1" lang="en-US" sz="3600" dirty="0">
                <a:solidFill>
                  <a:schemeClr val="accent6">
                    <a:lumMod val="75000"/>
                  </a:schemeClr>
                </a:solidFill>
                <a:effectLst/>
                <a:latin typeface="+mn-lt"/>
                <a:ea typeface="+mn-ea"/>
                <a:cs typeface="+mn-cs"/>
              </a:rPr>
              <a:t>he case number can be viewed on the bill in Taxbill Maintenance.  The case number is also written to the Account record.  The case number can be viewed from Account Inquiry and Account Maintenance screens.</a:t>
            </a:r>
          </a:p>
        </p:txBody>
      </p:sp>
      <p:sp>
        <p:nvSpPr>
          <p:cNvPr id="3" name="Slide Number Placeholder 2">
            <a:extLst>
              <a:ext uri="{FF2B5EF4-FFF2-40B4-BE49-F238E27FC236}">
                <a16:creationId xmlns:a16="http://schemas.microsoft.com/office/drawing/2014/main" id="{287748D0-09B7-4B2F-9A70-7ECF16FC237B}"/>
              </a:ext>
            </a:extLst>
          </p:cNvPr>
          <p:cNvSpPr>
            <a:spLocks noGrp="1"/>
          </p:cNvSpPr>
          <p:nvPr>
            <p:ph type="sldNum" sz="quarter" idx="10"/>
          </p:nvPr>
        </p:nvSpPr>
        <p:spPr/>
        <p:txBody>
          <a:bodyPr/>
          <a:lstStyle/>
          <a:p>
            <a:fld id="{E01ABE7C-D557-4CAA-AC9E-0A55A9FE9F7F}" type="slidenum">
              <a:rPr lang="en-US" smtClean="0"/>
              <a:pPr/>
              <a:t>7</a:t>
            </a:fld>
            <a:endParaRPr lang="en-US" dirty="0"/>
          </a:p>
        </p:txBody>
      </p:sp>
      <p:sp>
        <p:nvSpPr>
          <p:cNvPr id="5" name="Title 4">
            <a:extLst>
              <a:ext uri="{FF2B5EF4-FFF2-40B4-BE49-F238E27FC236}">
                <a16:creationId xmlns:a16="http://schemas.microsoft.com/office/drawing/2014/main" id="{9CC58FB1-BC13-4F7F-AF72-B43DF035F3C1}"/>
              </a:ext>
            </a:extLst>
          </p:cNvPr>
          <p:cNvSpPr>
            <a:spLocks noGrp="1"/>
          </p:cNvSpPr>
          <p:nvPr>
            <p:ph type="title" idx="4294967295"/>
          </p:nvPr>
        </p:nvSpPr>
        <p:spPr>
          <a:xfrm>
            <a:off x="1522412" y="365126"/>
            <a:ext cx="7886700" cy="1325563"/>
          </a:xfrm>
          <a:prstGeom prst="rect">
            <a:avLst/>
          </a:prstGeom>
        </p:spPr>
        <p:txBody>
          <a:bodyPr/>
          <a:lstStyle/>
          <a:p>
            <a:r>
              <a:rPr lang="en-US" dirty="0"/>
              <a:t>Case</a:t>
            </a:r>
            <a:r>
              <a:rPr lang="en-US" baseline="0" dirty="0"/>
              <a:t> Management</a:t>
            </a:r>
            <a:endParaRPr lang="en-US" dirty="0"/>
          </a:p>
        </p:txBody>
      </p:sp>
    </p:spTree>
    <p:extLst>
      <p:ext uri="{BB962C8B-B14F-4D97-AF65-F5344CB8AC3E}">
        <p14:creationId xmlns:p14="http://schemas.microsoft.com/office/powerpoint/2010/main" val="742198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8F3D175-23F0-1602-F6E0-B62CCCFD982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3808412" y="1295400"/>
            <a:ext cx="5486641" cy="4724400"/>
          </a:xfrm>
          <a:prstGeom prst="rect">
            <a:avLst/>
          </a:prstGeom>
        </p:spPr>
      </p:pic>
      <p:sp>
        <p:nvSpPr>
          <p:cNvPr id="3" name="Slide Number Placeholder 2">
            <a:extLst>
              <a:ext uri="{FF2B5EF4-FFF2-40B4-BE49-F238E27FC236}">
                <a16:creationId xmlns:a16="http://schemas.microsoft.com/office/drawing/2014/main" id="{3B4C971E-1F23-4131-8FF6-0E9952375691}"/>
              </a:ext>
            </a:extLst>
          </p:cNvPr>
          <p:cNvSpPr>
            <a:spLocks noGrp="1"/>
          </p:cNvSpPr>
          <p:nvPr>
            <p:ph type="sldNum" sz="quarter" idx="10"/>
          </p:nvPr>
        </p:nvSpPr>
        <p:spPr/>
        <p:txBody>
          <a:bodyPr/>
          <a:lstStyle/>
          <a:p>
            <a:fld id="{E01ABE7C-D557-4CAA-AC9E-0A55A9FE9F7F}" type="slidenum">
              <a:rPr lang="en-US" smtClean="0"/>
              <a:pPr/>
              <a:t>8</a:t>
            </a:fld>
            <a:endParaRPr lang="en-US" dirty="0"/>
          </a:p>
        </p:txBody>
      </p:sp>
      <p:sp>
        <p:nvSpPr>
          <p:cNvPr id="5" name="Title 4">
            <a:extLst>
              <a:ext uri="{FF2B5EF4-FFF2-40B4-BE49-F238E27FC236}">
                <a16:creationId xmlns:a16="http://schemas.microsoft.com/office/drawing/2014/main" id="{762C008A-3002-4EF5-9526-81879356CACA}"/>
              </a:ext>
            </a:extLst>
          </p:cNvPr>
          <p:cNvSpPr>
            <a:spLocks noGrp="1"/>
          </p:cNvSpPr>
          <p:nvPr>
            <p:ph type="title" idx="4294967295"/>
          </p:nvPr>
        </p:nvSpPr>
        <p:spPr>
          <a:xfrm>
            <a:off x="1522412" y="365126"/>
            <a:ext cx="7886700" cy="1325563"/>
          </a:xfrm>
          <a:prstGeom prst="rect">
            <a:avLst/>
          </a:prstGeom>
        </p:spPr>
        <p:txBody>
          <a:bodyPr/>
          <a:lstStyle/>
          <a:p>
            <a:r>
              <a:rPr lang="en-US" dirty="0"/>
              <a:t>Case</a:t>
            </a:r>
            <a:r>
              <a:rPr lang="en-US" baseline="0" dirty="0"/>
              <a:t> Management</a:t>
            </a:r>
            <a:endParaRPr lang="en-US" dirty="0"/>
          </a:p>
        </p:txBody>
      </p:sp>
    </p:spTree>
    <p:extLst>
      <p:ext uri="{BB962C8B-B14F-4D97-AF65-F5344CB8AC3E}">
        <p14:creationId xmlns:p14="http://schemas.microsoft.com/office/powerpoint/2010/main" val="3771015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application&#10;&#10;Description automatically generated">
            <a:extLst>
              <a:ext uri="{FF2B5EF4-FFF2-40B4-BE49-F238E27FC236}">
                <a16:creationId xmlns:a16="http://schemas.microsoft.com/office/drawing/2014/main" id="{CE8FC6E4-198E-29CD-5B40-5D84D363201C}"/>
              </a:ext>
            </a:extLst>
          </p:cNvPr>
          <p:cNvPicPr>
            <a:picLocks noGrp="1" noChangeAspect="1"/>
          </p:cNvPicPr>
          <p:nvPr>
            <p:ph idx="1"/>
          </p:nvPr>
        </p:nvPicPr>
        <p:blipFill>
          <a:blip r:embed="rId2"/>
          <a:stretch>
            <a:fillRect/>
          </a:stretch>
        </p:blipFill>
        <p:spPr>
          <a:xfrm>
            <a:off x="2795618" y="1900536"/>
            <a:ext cx="5715000" cy="3056929"/>
          </a:xfrm>
          <a:prstGeom prst="rect">
            <a:avLst/>
          </a:prstGeom>
        </p:spPr>
      </p:pic>
      <p:sp>
        <p:nvSpPr>
          <p:cNvPr id="3" name="Slide Number Placeholder 2">
            <a:extLst>
              <a:ext uri="{FF2B5EF4-FFF2-40B4-BE49-F238E27FC236}">
                <a16:creationId xmlns:a16="http://schemas.microsoft.com/office/drawing/2014/main" id="{F13175A1-24BE-0A20-FBB0-934314DD2E6C}"/>
              </a:ext>
            </a:extLst>
          </p:cNvPr>
          <p:cNvSpPr>
            <a:spLocks noGrp="1"/>
          </p:cNvSpPr>
          <p:nvPr>
            <p:ph type="sldNum" sz="quarter" idx="10"/>
          </p:nvPr>
        </p:nvSpPr>
        <p:spPr/>
        <p:txBody>
          <a:bodyPr/>
          <a:lstStyle/>
          <a:p>
            <a:fld id="{E01ABE7C-D557-4CAA-AC9E-0A55A9FE9F7F}" type="slidenum">
              <a:rPr lang="en-US" smtClean="0"/>
              <a:pPr/>
              <a:t>9</a:t>
            </a:fld>
            <a:endParaRPr lang="en-US" dirty="0"/>
          </a:p>
        </p:txBody>
      </p:sp>
      <p:sp>
        <p:nvSpPr>
          <p:cNvPr id="4" name="Content Placeholder 3">
            <a:extLst>
              <a:ext uri="{FF2B5EF4-FFF2-40B4-BE49-F238E27FC236}">
                <a16:creationId xmlns:a16="http://schemas.microsoft.com/office/drawing/2014/main" id="{34B62004-9F8D-65CC-0DC7-C1436592402D}"/>
              </a:ext>
            </a:extLst>
          </p:cNvPr>
          <p:cNvSpPr>
            <a:spLocks noGrp="1"/>
          </p:cNvSpPr>
          <p:nvPr>
            <p:ph sz="quarter" idx="11"/>
          </p:nvPr>
        </p:nvSpPr>
        <p:spPr/>
        <p:txBody>
          <a:bodyPr>
            <a:normAutofit fontScale="77500" lnSpcReduction="20000"/>
          </a:bodyPr>
          <a:lstStyle/>
          <a:p>
            <a:r>
              <a:rPr lang="en-US" dirty="0"/>
              <a:t>Case Management</a:t>
            </a:r>
          </a:p>
          <a:p>
            <a:r>
              <a:rPr lang="en-US" sz="1800" dirty="0"/>
              <a:t>	Add a Tax Bill to this Case</a:t>
            </a:r>
          </a:p>
          <a:p>
            <a:r>
              <a:rPr lang="en-US" sz="1800" dirty="0"/>
              <a:t>Click the “New” button in the CASE TAX BILLS window</a:t>
            </a:r>
          </a:p>
          <a:p>
            <a:r>
              <a:rPr lang="en-US" sz="1800" dirty="0"/>
              <a:t>A </a:t>
            </a:r>
            <a:r>
              <a:rPr lang="en-US" sz="1800" dirty="0" err="1"/>
              <a:t>Taxbill</a:t>
            </a:r>
            <a:r>
              <a:rPr lang="en-US" sz="1800" dirty="0"/>
              <a:t> Inquiry button has been added this year.</a:t>
            </a:r>
          </a:p>
        </p:txBody>
      </p:sp>
      <p:pic>
        <p:nvPicPr>
          <p:cNvPr id="8" name="Picture 7">
            <a:extLst>
              <a:ext uri="{FF2B5EF4-FFF2-40B4-BE49-F238E27FC236}">
                <a16:creationId xmlns:a16="http://schemas.microsoft.com/office/drawing/2014/main" id="{36F5A2CE-BC34-0C7B-782B-FFBBB94C42EF}"/>
              </a:ext>
            </a:extLst>
          </p:cNvPr>
          <p:cNvPicPr>
            <a:picLocks noChangeAspect="1"/>
          </p:cNvPicPr>
          <p:nvPr/>
        </p:nvPicPr>
        <p:blipFill>
          <a:blip r:embed="rId3"/>
          <a:stretch>
            <a:fillRect/>
          </a:stretch>
        </p:blipFill>
        <p:spPr>
          <a:xfrm>
            <a:off x="3808412" y="3200400"/>
            <a:ext cx="3581400" cy="1757064"/>
          </a:xfrm>
          <a:prstGeom prst="rect">
            <a:avLst/>
          </a:prstGeom>
        </p:spPr>
      </p:pic>
    </p:spTree>
    <p:extLst>
      <p:ext uri="{BB962C8B-B14F-4D97-AF65-F5344CB8AC3E}">
        <p14:creationId xmlns:p14="http://schemas.microsoft.com/office/powerpoint/2010/main" val="124775415"/>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AF7758-5F6A-40F7-AD68-04A81A44379C}">
  <ds:schemaRefs>
    <ds:schemaRef ds:uri="http://schemas.microsoft.com/sharepoint/v3/contenttype/forms"/>
  </ds:schemaRefs>
</ds:datastoreItem>
</file>

<file path=customXml/itemProps2.xml><?xml version="1.0" encoding="utf-8"?>
<ds:datastoreItem xmlns:ds="http://schemas.openxmlformats.org/officeDocument/2006/customXml" ds:itemID="{225F8734-FC53-4E41-A2D9-59E5B2971B15}">
  <ds:schemaRefs>
    <ds:schemaRef ds:uri="http://schemas.microsoft.com/office/2006/metadata/properties"/>
    <ds:schemaRef ds:uri="http://schemas.microsoft.com/office/infopath/2007/PartnerControls"/>
    <ds:schemaRef ds:uri="781812da-d73b-4284-b311-b75665a9727e"/>
    <ds:schemaRef ds:uri="5e0b9a0b-fe70-4913-b410-e68a4fc5ed57"/>
  </ds:schemaRefs>
</ds:datastoreItem>
</file>

<file path=customXml/itemProps3.xml><?xml version="1.0" encoding="utf-8"?>
<ds:datastoreItem xmlns:ds="http://schemas.openxmlformats.org/officeDocument/2006/customXml" ds:itemID="{1CD61EE3-95FD-4891-BBDC-D8126F102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0b9a0b-fe70-4913-b410-e68a4fc5ed57"/>
    <ds:schemaRef ds:uri="781812da-d73b-4284-b311-b75665a972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21114</TotalTime>
  <Words>666</Words>
  <Application>Microsoft Office PowerPoint</Application>
  <PresentationFormat>Custom</PresentationFormat>
  <Paragraphs>90</Paragraphs>
  <Slides>26</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Aptos</vt:lpstr>
      <vt:lpstr>Arial</vt:lpstr>
      <vt:lpstr>Calibri</vt:lpstr>
      <vt:lpstr>Times New Roman</vt:lpstr>
      <vt:lpstr>Wingdings</vt:lpstr>
      <vt:lpstr>Keystone - NASU</vt:lpstr>
      <vt:lpstr>Keystone - NASU</vt:lpstr>
      <vt:lpstr>  </vt:lpstr>
      <vt:lpstr>NASU 2025 Session Surveys – we want your feedback!</vt:lpstr>
      <vt:lpstr>Case Management</vt:lpstr>
      <vt:lpstr>Parameter</vt:lpstr>
      <vt:lpstr>PowerPoint Presentation</vt:lpstr>
      <vt:lpstr>PowerPoint Presentation</vt:lpstr>
      <vt:lpstr>Case Management</vt:lpstr>
      <vt:lpstr>Case Management</vt:lpstr>
      <vt:lpstr>PowerPoint Presentation</vt:lpstr>
      <vt:lpstr>PowerPoint Presentation</vt:lpstr>
      <vt:lpstr>PowerPoint Presentation</vt:lpstr>
      <vt:lpstr>Case Management</vt:lpstr>
      <vt:lpstr>PowerPoint Presentation</vt:lpstr>
      <vt:lpstr>Case Management-Account  [SSN &amp; Emp Info] button to see Employer</vt:lpstr>
      <vt:lpstr>Case Management [Check Info] &amp; [View Taxbills] buttons </vt:lpstr>
      <vt:lpstr>PowerPoint Presentation</vt:lpstr>
      <vt:lpstr>PowerPoint Presentation</vt:lpstr>
      <vt:lpstr>Garnishment/Lien Process [Print Letter] button</vt:lpstr>
      <vt:lpstr>Garnishment/Lien Process [Print Letter] Updates Account Correspondence Tracking View this from Account Inquiry</vt:lpstr>
      <vt:lpstr>TC0057-New Garnishment Print</vt:lpstr>
      <vt:lpstr>PowerPoint Presentation</vt:lpstr>
      <vt:lpstr>PowerPoint Presentation</vt:lpstr>
      <vt:lpstr>PowerPoint Presentation</vt:lpstr>
      <vt:lpstr>PowerPoint Presentation</vt:lpstr>
      <vt:lpstr>PowerPoint Presentation</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Kamesa Crumdy</cp:lastModifiedBy>
  <cp:revision>167</cp:revision>
  <cp:lastPrinted>2016-09-16T15:22:39Z</cp:lastPrinted>
  <dcterms:created xsi:type="dcterms:W3CDTF">2009-02-19T19:39:49Z</dcterms:created>
  <dcterms:modified xsi:type="dcterms:W3CDTF">2025-09-30T19:55:44Z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