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812" r:id="rId5"/>
  </p:sldMasterIdLst>
  <p:notesMasterIdLst>
    <p:notesMasterId r:id="rId65"/>
  </p:notesMasterIdLst>
  <p:handoutMasterIdLst>
    <p:handoutMasterId r:id="rId66"/>
  </p:handoutMasterIdLst>
  <p:sldIdLst>
    <p:sldId id="256" r:id="rId6"/>
    <p:sldId id="353" r:id="rId7"/>
    <p:sldId id="374" r:id="rId8"/>
    <p:sldId id="354" r:id="rId9"/>
    <p:sldId id="372" r:id="rId10"/>
    <p:sldId id="355" r:id="rId11"/>
    <p:sldId id="356" r:id="rId12"/>
    <p:sldId id="357" r:id="rId13"/>
    <p:sldId id="358" r:id="rId14"/>
    <p:sldId id="362" r:id="rId15"/>
    <p:sldId id="364" r:id="rId16"/>
    <p:sldId id="365" r:id="rId17"/>
    <p:sldId id="375" r:id="rId18"/>
    <p:sldId id="368" r:id="rId19"/>
    <p:sldId id="367" r:id="rId20"/>
    <p:sldId id="369" r:id="rId21"/>
    <p:sldId id="359" r:id="rId22"/>
    <p:sldId id="299" r:id="rId23"/>
    <p:sldId id="301" r:id="rId24"/>
    <p:sldId id="302" r:id="rId25"/>
    <p:sldId id="360" r:id="rId26"/>
    <p:sldId id="361" r:id="rId27"/>
    <p:sldId id="303" r:id="rId28"/>
    <p:sldId id="304" r:id="rId29"/>
    <p:sldId id="270" r:id="rId30"/>
    <p:sldId id="370" r:id="rId31"/>
    <p:sldId id="352" r:id="rId32"/>
    <p:sldId id="290" r:id="rId33"/>
    <p:sldId id="376" r:id="rId34"/>
    <p:sldId id="377" r:id="rId35"/>
    <p:sldId id="291" r:id="rId36"/>
    <p:sldId id="321" r:id="rId37"/>
    <p:sldId id="371" r:id="rId38"/>
    <p:sldId id="345" r:id="rId39"/>
    <p:sldId id="327" r:id="rId40"/>
    <p:sldId id="346" r:id="rId41"/>
    <p:sldId id="344" r:id="rId42"/>
    <p:sldId id="322" r:id="rId43"/>
    <p:sldId id="347" r:id="rId44"/>
    <p:sldId id="323" r:id="rId45"/>
    <p:sldId id="324" r:id="rId46"/>
    <p:sldId id="349" r:id="rId47"/>
    <p:sldId id="328" r:id="rId48"/>
    <p:sldId id="329" r:id="rId49"/>
    <p:sldId id="330" r:id="rId50"/>
    <p:sldId id="331" r:id="rId51"/>
    <p:sldId id="332" r:id="rId52"/>
    <p:sldId id="333" r:id="rId53"/>
    <p:sldId id="334" r:id="rId54"/>
    <p:sldId id="335" r:id="rId55"/>
    <p:sldId id="337" r:id="rId56"/>
    <p:sldId id="338" r:id="rId57"/>
    <p:sldId id="339" r:id="rId58"/>
    <p:sldId id="341" r:id="rId59"/>
    <p:sldId id="340" r:id="rId60"/>
    <p:sldId id="342" r:id="rId61"/>
    <p:sldId id="343" r:id="rId62"/>
    <p:sldId id="288" r:id="rId63"/>
    <p:sldId id="296" r:id="rId64"/>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295090-36E4-4033-A7DC-990285D3362D}" v="97" dt="2025-10-03T15:45:08.1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10/3/2025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52D2B-8D2A-EBE6-7BF7-BB2F1F0E7D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1F5812-B577-FDA4-8707-CCEA485F3999}"/>
              </a:ext>
            </a:extLst>
          </p:cNvPr>
          <p:cNvSpPr>
            <a:spLocks noGrp="1" noRot="1" noChangeAspect="1"/>
          </p:cNvSpPr>
          <p:nvPr>
            <p:ph type="sldImg"/>
          </p:nvPr>
        </p:nvSpPr>
        <p:spPr>
          <a:xfrm>
            <a:off x="396875" y="692150"/>
            <a:ext cx="6156325" cy="3463925"/>
          </a:xfrm>
        </p:spPr>
      </p:sp>
      <p:sp>
        <p:nvSpPr>
          <p:cNvPr id="3" name="Notes Placeholder 2">
            <a:extLst>
              <a:ext uri="{FF2B5EF4-FFF2-40B4-BE49-F238E27FC236}">
                <a16:creationId xmlns:a16="http://schemas.microsoft.com/office/drawing/2014/main" id="{BA5C5218-037C-89A2-8107-32F8C97FA2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51F14F-16B5-1559-8E14-63001BFF60E2}"/>
              </a:ext>
            </a:extLst>
          </p:cNvPr>
          <p:cNvSpPr>
            <a:spLocks noGrp="1"/>
          </p:cNvSpPr>
          <p:nvPr>
            <p:ph type="sldNum" sz="quarter" idx="5"/>
          </p:nvPr>
        </p:nvSpPr>
        <p:spPr/>
        <p:txBody>
          <a:bodyPr/>
          <a:lstStyle/>
          <a:p>
            <a:fld id="{0562F11B-B7F0-438F-98B2-65DBD36AD3AD}" type="slidenum">
              <a:rPr lang="en-US" smtClean="0"/>
              <a:pPr/>
              <a:t>6</a:t>
            </a:fld>
            <a:endParaRPr lang="en-US"/>
          </a:p>
        </p:txBody>
      </p:sp>
    </p:spTree>
    <p:extLst>
      <p:ext uri="{BB962C8B-B14F-4D97-AF65-F5344CB8AC3E}">
        <p14:creationId xmlns:p14="http://schemas.microsoft.com/office/powerpoint/2010/main" val="42385710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a:solidFill>
                  <a:srgbClr val="3C3C3C"/>
                </a:solidFill>
                <a:latin typeface="Aptos" panose="020B0004020202020204" pitchFamily="34" charset="0"/>
              </a:rPr>
              <a:t>Text</a:t>
            </a:r>
          </a:p>
          <a:p>
            <a:pPr lvl="1"/>
            <a:r>
              <a:rPr lang="en-US" sz="2400">
                <a:solidFill>
                  <a:srgbClr val="3C3C3C"/>
                </a:solidFill>
                <a:latin typeface="Aptos" panose="020B0004020202020204" pitchFamily="34" charset="0"/>
              </a:rPr>
              <a:t>Bullet1</a:t>
            </a:r>
          </a:p>
          <a:p>
            <a:pPr lvl="1"/>
            <a:r>
              <a:rPr lang="en-US" sz="2400">
                <a:solidFill>
                  <a:srgbClr val="3C3C3C"/>
                </a:solidFill>
                <a:latin typeface="Aptos" panose="020B0004020202020204" pitchFamily="34" charset="0"/>
              </a:rPr>
              <a:t>Bullet2</a:t>
            </a:r>
          </a:p>
          <a:p>
            <a:pPr lvl="1"/>
            <a:r>
              <a:rPr lang="en-US" sz="2400">
                <a:solidFill>
                  <a:srgbClr val="3C3C3C"/>
                </a:solidFill>
                <a:latin typeface="Aptos" panose="020B0004020202020204" pitchFamily="34" charset="0"/>
              </a:rPr>
              <a:t>Bullet3</a:t>
            </a:r>
          </a:p>
          <a:p>
            <a:pPr lvl="1"/>
            <a:endParaRPr lang="en-US" sz="2400">
              <a:latin typeface="Aptos" panose="020B0004020202020204" pitchFamily="34" charset="0"/>
            </a:endParaRPr>
          </a:p>
          <a:p>
            <a:pPr marL="0" indent="0">
              <a:buNone/>
            </a:pPr>
            <a:r>
              <a:rPr lang="en-US" sz="2400">
                <a:solidFill>
                  <a:srgbClr val="3C3C3C"/>
                </a:solidFill>
                <a:latin typeface="Aptos" panose="020B0004020202020204" pitchFamily="34" charset="0"/>
              </a:rPr>
              <a:t>More text…</a:t>
            </a:r>
          </a:p>
          <a:p>
            <a:pPr lvl="1"/>
            <a:endParaRPr lang="en-US" sz="2400">
              <a:latin typeface="Aptos" panose="020B0004020202020204" pitchFamily="34" charset="0"/>
            </a:endParaRPr>
          </a:p>
          <a:p>
            <a:endParaRPr lang="en-US" sz="24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50829684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0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5">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4" r:id="rId3"/>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860038" y="1981200"/>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4400" kern="0" dirty="0"/>
              <a:t>Enter Session Title</a:t>
            </a:r>
          </a:p>
        </p:txBody>
      </p:sp>
      <p:sp>
        <p:nvSpPr>
          <p:cNvPr id="27" name="Rectangle 7"/>
          <p:cNvSpPr txBox="1">
            <a:spLocks noChangeArrowheads="1"/>
          </p:cNvSpPr>
          <p:nvPr userDrawn="1"/>
        </p:nvSpPr>
        <p:spPr>
          <a:xfrm>
            <a:off x="3613905" y="3962400"/>
            <a:ext cx="7735461"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dirty="0"/>
              <a:t>Click to edit Master subtitle style</a:t>
            </a:r>
          </a:p>
        </p:txBody>
      </p:sp>
      <p:pic>
        <p:nvPicPr>
          <p:cNvPr id="28" name="Picture 27"/>
          <p:cNvPicPr>
            <a:picLocks noChangeAspect="1"/>
          </p:cNvPicPr>
          <p:nvPr userDrawn="1"/>
        </p:nvPicPr>
        <p:blipFill rotWithShape="1">
          <a:blip r:embed="rId3">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30" name="Group 29"/>
          <p:cNvGrpSpPr/>
          <p:nvPr userDrawn="1"/>
        </p:nvGrpSpPr>
        <p:grpSpPr>
          <a:xfrm>
            <a:off x="4343093" y="5486400"/>
            <a:ext cx="6277082"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5"/>
          <a:stretch>
            <a:fillRect/>
          </a:stretch>
        </p:blipFill>
        <p:spPr>
          <a:xfrm>
            <a:off x="4977104" y="228601"/>
            <a:ext cx="5101875" cy="2183871"/>
          </a:xfrm>
          <a:prstGeom prst="rect">
            <a:avLst/>
          </a:prstGeom>
        </p:spPr>
      </p:pic>
    </p:spTree>
  </p:cSld>
  <p:clrMap bg1="dk2" tx1="lt1" bg2="dk1" tx2="lt2" accent1="accent1" accent2="accent2" accent3="accent3" accent4="accent4" accent5="accent5" accent6="accent6" hlink="hlink" folHlink="folHlink"/>
  <p:sldLayoutIdLst>
    <p:sldLayoutId id="2147483813" r:id="rId1"/>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forms.gle/NfEjoQWxAwGvMoDr6"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forms.gle/NfEjoQWxAwGvMoDr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lIns="91440" tIns="45720" rIns="91440" bIns="45720" anchor="ctr" anchorCtr="1">
            <a:normAutofit/>
          </a:bodyPr>
          <a:lstStyle/>
          <a:p>
            <a:r>
              <a:rPr lang="en-US" dirty="0"/>
              <a:t>Centralized Collections</a:t>
            </a:r>
            <a:br>
              <a:rPr lang="en-US" dirty="0"/>
            </a:br>
            <a:r>
              <a:rPr lang="en-US" dirty="0" err="1"/>
              <a:t>KeyNet</a:t>
            </a:r>
            <a:r>
              <a:rPr lang="en-US" dirty="0"/>
              <a:t> Payment Portal</a:t>
            </a: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lIns="91440" tIns="45720" rIns="91440" bIns="45720" anchor="ctr" anchorCtr="1">
            <a:normAutofit/>
          </a:bodyPr>
          <a:lstStyle/>
          <a:p>
            <a:r>
              <a:rPr lang="en-US" dirty="0"/>
              <a:t>Tom Keefe,  Steve Juliana</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a:solidFill>
                  <a:srgbClr val="912018"/>
                </a:solidFill>
                <a:latin typeface="Aptos" panose="020B0004020202020204" pitchFamily="34" charset="0"/>
              </a:rPr>
              <a:t>NASU 2025</a:t>
            </a:r>
            <a:br>
              <a:rPr lang="en-US">
                <a:solidFill>
                  <a:srgbClr val="912018"/>
                </a:solidFill>
                <a:latin typeface="Aptos" panose="020B0004020202020204" pitchFamily="34" charset="0"/>
              </a:rPr>
            </a:br>
            <a:r>
              <a:rPr lang="en-US" sz="2100">
                <a:solidFill>
                  <a:srgbClr val="912018"/>
                </a:solidFill>
                <a:latin typeface="Aptos" panose="020B0004020202020204" pitchFamily="34" charset="0"/>
              </a:rPr>
              <a:t>Wednesday, October 1</a:t>
            </a:r>
            <a:r>
              <a:rPr lang="en-US" sz="2100" baseline="30000">
                <a:solidFill>
                  <a:srgbClr val="912018"/>
                </a:solidFill>
                <a:latin typeface="Aptos" panose="020B0004020202020204" pitchFamily="34" charset="0"/>
              </a:rPr>
              <a:t>st</a:t>
            </a:r>
            <a:r>
              <a:rPr lang="en-US" sz="2100">
                <a:solidFill>
                  <a:srgbClr val="912018"/>
                </a:solidFill>
                <a:latin typeface="Aptos" panose="020B0004020202020204" pitchFamily="34" charset="0"/>
              </a:rPr>
              <a:t> – Friday, October 3</a:t>
            </a:r>
            <a:r>
              <a:rPr lang="en-US" sz="2100" baseline="30000">
                <a:solidFill>
                  <a:srgbClr val="912018"/>
                </a:solidFill>
                <a:latin typeface="Aptos" panose="020B0004020202020204" pitchFamily="34" charset="0"/>
              </a:rPr>
              <a:t>rd</a:t>
            </a:r>
            <a:r>
              <a:rPr lang="en-US" sz="2100">
                <a:solidFill>
                  <a:srgbClr val="912018"/>
                </a:solidFill>
                <a:latin typeface="Aptos" panose="020B0004020202020204" pitchFamily="34" charset="0"/>
              </a:rPr>
              <a:t> </a:t>
            </a:r>
            <a:endParaRPr lang="en-US" sz="2000">
              <a:solidFill>
                <a:srgbClr val="912018"/>
              </a:solidFill>
              <a:latin typeface="Aptos" panose="020B0004020202020204" pitchFamily="34" charset="0"/>
            </a:endParaRPr>
          </a:p>
          <a:p>
            <a:endParaRPr lang="en-US" sz="1500">
              <a:solidFill>
                <a:srgbClr val="912018"/>
              </a:solidFill>
              <a:latin typeface="Aptos" panose="020B0004020202020204" pitchFamily="34" charset="0"/>
            </a:endParaRPr>
          </a:p>
          <a:p>
            <a:r>
              <a:rPr lang="en-US" sz="2000" b="1" i="1">
                <a:solidFill>
                  <a:srgbClr val="912018"/>
                </a:solidFill>
                <a:latin typeface="Aptos" panose="020B0004020202020204" pitchFamily="34" charset="0"/>
              </a:rPr>
              <a:t>Nashville, TN</a:t>
            </a:r>
            <a:endParaRPr lang="en-US" sz="2700" b="1" i="1">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300B5A-576E-E458-B0AC-AE071440FA73}"/>
              </a:ext>
            </a:extLst>
          </p:cNvPr>
          <p:cNvSpPr>
            <a:spLocks noGrp="1"/>
          </p:cNvSpPr>
          <p:nvPr>
            <p:ph idx="1"/>
          </p:nvPr>
        </p:nvSpPr>
        <p:spPr>
          <a:xfrm>
            <a:off x="1522412" y="1371600"/>
            <a:ext cx="2754620" cy="5068093"/>
          </a:xfrm>
        </p:spPr>
        <p:txBody>
          <a:bodyPr/>
          <a:lstStyle/>
          <a:p>
            <a:r>
              <a:rPr lang="en-US" dirty="0"/>
              <a:t>Lookup Screen CR0047 options – print results</a:t>
            </a:r>
          </a:p>
        </p:txBody>
      </p:sp>
      <p:sp>
        <p:nvSpPr>
          <p:cNvPr id="3" name="Slide Number Placeholder 2">
            <a:extLst>
              <a:ext uri="{FF2B5EF4-FFF2-40B4-BE49-F238E27FC236}">
                <a16:creationId xmlns:a16="http://schemas.microsoft.com/office/drawing/2014/main" id="{1E59EBB4-3EB6-81C0-1BAE-8EFFABD883C4}"/>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10</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48FF27FB-E07C-2CFD-5CD2-EF043D497F47}"/>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6" name="Picture 5">
            <a:extLst>
              <a:ext uri="{FF2B5EF4-FFF2-40B4-BE49-F238E27FC236}">
                <a16:creationId xmlns:a16="http://schemas.microsoft.com/office/drawing/2014/main" id="{2CAF7AF9-A669-DFE3-9A00-31D2752D72CF}"/>
              </a:ext>
            </a:extLst>
          </p:cNvPr>
          <p:cNvPicPr>
            <a:picLocks noChangeAspect="1"/>
          </p:cNvPicPr>
          <p:nvPr/>
        </p:nvPicPr>
        <p:blipFill>
          <a:blip r:embed="rId2"/>
          <a:stretch>
            <a:fillRect/>
          </a:stretch>
        </p:blipFill>
        <p:spPr>
          <a:xfrm>
            <a:off x="5405120" y="1266591"/>
            <a:ext cx="5975032" cy="5173102"/>
          </a:xfrm>
          <a:prstGeom prst="rect">
            <a:avLst/>
          </a:prstGeom>
        </p:spPr>
      </p:pic>
      <p:cxnSp>
        <p:nvCxnSpPr>
          <p:cNvPr id="8" name="Straight Arrow Connector 7">
            <a:extLst>
              <a:ext uri="{FF2B5EF4-FFF2-40B4-BE49-F238E27FC236}">
                <a16:creationId xmlns:a16="http://schemas.microsoft.com/office/drawing/2014/main" id="{AE0C6789-0C5D-E998-7129-3BEF2D935312}"/>
              </a:ext>
            </a:extLst>
          </p:cNvPr>
          <p:cNvCxnSpPr/>
          <p:nvPr/>
        </p:nvCxnSpPr>
        <p:spPr bwMode="auto">
          <a:xfrm>
            <a:off x="3840480" y="2438400"/>
            <a:ext cx="2253932" cy="271272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408184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7E7C43-CAC5-7947-0E5E-42CE53203B83}"/>
              </a:ext>
            </a:extLst>
          </p:cNvPr>
          <p:cNvSpPr>
            <a:spLocks noGrp="1"/>
          </p:cNvSpPr>
          <p:nvPr>
            <p:ph idx="1"/>
          </p:nvPr>
        </p:nvSpPr>
        <p:spPr>
          <a:xfrm>
            <a:off x="1522412" y="1371600"/>
            <a:ext cx="1971902" cy="5068093"/>
          </a:xfrm>
        </p:spPr>
        <p:txBody>
          <a:bodyPr/>
          <a:lstStyle/>
          <a:p>
            <a:r>
              <a:rPr lang="en-US" dirty="0"/>
              <a:t>Print Results</a:t>
            </a:r>
          </a:p>
        </p:txBody>
      </p:sp>
      <p:sp>
        <p:nvSpPr>
          <p:cNvPr id="3" name="Slide Number Placeholder 2">
            <a:extLst>
              <a:ext uri="{FF2B5EF4-FFF2-40B4-BE49-F238E27FC236}">
                <a16:creationId xmlns:a16="http://schemas.microsoft.com/office/drawing/2014/main" id="{B298D3A0-5FFB-C411-627E-D02CFE0E8108}"/>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11</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A1DA5EC6-FD31-9D4E-2EA3-4FD3492951DA}"/>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8" name="Picture 7">
            <a:extLst>
              <a:ext uri="{FF2B5EF4-FFF2-40B4-BE49-F238E27FC236}">
                <a16:creationId xmlns:a16="http://schemas.microsoft.com/office/drawing/2014/main" id="{12611423-1FD5-B7FC-46F3-A9A53A0734C2}"/>
              </a:ext>
            </a:extLst>
          </p:cNvPr>
          <p:cNvPicPr>
            <a:picLocks noChangeAspect="1"/>
          </p:cNvPicPr>
          <p:nvPr/>
        </p:nvPicPr>
        <p:blipFill>
          <a:blip r:embed="rId2"/>
          <a:stretch>
            <a:fillRect/>
          </a:stretch>
        </p:blipFill>
        <p:spPr>
          <a:xfrm>
            <a:off x="4889166" y="1496462"/>
            <a:ext cx="6615446" cy="4818367"/>
          </a:xfrm>
          <a:prstGeom prst="rect">
            <a:avLst/>
          </a:prstGeom>
        </p:spPr>
      </p:pic>
    </p:spTree>
    <p:extLst>
      <p:ext uri="{BB962C8B-B14F-4D97-AF65-F5344CB8AC3E}">
        <p14:creationId xmlns:p14="http://schemas.microsoft.com/office/powerpoint/2010/main" val="2795903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EC1B7B1F-11C5-C218-E779-76825046D387}"/>
              </a:ext>
            </a:extLst>
          </p:cNvPr>
          <p:cNvPicPr>
            <a:picLocks noGrp="1" noChangeAspect="1"/>
          </p:cNvPicPr>
          <p:nvPr>
            <p:ph idx="1"/>
          </p:nvPr>
        </p:nvPicPr>
        <p:blipFill>
          <a:blip r:embed="rId2"/>
          <a:stretch>
            <a:fillRect/>
          </a:stretch>
        </p:blipFill>
        <p:spPr>
          <a:xfrm>
            <a:off x="2842457" y="1371600"/>
            <a:ext cx="7646911" cy="5067300"/>
          </a:xfrm>
          <a:prstGeom prst="rect">
            <a:avLst/>
          </a:prstGeom>
          <a:ln w="19050">
            <a:solidFill>
              <a:schemeClr val="tx1"/>
            </a:solidFill>
          </a:ln>
        </p:spPr>
      </p:pic>
      <p:sp>
        <p:nvSpPr>
          <p:cNvPr id="3" name="Slide Number Placeholder 2">
            <a:extLst>
              <a:ext uri="{FF2B5EF4-FFF2-40B4-BE49-F238E27FC236}">
                <a16:creationId xmlns:a16="http://schemas.microsoft.com/office/drawing/2014/main" id="{557A90EE-CF21-4CC5-9AC7-A40655F6EE5F}"/>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12</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1390140E-FD80-D514-14FE-6F997E0CE542}"/>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spTree>
    <p:extLst>
      <p:ext uri="{BB962C8B-B14F-4D97-AF65-F5344CB8AC3E}">
        <p14:creationId xmlns:p14="http://schemas.microsoft.com/office/powerpoint/2010/main" val="2649443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AEDFA1-9218-A558-E900-470B5F9FD054}"/>
              </a:ext>
            </a:extLst>
          </p:cNvPr>
          <p:cNvSpPr>
            <a:spLocks noGrp="1"/>
          </p:cNvSpPr>
          <p:nvPr>
            <p:ph idx="1"/>
          </p:nvPr>
        </p:nvSpPr>
        <p:spPr>
          <a:xfrm>
            <a:off x="1522412" y="1371600"/>
            <a:ext cx="3482207" cy="5068093"/>
          </a:xfrm>
        </p:spPr>
        <p:txBody>
          <a:bodyPr/>
          <a:lstStyle/>
          <a:p>
            <a:pPr>
              <a:buFont typeface="Wingdings" panose="05000000000000000000" pitchFamily="2" charset="2"/>
              <a:buChar char="Ø"/>
            </a:pPr>
            <a:r>
              <a:rPr lang="en-US" dirty="0"/>
              <a:t>Continue with selection or restart</a:t>
            </a:r>
          </a:p>
        </p:txBody>
      </p:sp>
      <p:sp>
        <p:nvSpPr>
          <p:cNvPr id="3" name="Slide Number Placeholder 2">
            <a:extLst>
              <a:ext uri="{FF2B5EF4-FFF2-40B4-BE49-F238E27FC236}">
                <a16:creationId xmlns:a16="http://schemas.microsoft.com/office/drawing/2014/main" id="{DDCECFF2-4A3A-13F7-68B5-C519101F3CA7}"/>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13</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31BE0D34-CB76-6380-0115-4E4B8E358D8C}"/>
              </a:ext>
            </a:extLst>
          </p:cNvPr>
          <p:cNvSpPr>
            <a:spLocks noGrp="1"/>
          </p:cNvSpPr>
          <p:nvPr>
            <p:ph type="title" idx="4294967295"/>
          </p:nvPr>
        </p:nvSpPr>
        <p:spPr>
          <a:xfrm>
            <a:off x="1522412" y="228600"/>
            <a:ext cx="10287000" cy="990600"/>
          </a:xfrm>
          <a:prstGeom prst="rect">
            <a:avLst/>
          </a:prstGeom>
        </p:spPr>
        <p:txBody>
          <a:bodyPr/>
          <a:lstStyle/>
          <a:p>
            <a:r>
              <a:rPr lang="en-US" b="1" dirty="0"/>
              <a:t>Centralized Collections</a:t>
            </a:r>
          </a:p>
        </p:txBody>
      </p:sp>
      <p:pic>
        <p:nvPicPr>
          <p:cNvPr id="6" name="Content Placeholder 5">
            <a:extLst>
              <a:ext uri="{FF2B5EF4-FFF2-40B4-BE49-F238E27FC236}">
                <a16:creationId xmlns:a16="http://schemas.microsoft.com/office/drawing/2014/main" id="{F859DA6F-6614-2D83-C20A-ADE5F1FDB3A3}"/>
              </a:ext>
            </a:extLst>
          </p:cNvPr>
          <p:cNvPicPr>
            <a:picLocks noChangeAspect="1"/>
          </p:cNvPicPr>
          <p:nvPr/>
        </p:nvPicPr>
        <p:blipFill>
          <a:blip r:embed="rId2"/>
          <a:stretch>
            <a:fillRect/>
          </a:stretch>
        </p:blipFill>
        <p:spPr>
          <a:xfrm>
            <a:off x="5004619" y="1219200"/>
            <a:ext cx="6983989" cy="5067300"/>
          </a:xfrm>
          <a:prstGeom prst="rect">
            <a:avLst/>
          </a:prstGeom>
          <a:ln>
            <a:solidFill>
              <a:srgbClr val="FF0000"/>
            </a:solidFill>
          </a:ln>
        </p:spPr>
      </p:pic>
    </p:spTree>
    <p:extLst>
      <p:ext uri="{BB962C8B-B14F-4D97-AF65-F5344CB8AC3E}">
        <p14:creationId xmlns:p14="http://schemas.microsoft.com/office/powerpoint/2010/main" val="1302106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73515A-1D80-C095-4A81-8C9BC1404724}"/>
              </a:ext>
            </a:extLst>
          </p:cNvPr>
          <p:cNvSpPr>
            <a:spLocks noGrp="1"/>
          </p:cNvSpPr>
          <p:nvPr>
            <p:ph idx="1"/>
          </p:nvPr>
        </p:nvSpPr>
        <p:spPr>
          <a:xfrm>
            <a:off x="1522412" y="1371600"/>
            <a:ext cx="2744788" cy="5068093"/>
          </a:xfrm>
        </p:spPr>
        <p:txBody>
          <a:bodyPr/>
          <a:lstStyle/>
          <a:p>
            <a:pPr>
              <a:buFont typeface="Wingdings" panose="05000000000000000000" pitchFamily="2" charset="2"/>
              <a:buChar char="Ø"/>
            </a:pPr>
            <a:r>
              <a:rPr lang="en-US" dirty="0"/>
              <a:t>Lookup with </a:t>
            </a:r>
          </a:p>
          <a:p>
            <a:pPr lvl="1">
              <a:buFont typeface="Wingdings" panose="05000000000000000000" pitchFamily="2" charset="2"/>
              <a:buChar char="Ø"/>
            </a:pPr>
            <a:r>
              <a:rPr lang="en-US" dirty="0"/>
              <a:t>Partial SSN</a:t>
            </a:r>
          </a:p>
          <a:p>
            <a:pPr lvl="1">
              <a:buFont typeface="Wingdings" panose="05000000000000000000" pitchFamily="2" charset="2"/>
              <a:buChar char="Ø"/>
            </a:pPr>
            <a:r>
              <a:rPr lang="en-US" dirty="0"/>
              <a:t>FED ID </a:t>
            </a:r>
          </a:p>
          <a:p>
            <a:pPr lvl="1">
              <a:buFont typeface="Wingdings" panose="05000000000000000000" pitchFamily="2" charset="2"/>
              <a:buChar char="Ø"/>
            </a:pPr>
            <a:r>
              <a:rPr lang="en-US" dirty="0"/>
              <a:t>Driver’s License</a:t>
            </a:r>
          </a:p>
          <a:p>
            <a:pPr>
              <a:buFont typeface="Wingdings" panose="05000000000000000000" pitchFamily="2" charset="2"/>
              <a:buChar char="Ø"/>
            </a:pPr>
            <a:r>
              <a:rPr lang="en-US" dirty="0"/>
              <a:t>Partial or full</a:t>
            </a:r>
          </a:p>
          <a:p>
            <a:pPr>
              <a:buFont typeface="Wingdings" panose="05000000000000000000" pitchFamily="2" charset="2"/>
              <a:buChar char="Ø"/>
            </a:pPr>
            <a:r>
              <a:rPr lang="en-US" dirty="0"/>
              <a:t>Prompt for report type</a:t>
            </a:r>
          </a:p>
        </p:txBody>
      </p:sp>
      <p:sp>
        <p:nvSpPr>
          <p:cNvPr id="3" name="Slide Number Placeholder 2">
            <a:extLst>
              <a:ext uri="{FF2B5EF4-FFF2-40B4-BE49-F238E27FC236}">
                <a16:creationId xmlns:a16="http://schemas.microsoft.com/office/drawing/2014/main" id="{03B74DE2-711D-F924-F535-1B7D640F9323}"/>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14</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59BD63E3-FF25-A6A8-7220-BEF296410C91}"/>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6" name="Picture 5">
            <a:extLst>
              <a:ext uri="{FF2B5EF4-FFF2-40B4-BE49-F238E27FC236}">
                <a16:creationId xmlns:a16="http://schemas.microsoft.com/office/drawing/2014/main" id="{6078F8BD-50EC-EBA0-2B0E-9A904EAC2831}"/>
              </a:ext>
            </a:extLst>
          </p:cNvPr>
          <p:cNvPicPr>
            <a:picLocks noChangeAspect="1"/>
          </p:cNvPicPr>
          <p:nvPr/>
        </p:nvPicPr>
        <p:blipFill>
          <a:blip r:embed="rId2"/>
          <a:stretch>
            <a:fillRect/>
          </a:stretch>
        </p:blipFill>
        <p:spPr>
          <a:xfrm>
            <a:off x="4582779" y="1219200"/>
            <a:ext cx="6746074" cy="4833486"/>
          </a:xfrm>
          <a:prstGeom prst="rect">
            <a:avLst/>
          </a:prstGeom>
          <a:ln>
            <a:solidFill>
              <a:srgbClr val="FF0000"/>
            </a:solidFill>
          </a:ln>
        </p:spPr>
      </p:pic>
    </p:spTree>
    <p:extLst>
      <p:ext uri="{BB962C8B-B14F-4D97-AF65-F5344CB8AC3E}">
        <p14:creationId xmlns:p14="http://schemas.microsoft.com/office/powerpoint/2010/main" val="3385858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74D0DB-9DCF-9187-9E1D-438E73802CDE}"/>
              </a:ext>
            </a:extLst>
          </p:cNvPr>
          <p:cNvSpPr>
            <a:spLocks noGrp="1"/>
          </p:cNvSpPr>
          <p:nvPr>
            <p:ph idx="1"/>
          </p:nvPr>
        </p:nvSpPr>
        <p:spPr>
          <a:xfrm>
            <a:off x="1522412" y="1371600"/>
            <a:ext cx="2331131" cy="5068093"/>
          </a:xfrm>
        </p:spPr>
        <p:txBody>
          <a:bodyPr/>
          <a:lstStyle/>
          <a:p>
            <a:r>
              <a:rPr lang="en-US" dirty="0"/>
              <a:t>Lookup with Partial SSN , Fed ID, or Driver’s License</a:t>
            </a:r>
          </a:p>
        </p:txBody>
      </p:sp>
      <p:sp>
        <p:nvSpPr>
          <p:cNvPr id="3" name="Slide Number Placeholder 2">
            <a:extLst>
              <a:ext uri="{FF2B5EF4-FFF2-40B4-BE49-F238E27FC236}">
                <a16:creationId xmlns:a16="http://schemas.microsoft.com/office/drawing/2014/main" id="{8A2FDE3B-EA83-688A-9A53-B236587175AA}"/>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15</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11B5CCB0-E2AB-976A-A001-34D6063C2FA3}"/>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6" name="Picture 5">
            <a:extLst>
              <a:ext uri="{FF2B5EF4-FFF2-40B4-BE49-F238E27FC236}">
                <a16:creationId xmlns:a16="http://schemas.microsoft.com/office/drawing/2014/main" id="{1A80391F-DF4F-A820-72DD-9D37D930E5A2}"/>
              </a:ext>
            </a:extLst>
          </p:cNvPr>
          <p:cNvPicPr>
            <a:picLocks noChangeAspect="1"/>
          </p:cNvPicPr>
          <p:nvPr/>
        </p:nvPicPr>
        <p:blipFill>
          <a:blip r:embed="rId2"/>
          <a:stretch>
            <a:fillRect/>
          </a:stretch>
        </p:blipFill>
        <p:spPr>
          <a:xfrm>
            <a:off x="4175356" y="1219200"/>
            <a:ext cx="7329256" cy="4872430"/>
          </a:xfrm>
          <a:prstGeom prst="rect">
            <a:avLst/>
          </a:prstGeom>
          <a:ln>
            <a:solidFill>
              <a:srgbClr val="FF0000"/>
            </a:solidFill>
          </a:ln>
        </p:spPr>
      </p:pic>
    </p:spTree>
    <p:extLst>
      <p:ext uri="{BB962C8B-B14F-4D97-AF65-F5344CB8AC3E}">
        <p14:creationId xmlns:p14="http://schemas.microsoft.com/office/powerpoint/2010/main" val="385835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D19815-84B4-06FB-5BD7-5E938499280A}"/>
              </a:ext>
            </a:extLst>
          </p:cNvPr>
          <p:cNvSpPr>
            <a:spLocks noGrp="1"/>
          </p:cNvSpPr>
          <p:nvPr>
            <p:ph idx="1"/>
          </p:nvPr>
        </p:nvSpPr>
        <p:spPr>
          <a:xfrm>
            <a:off x="1140542" y="1371600"/>
            <a:ext cx="2831690" cy="5068093"/>
          </a:xfrm>
        </p:spPr>
        <p:txBody>
          <a:bodyPr/>
          <a:lstStyle/>
          <a:p>
            <a:pPr>
              <a:buFont typeface="Wingdings" panose="05000000000000000000" pitchFamily="2" charset="2"/>
              <a:buChar char="Ø"/>
            </a:pPr>
            <a:r>
              <a:rPr lang="en-US" dirty="0"/>
              <a:t>Special conditions</a:t>
            </a:r>
          </a:p>
          <a:p>
            <a:pPr>
              <a:buFont typeface="Wingdings" panose="05000000000000000000" pitchFamily="2" charset="2"/>
              <a:buChar char="Ø"/>
            </a:pPr>
            <a:r>
              <a:rPr lang="en-US" dirty="0"/>
              <a:t>Fed ID numbers</a:t>
            </a:r>
          </a:p>
          <a:p>
            <a:pPr>
              <a:buFont typeface="Wingdings" panose="05000000000000000000" pitchFamily="2" charset="2"/>
              <a:buChar char="Ø"/>
            </a:pPr>
            <a:r>
              <a:rPr lang="en-US" dirty="0"/>
              <a:t>Delinquent amounts</a:t>
            </a:r>
          </a:p>
        </p:txBody>
      </p:sp>
      <p:sp>
        <p:nvSpPr>
          <p:cNvPr id="3" name="Slide Number Placeholder 2">
            <a:extLst>
              <a:ext uri="{FF2B5EF4-FFF2-40B4-BE49-F238E27FC236}">
                <a16:creationId xmlns:a16="http://schemas.microsoft.com/office/drawing/2014/main" id="{78D5593C-E43C-06C8-99E0-5A8DA365D997}"/>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16</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096C12CF-47B5-B167-863F-417FAC7F58D0}"/>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6" name="Picture 5">
            <a:extLst>
              <a:ext uri="{FF2B5EF4-FFF2-40B4-BE49-F238E27FC236}">
                <a16:creationId xmlns:a16="http://schemas.microsoft.com/office/drawing/2014/main" id="{68EF2082-6EB4-5BF0-812E-0127591DC742}"/>
              </a:ext>
            </a:extLst>
          </p:cNvPr>
          <p:cNvPicPr>
            <a:picLocks noChangeAspect="1"/>
          </p:cNvPicPr>
          <p:nvPr/>
        </p:nvPicPr>
        <p:blipFill>
          <a:blip r:embed="rId2"/>
          <a:stretch>
            <a:fillRect/>
          </a:stretch>
        </p:blipFill>
        <p:spPr>
          <a:xfrm>
            <a:off x="4625458" y="1483360"/>
            <a:ext cx="7107754" cy="4389120"/>
          </a:xfrm>
          <a:prstGeom prst="rect">
            <a:avLst/>
          </a:prstGeom>
          <a:solidFill>
            <a:schemeClr val="accent2"/>
          </a:solidFill>
          <a:ln>
            <a:solidFill>
              <a:srgbClr val="00B050"/>
            </a:solidFill>
          </a:ln>
        </p:spPr>
      </p:pic>
      <p:cxnSp>
        <p:nvCxnSpPr>
          <p:cNvPr id="8" name="Straight Arrow Connector 7">
            <a:extLst>
              <a:ext uri="{FF2B5EF4-FFF2-40B4-BE49-F238E27FC236}">
                <a16:creationId xmlns:a16="http://schemas.microsoft.com/office/drawing/2014/main" id="{C07DF799-B32C-863F-0561-699F24E3B57D}"/>
              </a:ext>
            </a:extLst>
          </p:cNvPr>
          <p:cNvCxnSpPr>
            <a:cxnSpLocks/>
          </p:cNvCxnSpPr>
          <p:nvPr/>
        </p:nvCxnSpPr>
        <p:spPr bwMode="auto">
          <a:xfrm>
            <a:off x="2858893" y="1830111"/>
            <a:ext cx="2499688" cy="942586"/>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2A2919AE-A782-EE31-9F40-A8190313C348}"/>
              </a:ext>
            </a:extLst>
          </p:cNvPr>
          <p:cNvCxnSpPr>
            <a:cxnSpLocks/>
          </p:cNvCxnSpPr>
          <p:nvPr/>
        </p:nvCxnSpPr>
        <p:spPr bwMode="auto">
          <a:xfrm>
            <a:off x="3529781" y="2577362"/>
            <a:ext cx="3038167" cy="66728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F038BC9B-5EC0-4B4A-3F5B-AB3D3E7D2CE0}"/>
              </a:ext>
            </a:extLst>
          </p:cNvPr>
          <p:cNvCxnSpPr>
            <a:cxnSpLocks/>
          </p:cNvCxnSpPr>
          <p:nvPr/>
        </p:nvCxnSpPr>
        <p:spPr bwMode="auto">
          <a:xfrm>
            <a:off x="2858893" y="3244645"/>
            <a:ext cx="8517030" cy="55060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430137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EEC32-1E7F-F6FC-D4BF-890B9B09EB9F}"/>
              </a:ext>
            </a:extLst>
          </p:cNvPr>
          <p:cNvSpPr>
            <a:spLocks noGrp="1"/>
          </p:cNvSpPr>
          <p:nvPr>
            <p:ph idx="1"/>
          </p:nvPr>
        </p:nvSpPr>
        <p:spPr>
          <a:xfrm>
            <a:off x="1522412" y="1371600"/>
            <a:ext cx="2581502" cy="5068093"/>
          </a:xfrm>
        </p:spPr>
        <p:txBody>
          <a:bodyPr/>
          <a:lstStyle/>
          <a:p>
            <a:r>
              <a:rPr lang="en-US" dirty="0"/>
              <a:t>Pick from Cart</a:t>
            </a:r>
          </a:p>
        </p:txBody>
      </p:sp>
      <p:sp>
        <p:nvSpPr>
          <p:cNvPr id="3" name="Slide Number Placeholder 2">
            <a:extLst>
              <a:ext uri="{FF2B5EF4-FFF2-40B4-BE49-F238E27FC236}">
                <a16:creationId xmlns:a16="http://schemas.microsoft.com/office/drawing/2014/main" id="{0DB69A85-9569-0C18-A771-201B2F3BA61A}"/>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17</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D0FC2DF5-9BB4-D997-0D43-033C29867E90}"/>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5" name="Content Placeholder 5">
            <a:extLst>
              <a:ext uri="{FF2B5EF4-FFF2-40B4-BE49-F238E27FC236}">
                <a16:creationId xmlns:a16="http://schemas.microsoft.com/office/drawing/2014/main" id="{7756111D-F450-8922-666E-0E28E6426F0F}"/>
              </a:ext>
            </a:extLst>
          </p:cNvPr>
          <p:cNvPicPr>
            <a:picLocks noChangeAspect="1"/>
          </p:cNvPicPr>
          <p:nvPr/>
        </p:nvPicPr>
        <p:blipFill>
          <a:blip r:embed="rId2"/>
          <a:stretch>
            <a:fillRect/>
          </a:stretch>
        </p:blipFill>
        <p:spPr>
          <a:xfrm>
            <a:off x="4334403" y="1110343"/>
            <a:ext cx="7253819" cy="5067300"/>
          </a:xfrm>
          <a:prstGeom prst="rect">
            <a:avLst/>
          </a:prstGeom>
        </p:spPr>
      </p:pic>
    </p:spTree>
    <p:extLst>
      <p:ext uri="{BB962C8B-B14F-4D97-AF65-F5344CB8AC3E}">
        <p14:creationId xmlns:p14="http://schemas.microsoft.com/office/powerpoint/2010/main" val="1629435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ECD76EF-8C08-B422-8316-72360577677D}"/>
              </a:ext>
            </a:extLst>
          </p:cNvPr>
          <p:cNvSpPr txBox="1">
            <a:spLocks noGrp="1"/>
          </p:cNvSpPr>
          <p:nvPr>
            <p:ph idx="1"/>
          </p:nvPr>
        </p:nvSpPr>
        <p:spPr>
          <a:xfrm>
            <a:off x="1522412" y="1371600"/>
            <a:ext cx="5048250" cy="5068093"/>
          </a:xfrm>
        </p:spPr>
        <p:txBody>
          <a:bodyPr rtlCol="0">
            <a:normAutofit/>
          </a:bodyPr>
          <a:lstStyle/>
          <a:p>
            <a:pPr marL="342900" indent="-342900">
              <a:buClr>
                <a:srgbClr val="C00000"/>
              </a:buClr>
              <a:buFont typeface="Wingdings" panose="05000000000000000000" pitchFamily="2" charset="2"/>
              <a:buChar char="Ø"/>
            </a:pPr>
            <a:r>
              <a:rPr lang="en-US" dirty="0">
                <a:solidFill>
                  <a:srgbClr val="3C3C3C"/>
                </a:solidFill>
              </a:rPr>
              <a:t>Enter Payments for</a:t>
            </a:r>
          </a:p>
          <a:p>
            <a:pPr lvl="1" indent="-342900">
              <a:buClr>
                <a:srgbClr val="C00000"/>
              </a:buClr>
              <a:buFont typeface="Wingdings" panose="05000000000000000000" pitchFamily="2" charset="2"/>
              <a:buChar char="Ø"/>
            </a:pPr>
            <a:r>
              <a:rPr lang="en-US" dirty="0">
                <a:solidFill>
                  <a:srgbClr val="3C3C3C"/>
                </a:solidFill>
              </a:rPr>
              <a:t>Animal License</a:t>
            </a:r>
          </a:p>
          <a:p>
            <a:pPr lvl="1" indent="-342900">
              <a:buClr>
                <a:srgbClr val="C00000"/>
              </a:buClr>
              <a:buFont typeface="Wingdings" panose="05000000000000000000" pitchFamily="2" charset="2"/>
              <a:buChar char="Ø"/>
            </a:pPr>
            <a:r>
              <a:rPr lang="en-US" dirty="0">
                <a:solidFill>
                  <a:srgbClr val="3C3C3C"/>
                </a:solidFill>
              </a:rPr>
              <a:t>Meals and Occupancy</a:t>
            </a:r>
          </a:p>
          <a:p>
            <a:pPr>
              <a:buClr>
                <a:srgbClr val="C00000"/>
              </a:buClr>
              <a:buFont typeface="Wingdings" panose="05000000000000000000" pitchFamily="2" charset="2"/>
              <a:buChar char="Ø"/>
            </a:pPr>
            <a:r>
              <a:rPr lang="en-US" dirty="0">
                <a:solidFill>
                  <a:srgbClr val="3C3C3C"/>
                </a:solidFill>
              </a:rPr>
              <a:t>Parameterize drill down to buttons based on types of payments being accepted</a:t>
            </a:r>
          </a:p>
          <a:p>
            <a:pPr>
              <a:buClr>
                <a:srgbClr val="C00000"/>
              </a:buClr>
              <a:buFont typeface="Wingdings" panose="05000000000000000000" pitchFamily="2" charset="2"/>
              <a:buChar char="Ø"/>
            </a:pPr>
            <a:r>
              <a:rPr lang="en-US" dirty="0">
                <a:solidFill>
                  <a:srgbClr val="3C3C3C"/>
                </a:solidFill>
              </a:rPr>
              <a:t>Streamline entry on Tax Payments</a:t>
            </a:r>
          </a:p>
          <a:p>
            <a:pPr>
              <a:buClr>
                <a:srgbClr val="C00000"/>
              </a:buClr>
              <a:buFont typeface="Wingdings" panose="05000000000000000000" pitchFamily="2" charset="2"/>
              <a:buChar char="Ø"/>
            </a:pPr>
            <a:r>
              <a:rPr lang="en-US" dirty="0">
                <a:solidFill>
                  <a:srgbClr val="3C3C3C"/>
                </a:solidFill>
              </a:rPr>
              <a:t>Help to remove inconsistencies which cause users to reverse Tax payments if cancelling from the payment screen.</a:t>
            </a:r>
          </a:p>
          <a:p>
            <a:endParaRPr lang="en-US" dirty="0">
              <a:solidFill>
                <a:srgbClr val="3C3C3C"/>
              </a:solidFill>
            </a:endParaRPr>
          </a:p>
          <a:p>
            <a:pPr marL="285750" indent="-285750">
              <a:buFont typeface="Arial" panose="020B0604020202020204" pitchFamily="34" charset="0"/>
              <a:buChar char="•"/>
            </a:pPr>
            <a:endParaRPr lang="en-US" dirty="0">
              <a:solidFill>
                <a:srgbClr val="3C3C3C"/>
              </a:solidFill>
            </a:endParaRPr>
          </a:p>
        </p:txBody>
      </p:sp>
      <p:sp>
        <p:nvSpPr>
          <p:cNvPr id="3" name="Slide Number Placeholder 2">
            <a:extLst>
              <a:ext uri="{FF2B5EF4-FFF2-40B4-BE49-F238E27FC236}">
                <a16:creationId xmlns:a16="http://schemas.microsoft.com/office/drawing/2014/main" id="{B757DE61-598A-768D-ACAF-C71A6408E4A7}"/>
              </a:ext>
            </a:extLst>
          </p:cNvPr>
          <p:cNvSpPr>
            <a:spLocks noGrp="1"/>
          </p:cNvSpPr>
          <p:nvPr>
            <p:ph type="sldNum" sz="quarter" idx="10"/>
          </p:nvPr>
        </p:nvSpPr>
        <p:spPr>
          <a:xfrm>
            <a:off x="11504612" y="6439693"/>
            <a:ext cx="381000" cy="227013"/>
          </a:xfrm>
        </p:spPr>
        <p:txBody>
          <a:bodyPr>
            <a:normAutofit/>
          </a:bodyPr>
          <a:lstStyle/>
          <a:p>
            <a:pPr>
              <a:lnSpc>
                <a:spcPct val="90000"/>
              </a:lnSpc>
              <a:spcAft>
                <a:spcPts val="600"/>
              </a:spcAft>
            </a:pPr>
            <a:fld id="{6BC5B7D4-66CA-4557-97B5-DBB83BE9C515}" type="slidenum">
              <a:rPr lang="en-US" sz="900" smtClean="0"/>
              <a:pPr>
                <a:lnSpc>
                  <a:spcPct val="90000"/>
                </a:lnSpc>
                <a:spcAft>
                  <a:spcPts val="600"/>
                </a:spcAft>
              </a:pPr>
              <a:t>18</a:t>
            </a:fld>
            <a:endParaRPr lang="en-US" sz="900" dirty="0"/>
          </a:p>
        </p:txBody>
      </p:sp>
      <p:sp>
        <p:nvSpPr>
          <p:cNvPr id="4" name="Title 3">
            <a:extLst>
              <a:ext uri="{FF2B5EF4-FFF2-40B4-BE49-F238E27FC236}">
                <a16:creationId xmlns:a16="http://schemas.microsoft.com/office/drawing/2014/main" id="{A54684FE-9B12-13B1-4AF0-B9F9A0A1DFF6}"/>
              </a:ext>
            </a:extLst>
          </p:cNvPr>
          <p:cNvSpPr>
            <a:spLocks noGrp="1"/>
          </p:cNvSpPr>
          <p:nvPr>
            <p:ph type="title" idx="4294967295"/>
          </p:nvPr>
        </p:nvSpPr>
        <p:spPr>
          <a:xfrm>
            <a:off x="1522412" y="228600"/>
            <a:ext cx="10287000" cy="990600"/>
          </a:xfrm>
          <a:prstGeom prst="rect">
            <a:avLst/>
          </a:prstGeom>
        </p:spPr>
        <p:txBody>
          <a:bodyPr anchor="ctr">
            <a:normAutofit/>
          </a:bodyPr>
          <a:lstStyle/>
          <a:p>
            <a:r>
              <a:rPr lang="en-US" dirty="0"/>
              <a:t>Centralized Collections</a:t>
            </a:r>
          </a:p>
        </p:txBody>
      </p:sp>
      <p:pic>
        <p:nvPicPr>
          <p:cNvPr id="7" name="Picture 6">
            <a:extLst>
              <a:ext uri="{FF2B5EF4-FFF2-40B4-BE49-F238E27FC236}">
                <a16:creationId xmlns:a16="http://schemas.microsoft.com/office/drawing/2014/main" id="{55FA9FE1-E3E1-B4F2-57C9-65A448CA1CC5}"/>
              </a:ext>
            </a:extLst>
          </p:cNvPr>
          <p:cNvPicPr>
            <a:picLocks noChangeAspect="1"/>
          </p:cNvPicPr>
          <p:nvPr/>
        </p:nvPicPr>
        <p:blipFill>
          <a:blip r:embed="rId2"/>
          <a:srcRect r="3879" b="2"/>
          <a:stretch>
            <a:fillRect/>
          </a:stretch>
        </p:blipFill>
        <p:spPr>
          <a:xfrm>
            <a:off x="6761162" y="1371600"/>
            <a:ext cx="5048250" cy="5068093"/>
          </a:xfrm>
          <a:prstGeom prst="rect">
            <a:avLst/>
          </a:prstGeom>
          <a:noFill/>
        </p:spPr>
      </p:pic>
    </p:spTree>
    <p:extLst>
      <p:ext uri="{BB962C8B-B14F-4D97-AF65-F5344CB8AC3E}">
        <p14:creationId xmlns:p14="http://schemas.microsoft.com/office/powerpoint/2010/main" val="764620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8F9F4CD-BD43-CA4D-395B-E6F42A1D040E}"/>
              </a:ext>
            </a:extLst>
          </p:cNvPr>
          <p:cNvSpPr>
            <a:spLocks noGrp="1"/>
          </p:cNvSpPr>
          <p:nvPr>
            <p:ph type="sldNum" sz="quarter" idx="10"/>
          </p:nvPr>
        </p:nvSpPr>
        <p:spPr/>
        <p:txBody>
          <a:bodyPr/>
          <a:lstStyle/>
          <a:p>
            <a:fld id="{E01ABE7C-D557-4CAA-AC9E-0A55A9FE9F7F}" type="slidenum">
              <a:rPr lang="en-US" smtClean="0"/>
              <a:pPr/>
              <a:t>19</a:t>
            </a:fld>
            <a:endParaRPr lang="en-US" dirty="0"/>
          </a:p>
        </p:txBody>
      </p:sp>
      <p:sp>
        <p:nvSpPr>
          <p:cNvPr id="4" name="Content Placeholder 3">
            <a:extLst>
              <a:ext uri="{FF2B5EF4-FFF2-40B4-BE49-F238E27FC236}">
                <a16:creationId xmlns:a16="http://schemas.microsoft.com/office/drawing/2014/main" id="{5D69AF73-93CA-D45E-C9AB-0E61DF52C2B0}"/>
              </a:ext>
            </a:extLst>
          </p:cNvPr>
          <p:cNvSpPr>
            <a:spLocks noGrp="1"/>
          </p:cNvSpPr>
          <p:nvPr>
            <p:ph sz="quarter" idx="11"/>
          </p:nvPr>
        </p:nvSpPr>
        <p:spPr>
          <a:xfrm>
            <a:off x="2741612" y="76200"/>
            <a:ext cx="7772400" cy="990600"/>
          </a:xfrm>
        </p:spPr>
        <p:txBody>
          <a:bodyPr>
            <a:normAutofit/>
          </a:bodyPr>
          <a:lstStyle/>
          <a:p>
            <a:r>
              <a:rPr lang="en-US" dirty="0"/>
              <a:t>Centralized Collections</a:t>
            </a:r>
          </a:p>
        </p:txBody>
      </p:sp>
      <p:sp>
        <p:nvSpPr>
          <p:cNvPr id="7" name="TextBox 6">
            <a:extLst>
              <a:ext uri="{FF2B5EF4-FFF2-40B4-BE49-F238E27FC236}">
                <a16:creationId xmlns:a16="http://schemas.microsoft.com/office/drawing/2014/main" id="{FB48F48B-8D23-717E-6CB8-0AB6F9EF66BE}"/>
              </a:ext>
            </a:extLst>
          </p:cNvPr>
          <p:cNvSpPr txBox="1"/>
          <p:nvPr/>
        </p:nvSpPr>
        <p:spPr>
          <a:xfrm>
            <a:off x="2817812" y="990600"/>
            <a:ext cx="7391400" cy="523220"/>
          </a:xfrm>
          <a:prstGeom prst="rect">
            <a:avLst/>
          </a:prstGeom>
          <a:noFill/>
        </p:spPr>
        <p:txBody>
          <a:bodyPr wrap="square" rtlCol="0">
            <a:spAutoFit/>
          </a:bodyPr>
          <a:lstStyle/>
          <a:p>
            <a:pPr marL="342900" indent="-342900">
              <a:buClr>
                <a:srgbClr val="C00000"/>
              </a:buClr>
              <a:buFont typeface="Wingdings" panose="05000000000000000000" pitchFamily="2" charset="2"/>
              <a:buChar char="Ø"/>
            </a:pPr>
            <a:r>
              <a:rPr lang="en-US" sz="2800" dirty="0">
                <a:latin typeface="Calibri" panose="020F0502020204030204" pitchFamily="34" charset="0"/>
                <a:cs typeface="Calibri" panose="020F0502020204030204" pitchFamily="34" charset="0"/>
              </a:rPr>
              <a:t>Miscellaneous Cash Receipts</a:t>
            </a:r>
          </a:p>
        </p:txBody>
      </p:sp>
      <p:pic>
        <p:nvPicPr>
          <p:cNvPr id="5" name="Picture 4">
            <a:extLst>
              <a:ext uri="{FF2B5EF4-FFF2-40B4-BE49-F238E27FC236}">
                <a16:creationId xmlns:a16="http://schemas.microsoft.com/office/drawing/2014/main" id="{B1B87B7A-2741-87D5-C708-DCF2B28AB2DA}"/>
              </a:ext>
            </a:extLst>
          </p:cNvPr>
          <p:cNvPicPr>
            <a:picLocks/>
          </p:cNvPicPr>
          <p:nvPr/>
        </p:nvPicPr>
        <p:blipFill>
          <a:blip r:embed="rId2"/>
          <a:stretch>
            <a:fillRect/>
          </a:stretch>
        </p:blipFill>
        <p:spPr>
          <a:xfrm>
            <a:off x="3198812" y="1981200"/>
            <a:ext cx="6858000" cy="4221280"/>
          </a:xfrm>
          <a:prstGeom prst="rect">
            <a:avLst/>
          </a:prstGeom>
          <a:ln w="12700">
            <a:solidFill>
              <a:schemeClr val="tx1"/>
            </a:solidFill>
          </a:ln>
        </p:spPr>
      </p:pic>
    </p:spTree>
    <p:extLst>
      <p:ext uri="{BB962C8B-B14F-4D97-AF65-F5344CB8AC3E}">
        <p14:creationId xmlns:p14="http://schemas.microsoft.com/office/powerpoint/2010/main" val="2636095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9FC74-A90C-47AE-248A-D3F2B02DB4F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6E9DC0-7349-CC9B-7E91-6EC2E5DBF44F}"/>
              </a:ext>
            </a:extLst>
          </p:cNvPr>
          <p:cNvSpPr>
            <a:spLocks noGrp="1"/>
          </p:cNvSpPr>
          <p:nvPr>
            <p:ph idx="1"/>
          </p:nvPr>
        </p:nvSpPr>
        <p:spPr>
          <a:xfrm>
            <a:off x="1522412" y="1371600"/>
            <a:ext cx="5048250" cy="5068093"/>
          </a:xfrm>
        </p:spPr>
        <p:txBody>
          <a:bodyPr>
            <a:normAutofit/>
          </a:bodyPr>
          <a:lstStyle/>
          <a:p>
            <a:pPr marL="461963" indent="-461963"/>
            <a:r>
              <a:rPr lang="en-US">
                <a:solidFill>
                  <a:srgbClr val="3C3C3C"/>
                </a:solidFill>
              </a:rPr>
              <a:t>All responses will be entered into a drawing for a $50 Amazon Gift Card. </a:t>
            </a:r>
          </a:p>
          <a:p>
            <a:pPr marL="461963" indent="-461963"/>
            <a:r>
              <a:rPr lang="en-US">
                <a:solidFill>
                  <a:srgbClr val="3C3C3C"/>
                </a:solidFill>
              </a:rPr>
              <a:t>Drawing to take place Friday at lunch. There will be multiple winners! </a:t>
            </a:r>
          </a:p>
          <a:p>
            <a:pPr marL="461963" indent="-461963"/>
            <a:r>
              <a:rPr lang="en-US" b="1" u="sng">
                <a:solidFill>
                  <a:srgbClr val="3C3C3C"/>
                </a:solidFill>
                <a:hlinkClick r:id="rId2">
                  <a:extLst>
                    <a:ext uri="{A12FA001-AC4F-418D-AE19-62706E023703}">
                      <ahyp:hlinkClr xmlns:ahyp="http://schemas.microsoft.com/office/drawing/2018/hyperlinkcolor" val="tx"/>
                    </a:ext>
                  </a:extLst>
                </a:hlinkClick>
              </a:rPr>
              <a:t>Link to session survey</a:t>
            </a:r>
            <a:r>
              <a:rPr lang="en-US">
                <a:solidFill>
                  <a:srgbClr val="3C3C3C"/>
                </a:solidFill>
              </a:rPr>
              <a:t> or scan this QR code (also on the agenda)</a:t>
            </a:r>
          </a:p>
          <a:p>
            <a:pPr marL="461963" indent="-461963"/>
            <a:endParaRPr lang="en-US">
              <a:solidFill>
                <a:srgbClr val="3C3C3C"/>
              </a:solidFill>
            </a:endParaRPr>
          </a:p>
          <a:p>
            <a:pPr marL="461963" indent="-461963"/>
            <a:endParaRPr lang="en-US">
              <a:solidFill>
                <a:srgbClr val="3C3C3C"/>
              </a:solidFill>
            </a:endParaRPr>
          </a:p>
        </p:txBody>
      </p:sp>
      <p:sp>
        <p:nvSpPr>
          <p:cNvPr id="4" name="Slide Number Placeholder 3">
            <a:extLst>
              <a:ext uri="{FF2B5EF4-FFF2-40B4-BE49-F238E27FC236}">
                <a16:creationId xmlns:a16="http://schemas.microsoft.com/office/drawing/2014/main" id="{3D656F57-66F6-29AF-40F2-6EF3A234A507}"/>
              </a:ext>
            </a:extLst>
          </p:cNvPr>
          <p:cNvSpPr>
            <a:spLocks noGrp="1"/>
          </p:cNvSpPr>
          <p:nvPr>
            <p:ph type="sldNum" sz="quarter" idx="10"/>
          </p:nvPr>
        </p:nvSpPr>
        <p:spPr>
          <a:xfrm>
            <a:off x="11504612" y="6439693"/>
            <a:ext cx="381000" cy="227013"/>
          </a:xfrm>
        </p:spPr>
        <p:txBody>
          <a:bodyPr>
            <a:normAutofit/>
          </a:bodyPr>
          <a:lstStyle/>
          <a:p>
            <a:pPr>
              <a:lnSpc>
                <a:spcPct val="90000"/>
              </a:lnSpc>
              <a:spcAft>
                <a:spcPts val="600"/>
              </a:spcAft>
            </a:pPr>
            <a:fld id="{E01ABE7C-D557-4CAA-AC9E-0A55A9FE9F7F}" type="slidenum">
              <a:rPr lang="en-US" sz="900" smtClean="0"/>
              <a:pPr>
                <a:lnSpc>
                  <a:spcPct val="90000"/>
                </a:lnSpc>
                <a:spcAft>
                  <a:spcPts val="600"/>
                </a:spcAft>
              </a:pPr>
              <a:t>2</a:t>
            </a:fld>
            <a:endParaRPr lang="en-US" sz="900"/>
          </a:p>
        </p:txBody>
      </p:sp>
      <p:sp>
        <p:nvSpPr>
          <p:cNvPr id="2" name="Title 1">
            <a:extLst>
              <a:ext uri="{FF2B5EF4-FFF2-40B4-BE49-F238E27FC236}">
                <a16:creationId xmlns:a16="http://schemas.microsoft.com/office/drawing/2014/main" id="{773D4222-B1A8-A44A-6A66-0AE20F3CABEC}"/>
              </a:ext>
            </a:extLst>
          </p:cNvPr>
          <p:cNvSpPr>
            <a:spLocks noGrp="1"/>
          </p:cNvSpPr>
          <p:nvPr>
            <p:ph type="title" idx="4294967295"/>
          </p:nvPr>
        </p:nvSpPr>
        <p:spPr>
          <a:xfrm>
            <a:off x="1522412" y="228600"/>
            <a:ext cx="10287000" cy="990600"/>
          </a:xfrm>
        </p:spPr>
        <p:txBody>
          <a:bodyPr anchor="ctr">
            <a:normAutofit/>
          </a:bodyPr>
          <a:lstStyle/>
          <a:p>
            <a:pPr>
              <a:lnSpc>
                <a:spcPct val="90000"/>
              </a:lnSpc>
            </a:pPr>
            <a:r>
              <a:rPr lang="en-US" sz="3400"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BB30B832-A473-0F61-AABB-502C6E4E6E0F}"/>
              </a:ext>
            </a:extLst>
          </p:cNvPr>
          <p:cNvPicPr>
            <a:picLocks noChangeAspect="1"/>
          </p:cNvPicPr>
          <p:nvPr/>
        </p:nvPicPr>
        <p:blipFill>
          <a:blip r:embed="rId3">
            <a:extLst>
              <a:ext uri="{28A0092B-C50C-407E-A947-70E740481C1C}">
                <a14:useLocalDpi xmlns:a14="http://schemas.microsoft.com/office/drawing/2010/main" val="0"/>
              </a:ext>
            </a:extLst>
          </a:blip>
          <a:srcRect r="388" b="-4"/>
          <a:stretch>
            <a:fillRect/>
          </a:stretch>
        </p:blipFill>
        <p:spPr>
          <a:xfrm>
            <a:off x="6761162" y="1371600"/>
            <a:ext cx="5048250" cy="5068093"/>
          </a:xfrm>
          <a:prstGeom prst="rect">
            <a:avLst/>
          </a:prstGeom>
          <a:noFill/>
        </p:spPr>
      </p:pic>
    </p:spTree>
    <p:extLst>
      <p:ext uri="{BB962C8B-B14F-4D97-AF65-F5344CB8AC3E}">
        <p14:creationId xmlns:p14="http://schemas.microsoft.com/office/powerpoint/2010/main" val="29732021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8F9F4CD-BD43-CA4D-395B-E6F42A1D040E}"/>
              </a:ext>
            </a:extLst>
          </p:cNvPr>
          <p:cNvSpPr>
            <a:spLocks noGrp="1"/>
          </p:cNvSpPr>
          <p:nvPr>
            <p:ph type="sldNum" sz="quarter" idx="10"/>
          </p:nvPr>
        </p:nvSpPr>
        <p:spPr/>
        <p:txBody>
          <a:bodyPr/>
          <a:lstStyle/>
          <a:p>
            <a:fld id="{E01ABE7C-D557-4CAA-AC9E-0A55A9FE9F7F}" type="slidenum">
              <a:rPr lang="en-US" smtClean="0"/>
              <a:pPr/>
              <a:t>20</a:t>
            </a:fld>
            <a:endParaRPr lang="en-US" dirty="0"/>
          </a:p>
        </p:txBody>
      </p:sp>
      <p:sp>
        <p:nvSpPr>
          <p:cNvPr id="4" name="Content Placeholder 3">
            <a:extLst>
              <a:ext uri="{FF2B5EF4-FFF2-40B4-BE49-F238E27FC236}">
                <a16:creationId xmlns:a16="http://schemas.microsoft.com/office/drawing/2014/main" id="{5D69AF73-93CA-D45E-C9AB-0E61DF52C2B0}"/>
              </a:ext>
            </a:extLst>
          </p:cNvPr>
          <p:cNvSpPr>
            <a:spLocks noGrp="1"/>
          </p:cNvSpPr>
          <p:nvPr>
            <p:ph sz="quarter" idx="11"/>
          </p:nvPr>
        </p:nvSpPr>
        <p:spPr>
          <a:xfrm>
            <a:off x="2741612" y="76201"/>
            <a:ext cx="7772400" cy="1104683"/>
          </a:xfrm>
        </p:spPr>
        <p:txBody>
          <a:bodyPr>
            <a:normAutofit/>
          </a:bodyPr>
          <a:lstStyle/>
          <a:p>
            <a:r>
              <a:rPr lang="en-US" dirty="0"/>
              <a:t>Centralized Collections</a:t>
            </a:r>
          </a:p>
        </p:txBody>
      </p:sp>
      <p:sp>
        <p:nvSpPr>
          <p:cNvPr id="7" name="TextBox 6">
            <a:extLst>
              <a:ext uri="{FF2B5EF4-FFF2-40B4-BE49-F238E27FC236}">
                <a16:creationId xmlns:a16="http://schemas.microsoft.com/office/drawing/2014/main" id="{FB48F48B-8D23-717E-6CB8-0AB6F9EF66BE}"/>
              </a:ext>
            </a:extLst>
          </p:cNvPr>
          <p:cNvSpPr txBox="1"/>
          <p:nvPr/>
        </p:nvSpPr>
        <p:spPr>
          <a:xfrm>
            <a:off x="1868507" y="1180884"/>
            <a:ext cx="3745712" cy="2062103"/>
          </a:xfrm>
          <a:prstGeom prst="rect">
            <a:avLst/>
          </a:prstGeom>
          <a:noFill/>
        </p:spPr>
        <p:txBody>
          <a:bodyPr wrap="square" rtlCol="0">
            <a:spAutoFit/>
          </a:bodyPr>
          <a:lstStyle/>
          <a:p>
            <a:pPr marL="342900" indent="-342900">
              <a:buClr>
                <a:srgbClr val="C00000"/>
              </a:buClr>
              <a:buFont typeface="Wingdings" panose="05000000000000000000" pitchFamily="2" charset="2"/>
              <a:buChar char="Ø"/>
            </a:pPr>
            <a:r>
              <a:rPr lang="en-US" sz="2800" dirty="0">
                <a:latin typeface="Calibri" panose="020F0502020204030204" pitchFamily="34" charset="0"/>
                <a:cs typeface="Calibri" panose="020F0502020204030204" pitchFamily="34" charset="0"/>
              </a:rPr>
              <a:t>Miscellaneous Cash Receipts</a:t>
            </a:r>
          </a:p>
          <a:p>
            <a:pPr marL="800100" lvl="1" indent="-342900">
              <a:buClr>
                <a:srgbClr val="C00000"/>
              </a:buClr>
              <a:buFont typeface="Wingdings" panose="05000000000000000000" pitchFamily="2" charset="2"/>
              <a:buChar char="Ø"/>
            </a:pPr>
            <a:r>
              <a:rPr lang="en-US" sz="2400" dirty="0">
                <a:latin typeface="Calibri" panose="020F0502020204030204" pitchFamily="34" charset="0"/>
                <a:cs typeface="Calibri" panose="020F0502020204030204" pitchFamily="34" charset="0"/>
              </a:rPr>
              <a:t>Receipt Codes with Pre-defined Revenue Account Distribution</a:t>
            </a:r>
          </a:p>
        </p:txBody>
      </p:sp>
      <p:pic>
        <p:nvPicPr>
          <p:cNvPr id="5" name="Picture 4">
            <a:extLst>
              <a:ext uri="{FF2B5EF4-FFF2-40B4-BE49-F238E27FC236}">
                <a16:creationId xmlns:a16="http://schemas.microsoft.com/office/drawing/2014/main" id="{65A65B60-F603-8FBB-6F2F-8461D64331A1}"/>
              </a:ext>
            </a:extLst>
          </p:cNvPr>
          <p:cNvPicPr>
            <a:picLocks noChangeAspect="1"/>
          </p:cNvPicPr>
          <p:nvPr/>
        </p:nvPicPr>
        <p:blipFill>
          <a:blip r:embed="rId2"/>
          <a:stretch>
            <a:fillRect/>
          </a:stretch>
        </p:blipFill>
        <p:spPr>
          <a:xfrm>
            <a:off x="6026533" y="1314624"/>
            <a:ext cx="5552851" cy="4850151"/>
          </a:xfrm>
          <a:prstGeom prst="rect">
            <a:avLst/>
          </a:prstGeom>
          <a:ln>
            <a:solidFill>
              <a:srgbClr val="FF0000"/>
            </a:solidFill>
          </a:ln>
        </p:spPr>
      </p:pic>
    </p:spTree>
    <p:extLst>
      <p:ext uri="{BB962C8B-B14F-4D97-AF65-F5344CB8AC3E}">
        <p14:creationId xmlns:p14="http://schemas.microsoft.com/office/powerpoint/2010/main" val="2172340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86CD15-BAB0-7476-A69D-CE219A7F9CE0}"/>
              </a:ext>
            </a:extLst>
          </p:cNvPr>
          <p:cNvSpPr>
            <a:spLocks noGrp="1"/>
          </p:cNvSpPr>
          <p:nvPr>
            <p:ph idx="1"/>
          </p:nvPr>
        </p:nvSpPr>
        <p:spPr>
          <a:xfrm>
            <a:off x="1726750" y="1371600"/>
            <a:ext cx="3826559" cy="5181600"/>
          </a:xfrm>
        </p:spPr>
        <p:txBody>
          <a:bodyPr/>
          <a:lstStyle/>
          <a:p>
            <a:r>
              <a:rPr lang="en-US" dirty="0"/>
              <a:t>Other Payments  - Cash Receipts</a:t>
            </a:r>
          </a:p>
        </p:txBody>
      </p:sp>
      <p:sp>
        <p:nvSpPr>
          <p:cNvPr id="3" name="Slide Number Placeholder 2">
            <a:extLst>
              <a:ext uri="{FF2B5EF4-FFF2-40B4-BE49-F238E27FC236}">
                <a16:creationId xmlns:a16="http://schemas.microsoft.com/office/drawing/2014/main" id="{E2168802-6557-82AB-88D1-5198524449BA}"/>
              </a:ext>
            </a:extLst>
          </p:cNvPr>
          <p:cNvSpPr>
            <a:spLocks noGrp="1"/>
          </p:cNvSpPr>
          <p:nvPr>
            <p:ph type="sldNum" sz="quarter" idx="10"/>
          </p:nvPr>
        </p:nvSpPr>
        <p:spPr/>
        <p:txBody>
          <a:bodyPr/>
          <a:lstStyle/>
          <a:p>
            <a:fld id="{E01ABE7C-D557-4CAA-AC9E-0A55A9FE9F7F}" type="slidenum">
              <a:rPr lang="en-US" smtClean="0"/>
              <a:pPr/>
              <a:t>21</a:t>
            </a:fld>
            <a:endParaRPr lang="en-US" dirty="0"/>
          </a:p>
        </p:txBody>
      </p:sp>
      <p:sp>
        <p:nvSpPr>
          <p:cNvPr id="4" name="Content Placeholder 3">
            <a:extLst>
              <a:ext uri="{FF2B5EF4-FFF2-40B4-BE49-F238E27FC236}">
                <a16:creationId xmlns:a16="http://schemas.microsoft.com/office/drawing/2014/main" id="{4FD1BA08-54C0-DC60-72A4-7ED15C1C76EE}"/>
              </a:ext>
            </a:extLst>
          </p:cNvPr>
          <p:cNvSpPr>
            <a:spLocks noGrp="1"/>
          </p:cNvSpPr>
          <p:nvPr>
            <p:ph sz="quarter" idx="11"/>
          </p:nvPr>
        </p:nvSpPr>
        <p:spPr/>
        <p:txBody>
          <a:bodyPr/>
          <a:lstStyle/>
          <a:p>
            <a:r>
              <a:rPr lang="en-US" dirty="0"/>
              <a:t>Centralized Collections</a:t>
            </a:r>
          </a:p>
        </p:txBody>
      </p:sp>
      <p:pic>
        <p:nvPicPr>
          <p:cNvPr id="6" name="Picture 5">
            <a:extLst>
              <a:ext uri="{FF2B5EF4-FFF2-40B4-BE49-F238E27FC236}">
                <a16:creationId xmlns:a16="http://schemas.microsoft.com/office/drawing/2014/main" id="{67D3FDF7-E9BA-186B-DB8B-8429F357FA31}"/>
              </a:ext>
            </a:extLst>
          </p:cNvPr>
          <p:cNvPicPr>
            <a:picLocks noChangeAspect="1"/>
          </p:cNvPicPr>
          <p:nvPr/>
        </p:nvPicPr>
        <p:blipFill>
          <a:blip r:embed="rId2"/>
          <a:stretch>
            <a:fillRect/>
          </a:stretch>
        </p:blipFill>
        <p:spPr>
          <a:xfrm>
            <a:off x="5807242" y="1295400"/>
            <a:ext cx="6026076" cy="5217296"/>
          </a:xfrm>
          <a:prstGeom prst="rect">
            <a:avLst/>
          </a:prstGeom>
          <a:ln>
            <a:solidFill>
              <a:srgbClr val="FF0000"/>
            </a:solidFill>
          </a:ln>
        </p:spPr>
      </p:pic>
    </p:spTree>
    <p:extLst>
      <p:ext uri="{BB962C8B-B14F-4D97-AF65-F5344CB8AC3E}">
        <p14:creationId xmlns:p14="http://schemas.microsoft.com/office/powerpoint/2010/main" val="384302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88A486-82E0-C686-86A7-91F72D32C41B}"/>
              </a:ext>
            </a:extLst>
          </p:cNvPr>
          <p:cNvSpPr>
            <a:spLocks noGrp="1"/>
          </p:cNvSpPr>
          <p:nvPr>
            <p:ph idx="1"/>
          </p:nvPr>
        </p:nvSpPr>
        <p:spPr>
          <a:xfrm>
            <a:off x="1726751" y="1371600"/>
            <a:ext cx="3596364" cy="5181600"/>
          </a:xfrm>
        </p:spPr>
        <p:txBody>
          <a:bodyPr/>
          <a:lstStyle/>
          <a:p>
            <a:r>
              <a:rPr lang="en-US" dirty="0"/>
              <a:t>Other Payments – Cash Receipts</a:t>
            </a:r>
          </a:p>
        </p:txBody>
      </p:sp>
      <p:sp>
        <p:nvSpPr>
          <p:cNvPr id="3" name="Slide Number Placeholder 2">
            <a:extLst>
              <a:ext uri="{FF2B5EF4-FFF2-40B4-BE49-F238E27FC236}">
                <a16:creationId xmlns:a16="http://schemas.microsoft.com/office/drawing/2014/main" id="{577093A9-1B37-C6F1-1A18-3456648828B2}"/>
              </a:ext>
            </a:extLst>
          </p:cNvPr>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a:extLst>
              <a:ext uri="{FF2B5EF4-FFF2-40B4-BE49-F238E27FC236}">
                <a16:creationId xmlns:a16="http://schemas.microsoft.com/office/drawing/2014/main" id="{5141561A-BAC0-093A-AA70-0AC3FF934518}"/>
              </a:ext>
            </a:extLst>
          </p:cNvPr>
          <p:cNvSpPr>
            <a:spLocks noGrp="1"/>
          </p:cNvSpPr>
          <p:nvPr>
            <p:ph sz="quarter" idx="11"/>
          </p:nvPr>
        </p:nvSpPr>
        <p:spPr/>
        <p:txBody>
          <a:bodyPr/>
          <a:lstStyle/>
          <a:p>
            <a:r>
              <a:rPr lang="en-US" dirty="0"/>
              <a:t>Centralized Collections</a:t>
            </a:r>
          </a:p>
        </p:txBody>
      </p:sp>
      <p:pic>
        <p:nvPicPr>
          <p:cNvPr id="6" name="Picture 5">
            <a:extLst>
              <a:ext uri="{FF2B5EF4-FFF2-40B4-BE49-F238E27FC236}">
                <a16:creationId xmlns:a16="http://schemas.microsoft.com/office/drawing/2014/main" id="{FC6950E1-D1A7-CD7E-C5F7-C8C0D1826B70}"/>
              </a:ext>
            </a:extLst>
          </p:cNvPr>
          <p:cNvPicPr>
            <a:picLocks noChangeAspect="1"/>
          </p:cNvPicPr>
          <p:nvPr/>
        </p:nvPicPr>
        <p:blipFill>
          <a:blip r:embed="rId2"/>
          <a:stretch>
            <a:fillRect/>
          </a:stretch>
        </p:blipFill>
        <p:spPr>
          <a:xfrm>
            <a:off x="5443337" y="1235529"/>
            <a:ext cx="6273800" cy="5377543"/>
          </a:xfrm>
          <a:prstGeom prst="rect">
            <a:avLst/>
          </a:prstGeom>
          <a:ln>
            <a:solidFill>
              <a:srgbClr val="FF0000"/>
            </a:solidFill>
          </a:ln>
        </p:spPr>
      </p:pic>
    </p:spTree>
    <p:extLst>
      <p:ext uri="{BB962C8B-B14F-4D97-AF65-F5344CB8AC3E}">
        <p14:creationId xmlns:p14="http://schemas.microsoft.com/office/powerpoint/2010/main" val="881287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684E41-1536-4F0A-AD63-11BD874B2850}"/>
              </a:ext>
            </a:extLst>
          </p:cNvPr>
          <p:cNvSpPr>
            <a:spLocks noGrp="1"/>
          </p:cNvSpPr>
          <p:nvPr>
            <p:ph idx="1"/>
          </p:nvPr>
        </p:nvSpPr>
        <p:spPr>
          <a:xfrm>
            <a:off x="2753396" y="1242768"/>
            <a:ext cx="7772400" cy="4700833"/>
          </a:xfrm>
        </p:spPr>
        <p:txBody>
          <a:bodyPr/>
          <a:lstStyle/>
          <a:p>
            <a:r>
              <a:rPr lang="en-US" sz="2800" dirty="0"/>
              <a:t>Ongoing Development</a:t>
            </a:r>
          </a:p>
          <a:p>
            <a:pPr lvl="1"/>
            <a:r>
              <a:rPr lang="en-US" sz="2400" dirty="0"/>
              <a:t>Streamline End-of-Day Closing from Single Screen</a:t>
            </a:r>
          </a:p>
          <a:p>
            <a:pPr lvl="1"/>
            <a:r>
              <a:rPr lang="en-US" sz="2400" dirty="0"/>
              <a:t>Integration with 3</a:t>
            </a:r>
            <a:r>
              <a:rPr lang="en-US" sz="2400" baseline="30000" dirty="0"/>
              <a:t>rd</a:t>
            </a:r>
            <a:r>
              <a:rPr lang="en-US" sz="2400" dirty="0"/>
              <a:t> party Point of Sale device (</a:t>
            </a:r>
            <a:r>
              <a:rPr lang="en-US" sz="2400" b="1" i="1" dirty="0">
                <a:solidFill>
                  <a:srgbClr val="00B050"/>
                </a:solidFill>
              </a:rPr>
              <a:t>ValPay-a </a:t>
            </a:r>
            <a:r>
              <a:rPr lang="en-US" sz="2400" b="1" i="1" dirty="0" err="1">
                <a:solidFill>
                  <a:srgbClr val="00B050"/>
                </a:solidFill>
              </a:rPr>
              <a:t>ValSoft</a:t>
            </a:r>
            <a:r>
              <a:rPr lang="en-US" sz="2400" b="1" i="1" dirty="0">
                <a:solidFill>
                  <a:srgbClr val="00B050"/>
                </a:solidFill>
              </a:rPr>
              <a:t> Company</a:t>
            </a:r>
            <a:r>
              <a:rPr lang="en-US" sz="2400" dirty="0"/>
              <a:t>)</a:t>
            </a:r>
          </a:p>
          <a:p>
            <a:pPr lvl="1"/>
            <a:r>
              <a:rPr lang="en-US" sz="2400" dirty="0"/>
              <a:t>All payment transactions from all modules create a RECEIPT record</a:t>
            </a:r>
          </a:p>
          <a:p>
            <a:pPr lvl="2"/>
            <a:r>
              <a:rPr lang="en-US" sz="2000"/>
              <a:t>Manage </a:t>
            </a:r>
            <a:r>
              <a:rPr lang="en-US" sz="2000" dirty="0"/>
              <a:t>receipts from a single report</a:t>
            </a:r>
          </a:p>
          <a:p>
            <a:pPr lvl="2"/>
            <a:r>
              <a:rPr lang="en-US" sz="2000" dirty="0"/>
              <a:t>Manage reversals/transfers from RECEIPT rather than within each application</a:t>
            </a:r>
          </a:p>
          <a:p>
            <a:pPr marL="0" indent="0">
              <a:buNone/>
            </a:pPr>
            <a:endParaRPr lang="en-US" dirty="0"/>
          </a:p>
        </p:txBody>
      </p:sp>
      <p:sp>
        <p:nvSpPr>
          <p:cNvPr id="3" name="Slide Number Placeholder 2">
            <a:extLst>
              <a:ext uri="{FF2B5EF4-FFF2-40B4-BE49-F238E27FC236}">
                <a16:creationId xmlns:a16="http://schemas.microsoft.com/office/drawing/2014/main" id="{0915B8A5-C8D0-4985-8AFA-DC8FC47BC763}"/>
              </a:ext>
            </a:extLst>
          </p:cNvPr>
          <p:cNvSpPr>
            <a:spLocks noGrp="1"/>
          </p:cNvSpPr>
          <p:nvPr>
            <p:ph type="sldNum" sz="quarter" idx="10"/>
          </p:nvPr>
        </p:nvSpPr>
        <p:spPr/>
        <p:txBody>
          <a:bodyPr/>
          <a:lstStyle/>
          <a:p>
            <a:fld id="{E01ABE7C-D557-4CAA-AC9E-0A55A9FE9F7F}" type="slidenum">
              <a:rPr lang="en-US" smtClean="0"/>
              <a:pPr/>
              <a:t>23</a:t>
            </a:fld>
            <a:endParaRPr lang="en-US" dirty="0"/>
          </a:p>
        </p:txBody>
      </p:sp>
      <p:sp>
        <p:nvSpPr>
          <p:cNvPr id="4" name="Content Placeholder 3">
            <a:extLst>
              <a:ext uri="{FF2B5EF4-FFF2-40B4-BE49-F238E27FC236}">
                <a16:creationId xmlns:a16="http://schemas.microsoft.com/office/drawing/2014/main" id="{10534419-BBF8-4301-8C72-109D1424E3D5}"/>
              </a:ext>
            </a:extLst>
          </p:cNvPr>
          <p:cNvSpPr>
            <a:spLocks noGrp="1"/>
          </p:cNvSpPr>
          <p:nvPr>
            <p:ph sz="quarter" idx="11"/>
          </p:nvPr>
        </p:nvSpPr>
        <p:spPr>
          <a:xfrm>
            <a:off x="2741612" y="76200"/>
            <a:ext cx="7772400" cy="1219200"/>
          </a:xfrm>
        </p:spPr>
        <p:txBody>
          <a:bodyPr>
            <a:normAutofit/>
          </a:bodyPr>
          <a:lstStyle/>
          <a:p>
            <a:r>
              <a:rPr lang="en-US" dirty="0"/>
              <a:t>Centralized Collections</a:t>
            </a:r>
          </a:p>
        </p:txBody>
      </p:sp>
    </p:spTree>
    <p:extLst>
      <p:ext uri="{BB962C8B-B14F-4D97-AF65-F5344CB8AC3E}">
        <p14:creationId xmlns:p14="http://schemas.microsoft.com/office/powerpoint/2010/main" val="208745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1612" y="990600"/>
            <a:ext cx="7848600" cy="5257800"/>
          </a:xfrm>
        </p:spPr>
        <p:txBody>
          <a:bodyPr>
            <a:normAutofit fontScale="47500" lnSpcReduction="20000"/>
          </a:bodyPr>
          <a:lstStyle/>
          <a:p>
            <a:r>
              <a:rPr lang="en-US" sz="5100" dirty="0"/>
              <a:t>Real Estate and Personal Property</a:t>
            </a:r>
          </a:p>
          <a:p>
            <a:r>
              <a:rPr lang="en-US" sz="5100" dirty="0"/>
              <a:t>Utility Bills</a:t>
            </a:r>
          </a:p>
          <a:p>
            <a:r>
              <a:rPr lang="en-US" sz="5100" dirty="0"/>
              <a:t>FIS Accounts Receivable</a:t>
            </a:r>
          </a:p>
          <a:p>
            <a:pPr lvl="1"/>
            <a:r>
              <a:rPr lang="en-US" sz="4200" dirty="0"/>
              <a:t>Variable types of customer billings</a:t>
            </a:r>
          </a:p>
          <a:p>
            <a:r>
              <a:rPr lang="en-US" sz="5100" dirty="0"/>
              <a:t>Miscellaneous Cash Receipts</a:t>
            </a:r>
          </a:p>
          <a:p>
            <a:pPr lvl="1"/>
            <a:r>
              <a:rPr lang="en-US" sz="4200" dirty="0"/>
              <a:t>Customizable receipt types</a:t>
            </a:r>
          </a:p>
          <a:p>
            <a:pPr lvl="1"/>
            <a:r>
              <a:rPr lang="en-US" sz="4200" dirty="0"/>
              <a:t>Collect payments without a bill</a:t>
            </a:r>
          </a:p>
          <a:p>
            <a:r>
              <a:rPr lang="en-US" sz="5100" dirty="0"/>
              <a:t>Permits </a:t>
            </a:r>
          </a:p>
          <a:p>
            <a:r>
              <a:rPr lang="en-US" sz="5100" dirty="0"/>
              <a:t>Business Licenses</a:t>
            </a:r>
          </a:p>
          <a:p>
            <a:r>
              <a:rPr lang="en-US" sz="5100" dirty="0"/>
              <a:t>PA Municipal Taxes &amp; Act 511 Applications and Payments</a:t>
            </a:r>
          </a:p>
          <a:p>
            <a:r>
              <a:rPr lang="en-US" sz="5000" dirty="0"/>
              <a:t>Meals and Occupancy</a:t>
            </a:r>
          </a:p>
          <a:p>
            <a:r>
              <a:rPr lang="en-US" sz="5000" dirty="0"/>
              <a:t>Dog Licenses</a:t>
            </a:r>
          </a:p>
          <a:p>
            <a:r>
              <a:rPr lang="en-US" sz="5000" dirty="0"/>
              <a:t>Code Enforcement</a:t>
            </a:r>
          </a:p>
        </p:txBody>
      </p:sp>
      <p:sp>
        <p:nvSpPr>
          <p:cNvPr id="4" name="Slide Number Placeholder 3"/>
          <p:cNvSpPr>
            <a:spLocks noGrp="1"/>
          </p:cNvSpPr>
          <p:nvPr>
            <p:ph type="sldNum" sz="quarter" idx="10"/>
          </p:nvPr>
        </p:nvSpPr>
        <p:spPr/>
        <p:txBody>
          <a:bodyPr/>
          <a:lstStyle/>
          <a:p>
            <a:fld id="{E01ABE7C-D557-4CAA-AC9E-0A55A9FE9F7F}" type="slidenum">
              <a:rPr lang="en-US" smtClean="0"/>
              <a:pPr/>
              <a:t>24</a:t>
            </a:fld>
            <a:endParaRPr lang="en-US" dirty="0"/>
          </a:p>
        </p:txBody>
      </p:sp>
      <p:sp>
        <p:nvSpPr>
          <p:cNvPr id="2" name="Title 1"/>
          <p:cNvSpPr>
            <a:spLocks noGrp="1"/>
          </p:cNvSpPr>
          <p:nvPr>
            <p:ph type="title" idx="4294967295"/>
          </p:nvPr>
        </p:nvSpPr>
        <p:spPr>
          <a:xfrm>
            <a:off x="2741612" y="76200"/>
            <a:ext cx="7772400" cy="990600"/>
          </a:xfrm>
          <a:prstGeom prst="rect">
            <a:avLst/>
          </a:prstGeom>
        </p:spPr>
        <p:txBody>
          <a:bodyPr anchor="ctr">
            <a:normAutofit/>
          </a:bodyPr>
          <a:lstStyle/>
          <a:p>
            <a:r>
              <a:rPr lang="en-US" sz="4000" dirty="0"/>
              <a:t>KeyNet Payment Portal</a:t>
            </a:r>
          </a:p>
        </p:txBody>
      </p:sp>
    </p:spTree>
    <p:extLst>
      <p:ext uri="{BB962C8B-B14F-4D97-AF65-F5344CB8AC3E}">
        <p14:creationId xmlns:p14="http://schemas.microsoft.com/office/powerpoint/2010/main" val="2390032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a:xfrm>
            <a:off x="1556657" y="1066799"/>
            <a:ext cx="10428514" cy="5486401"/>
          </a:xfrm>
        </p:spPr>
        <p:txBody>
          <a:bodyPr/>
          <a:lstStyle/>
          <a:p>
            <a:r>
              <a:rPr lang="en-US" sz="3200" b="1" dirty="0"/>
              <a:t>ValPay </a:t>
            </a:r>
          </a:p>
          <a:p>
            <a:pPr lvl="1">
              <a:spcAft>
                <a:spcPts val="200"/>
              </a:spcAft>
            </a:pPr>
            <a:r>
              <a:rPr lang="en-US" sz="1800" b="1" dirty="0"/>
              <a:t>Is an embedded payment processing platform for </a:t>
            </a:r>
            <a:r>
              <a:rPr lang="en-US" sz="1800" b="1" u="sng" dirty="0"/>
              <a:t>SaaS and software businesses</a:t>
            </a:r>
            <a:r>
              <a:rPr lang="en-US" sz="1800" b="1" dirty="0"/>
              <a:t>, while Adyen is a global payment processing platform that handles online, in-person, and </a:t>
            </a:r>
            <a:r>
              <a:rPr lang="en-US" sz="1800" b="1" u="sng" dirty="0"/>
              <a:t>omnichannel payments</a:t>
            </a:r>
            <a:r>
              <a:rPr lang="en-US" sz="1800" b="1" dirty="0"/>
              <a:t>. ValPay uses Adyen's infrastructure to offer services like merchant onboarding, transaction processing, and revenue optimization for platforms without managing the underlying underwriting and compliance complexities. In essence, ValPay builds its specialized service on top of Adyen's core payment technology, acting as an intermediary for specific business needs</a:t>
            </a:r>
            <a:endParaRPr lang="en-US" sz="1800" dirty="0"/>
          </a:p>
          <a:p>
            <a:pPr lvl="1">
              <a:spcAft>
                <a:spcPts val="200"/>
              </a:spcAft>
            </a:pPr>
            <a:r>
              <a:rPr lang="en-US" sz="1800" b="1" dirty="0"/>
              <a:t>Is a platform which offers </a:t>
            </a:r>
            <a:r>
              <a:rPr lang="en-US" sz="1800" b="1" u="sng" dirty="0"/>
              <a:t>embedded payments</a:t>
            </a:r>
            <a:r>
              <a:rPr lang="en-US" sz="1800" b="1" dirty="0"/>
              <a:t> and uses the </a:t>
            </a:r>
            <a:r>
              <a:rPr lang="en-US" sz="1800" b="1" u="sng" dirty="0"/>
              <a:t>Adyen</a:t>
            </a:r>
            <a:r>
              <a:rPr lang="en-US" sz="1800" b="1" dirty="0"/>
              <a:t> payment platform, which supports a broad range of payment methods including major credit/debit cards (Visa, Mastercard, American Express), digital wallets (Apple Pay, Google Pay, PayPal)</a:t>
            </a:r>
          </a:p>
          <a:p>
            <a:r>
              <a:rPr lang="en-US" sz="3200" b="1" dirty="0"/>
              <a:t>Adyen</a:t>
            </a:r>
            <a:endParaRPr lang="en-US" sz="3200" dirty="0"/>
          </a:p>
          <a:p>
            <a:pPr lvl="1"/>
            <a:r>
              <a:rPr lang="en-US" sz="1800" b="1" dirty="0"/>
              <a:t>Focus: A global payment technology company that provides payment processing services</a:t>
            </a:r>
          </a:p>
          <a:p>
            <a:pPr lvl="1"/>
            <a:r>
              <a:rPr lang="en-US" sz="1800" b="1" dirty="0"/>
              <a:t>Key Functionality: Processes payments for businesses across various channels (online, in-person, mobile) </a:t>
            </a:r>
          </a:p>
          <a:p>
            <a:pPr lvl="1"/>
            <a:r>
              <a:rPr lang="en-US" sz="1800" b="1" dirty="0"/>
              <a:t>Services Offered: Includes payment processing, risk management, authentication, and a banking infrastructure for payouts </a:t>
            </a:r>
          </a:p>
          <a:p>
            <a:endParaRPr lang="en-US" sz="2800"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25</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a:xfrm>
            <a:off x="2741612" y="393290"/>
            <a:ext cx="7611756" cy="1002891"/>
          </a:xfrm>
        </p:spPr>
        <p:txBody>
          <a:bodyPr>
            <a:normAutofit fontScale="77500" lnSpcReduction="20000"/>
          </a:bodyPr>
          <a:lstStyle/>
          <a:p>
            <a:pPr algn="ctr"/>
            <a:r>
              <a:rPr lang="en-US" dirty="0"/>
              <a:t>KeyNet Payment Portal</a:t>
            </a:r>
          </a:p>
          <a:p>
            <a:pPr algn="ctr"/>
            <a:r>
              <a:rPr lang="en-US" dirty="0"/>
              <a:t>Real Time Integrations - </a:t>
            </a:r>
            <a:r>
              <a:rPr lang="en-US" sz="3600" i="1" dirty="0" err="1">
                <a:solidFill>
                  <a:srgbClr val="00B050"/>
                </a:solidFill>
              </a:rPr>
              <a:t>ValSoft</a:t>
            </a:r>
            <a:r>
              <a:rPr lang="en-US" sz="3600" i="1" dirty="0">
                <a:solidFill>
                  <a:srgbClr val="00B050"/>
                </a:solidFill>
              </a:rPr>
              <a:t> and Adyen</a:t>
            </a:r>
          </a:p>
          <a:p>
            <a:endParaRPr lang="en-US" dirty="0"/>
          </a:p>
        </p:txBody>
      </p:sp>
    </p:spTree>
    <p:extLst>
      <p:ext uri="{BB962C8B-B14F-4D97-AF65-F5344CB8AC3E}">
        <p14:creationId xmlns:p14="http://schemas.microsoft.com/office/powerpoint/2010/main" val="21604709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D83046-04B0-290B-3748-8D803D5ADD1B}"/>
              </a:ext>
            </a:extLst>
          </p:cNvPr>
          <p:cNvSpPr>
            <a:spLocks noGrp="1"/>
          </p:cNvSpPr>
          <p:nvPr>
            <p:ph idx="1"/>
          </p:nvPr>
        </p:nvSpPr>
        <p:spPr/>
        <p:txBody>
          <a:bodyPr/>
          <a:lstStyle/>
          <a:p>
            <a:r>
              <a:rPr lang="en-US" sz="2800" b="1" dirty="0"/>
              <a:t>How They Relate</a:t>
            </a:r>
            <a:endParaRPr lang="en-US" sz="2800" dirty="0"/>
          </a:p>
          <a:p>
            <a:pPr lvl="1"/>
            <a:r>
              <a:rPr lang="en-US" sz="3600" dirty="0"/>
              <a:t>ValPay from </a:t>
            </a:r>
            <a:r>
              <a:rPr lang="en-US" sz="3600" dirty="0" err="1"/>
              <a:t>ValSoft</a:t>
            </a:r>
            <a:r>
              <a:rPr lang="en-US" sz="3600" dirty="0"/>
              <a:t> uses Adyen's technology to provide its specific embedded payment solutions to its clients</a:t>
            </a:r>
          </a:p>
          <a:p>
            <a:pPr lvl="1"/>
            <a:r>
              <a:rPr lang="en-US" sz="3600" dirty="0"/>
              <a:t>This allows platforms using ValPay to gain the benefits of Adyen's extensive payment capabilities and infrastructure while offloading some of the management complexity to ValPay</a:t>
            </a:r>
          </a:p>
          <a:p>
            <a:pPr lvl="2"/>
            <a:endParaRPr lang="en-US" sz="3600" dirty="0"/>
          </a:p>
          <a:p>
            <a:endParaRPr lang="en-US" dirty="0"/>
          </a:p>
        </p:txBody>
      </p:sp>
      <p:sp>
        <p:nvSpPr>
          <p:cNvPr id="3" name="Slide Number Placeholder 2">
            <a:extLst>
              <a:ext uri="{FF2B5EF4-FFF2-40B4-BE49-F238E27FC236}">
                <a16:creationId xmlns:a16="http://schemas.microsoft.com/office/drawing/2014/main" id="{D70ED5EF-5034-4EB8-1B4C-FDC61670BA89}"/>
              </a:ext>
            </a:extLst>
          </p:cNvPr>
          <p:cNvSpPr>
            <a:spLocks noGrp="1"/>
          </p:cNvSpPr>
          <p:nvPr>
            <p:ph type="sldNum" sz="quarter" idx="10"/>
          </p:nvPr>
        </p:nvSpPr>
        <p:spPr/>
        <p:txBody>
          <a:bodyPr/>
          <a:lstStyle/>
          <a:p>
            <a:fld id="{E01ABE7C-D557-4CAA-AC9E-0A55A9FE9F7F}" type="slidenum">
              <a:rPr lang="en-US" smtClean="0"/>
              <a:pPr/>
              <a:t>26</a:t>
            </a:fld>
            <a:endParaRPr lang="en-US" dirty="0"/>
          </a:p>
        </p:txBody>
      </p:sp>
      <p:sp>
        <p:nvSpPr>
          <p:cNvPr id="4" name="Content Placeholder 3">
            <a:extLst>
              <a:ext uri="{FF2B5EF4-FFF2-40B4-BE49-F238E27FC236}">
                <a16:creationId xmlns:a16="http://schemas.microsoft.com/office/drawing/2014/main" id="{C7F15075-FAC4-4A20-FAA7-691DBBB1FD09}"/>
              </a:ext>
            </a:extLst>
          </p:cNvPr>
          <p:cNvSpPr>
            <a:spLocks noGrp="1"/>
          </p:cNvSpPr>
          <p:nvPr>
            <p:ph sz="quarter" idx="11"/>
          </p:nvPr>
        </p:nvSpPr>
        <p:spPr>
          <a:xfrm>
            <a:off x="2526890" y="412954"/>
            <a:ext cx="8350993" cy="1199536"/>
          </a:xfrm>
        </p:spPr>
        <p:txBody>
          <a:bodyPr>
            <a:normAutofit lnSpcReduction="10000"/>
          </a:bodyPr>
          <a:lstStyle/>
          <a:p>
            <a:pPr algn="ctr"/>
            <a:r>
              <a:rPr lang="en-US" sz="3400" dirty="0" err="1"/>
              <a:t>KeyNet</a:t>
            </a:r>
            <a:r>
              <a:rPr lang="en-US" sz="3400" dirty="0"/>
              <a:t> Payment Portal</a:t>
            </a:r>
          </a:p>
          <a:p>
            <a:pPr algn="ctr"/>
            <a:r>
              <a:rPr lang="en-US" sz="3400" dirty="0"/>
              <a:t>Real Time Integrations - </a:t>
            </a:r>
            <a:r>
              <a:rPr lang="en-US" sz="3400" i="1" dirty="0" err="1">
                <a:solidFill>
                  <a:srgbClr val="00B050"/>
                </a:solidFill>
              </a:rPr>
              <a:t>ValSoft</a:t>
            </a:r>
            <a:r>
              <a:rPr lang="en-US" sz="3400" i="1" dirty="0">
                <a:solidFill>
                  <a:srgbClr val="00B050"/>
                </a:solidFill>
              </a:rPr>
              <a:t> and Adyen</a:t>
            </a:r>
          </a:p>
          <a:p>
            <a:endParaRPr lang="en-US" dirty="0"/>
          </a:p>
        </p:txBody>
      </p:sp>
    </p:spTree>
    <p:extLst>
      <p:ext uri="{BB962C8B-B14F-4D97-AF65-F5344CB8AC3E}">
        <p14:creationId xmlns:p14="http://schemas.microsoft.com/office/powerpoint/2010/main" val="1369657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77D3EA-BE14-3154-A7A2-A115A19AE026}"/>
              </a:ext>
            </a:extLst>
          </p:cNvPr>
          <p:cNvSpPr>
            <a:spLocks noGrp="1"/>
          </p:cNvSpPr>
          <p:nvPr>
            <p:ph idx="1"/>
          </p:nvPr>
        </p:nvSpPr>
        <p:spPr/>
        <p:txBody>
          <a:bodyPr/>
          <a:lstStyle/>
          <a:p>
            <a:r>
              <a:rPr lang="en-US" b="1" i="1" dirty="0"/>
              <a:t>ACH processing added</a:t>
            </a:r>
          </a:p>
          <a:p>
            <a:pPr lvl="1"/>
            <a:r>
              <a:rPr lang="en-US" sz="3200" dirty="0"/>
              <a:t>Collect Bank Account information on portal</a:t>
            </a:r>
          </a:p>
          <a:p>
            <a:pPr lvl="1"/>
            <a:r>
              <a:rPr lang="en-US" sz="3200" dirty="0"/>
              <a:t>User selectable pay frequency options</a:t>
            </a:r>
          </a:p>
          <a:p>
            <a:pPr lvl="2"/>
            <a:r>
              <a:rPr lang="en-US" sz="3000" dirty="0"/>
              <a:t>Based on defined site Parameters</a:t>
            </a:r>
          </a:p>
          <a:p>
            <a:pPr lvl="2"/>
            <a:r>
              <a:rPr lang="en-US" sz="3000" dirty="0"/>
              <a:t>Pay specific bills Now (nightly as run by staff)</a:t>
            </a:r>
          </a:p>
          <a:p>
            <a:pPr lvl="2"/>
            <a:r>
              <a:rPr lang="en-US" sz="3000" dirty="0"/>
              <a:t>Schedule recurring payment (e.g., monthly billing)</a:t>
            </a:r>
          </a:p>
          <a:p>
            <a:endParaRPr lang="en-US" dirty="0"/>
          </a:p>
        </p:txBody>
      </p:sp>
      <p:sp>
        <p:nvSpPr>
          <p:cNvPr id="3" name="Slide Number Placeholder 2">
            <a:extLst>
              <a:ext uri="{FF2B5EF4-FFF2-40B4-BE49-F238E27FC236}">
                <a16:creationId xmlns:a16="http://schemas.microsoft.com/office/drawing/2014/main" id="{97A01A4B-4A4B-BDA4-DE83-118A9649B49B}"/>
              </a:ext>
            </a:extLst>
          </p:cNvPr>
          <p:cNvSpPr>
            <a:spLocks noGrp="1"/>
          </p:cNvSpPr>
          <p:nvPr>
            <p:ph type="sldNum" sz="quarter" idx="10"/>
          </p:nvPr>
        </p:nvSpPr>
        <p:spPr/>
        <p:txBody>
          <a:bodyPr/>
          <a:lstStyle/>
          <a:p>
            <a:fld id="{E01ABE7C-D557-4CAA-AC9E-0A55A9FE9F7F}" type="slidenum">
              <a:rPr lang="en-US" smtClean="0"/>
              <a:pPr/>
              <a:t>27</a:t>
            </a:fld>
            <a:endParaRPr lang="en-US" dirty="0"/>
          </a:p>
        </p:txBody>
      </p:sp>
      <p:sp>
        <p:nvSpPr>
          <p:cNvPr id="4" name="Content Placeholder 3">
            <a:extLst>
              <a:ext uri="{FF2B5EF4-FFF2-40B4-BE49-F238E27FC236}">
                <a16:creationId xmlns:a16="http://schemas.microsoft.com/office/drawing/2014/main" id="{6B6154A2-8CE1-6FE1-BB73-454ECD595C77}"/>
              </a:ext>
            </a:extLst>
          </p:cNvPr>
          <p:cNvSpPr>
            <a:spLocks noGrp="1"/>
          </p:cNvSpPr>
          <p:nvPr>
            <p:ph sz="quarter" idx="11"/>
          </p:nvPr>
        </p:nvSpPr>
        <p:spPr/>
        <p:txBody>
          <a:bodyPr/>
          <a:lstStyle/>
          <a:p>
            <a:r>
              <a:rPr lang="en-US" dirty="0" err="1"/>
              <a:t>KeyNet</a:t>
            </a:r>
            <a:r>
              <a:rPr lang="en-US" dirty="0"/>
              <a:t> Payment Portal</a:t>
            </a:r>
          </a:p>
        </p:txBody>
      </p:sp>
    </p:spTree>
    <p:extLst>
      <p:ext uri="{BB962C8B-B14F-4D97-AF65-F5344CB8AC3E}">
        <p14:creationId xmlns:p14="http://schemas.microsoft.com/office/powerpoint/2010/main" val="1812587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a:xfrm>
            <a:off x="2817812" y="914400"/>
            <a:ext cx="7772400" cy="5257800"/>
          </a:xfrm>
        </p:spPr>
        <p:txBody>
          <a:bodyPr/>
          <a:lstStyle/>
          <a:p>
            <a:r>
              <a:rPr lang="en-US" sz="2800" dirty="0"/>
              <a:t>Update Instructions with User-friendly HTML editor</a:t>
            </a:r>
          </a:p>
          <a:p>
            <a:endParaRPr lang="en-US" dirty="0"/>
          </a:p>
          <a:p>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28</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a:xfrm>
            <a:off x="2741612" y="76200"/>
            <a:ext cx="7772400" cy="1066800"/>
          </a:xfrm>
        </p:spPr>
        <p:txBody>
          <a:bodyPr/>
          <a:lstStyle/>
          <a:p>
            <a:r>
              <a:rPr lang="en-US" dirty="0"/>
              <a:t>KeyNet Payment Portal Setup</a:t>
            </a:r>
          </a:p>
        </p:txBody>
      </p:sp>
      <p:pic>
        <p:nvPicPr>
          <p:cNvPr id="7" name="Picture 6">
            <a:extLst>
              <a:ext uri="{FF2B5EF4-FFF2-40B4-BE49-F238E27FC236}">
                <a16:creationId xmlns:a16="http://schemas.microsoft.com/office/drawing/2014/main" id="{296176D9-8AD0-139B-9C1C-84FEF18F7712}"/>
              </a:ext>
            </a:extLst>
          </p:cNvPr>
          <p:cNvPicPr>
            <a:picLocks/>
          </p:cNvPicPr>
          <p:nvPr/>
        </p:nvPicPr>
        <p:blipFill>
          <a:blip r:embed="rId2"/>
          <a:stretch>
            <a:fillRect/>
          </a:stretch>
        </p:blipFill>
        <p:spPr>
          <a:xfrm>
            <a:off x="3351212" y="1837834"/>
            <a:ext cx="6858000" cy="4524866"/>
          </a:xfrm>
          <a:prstGeom prst="rect">
            <a:avLst/>
          </a:prstGeom>
          <a:ln w="12700">
            <a:solidFill>
              <a:schemeClr val="tx1"/>
            </a:solidFill>
          </a:ln>
        </p:spPr>
      </p:pic>
    </p:spTree>
    <p:extLst>
      <p:ext uri="{BB962C8B-B14F-4D97-AF65-F5344CB8AC3E}">
        <p14:creationId xmlns:p14="http://schemas.microsoft.com/office/powerpoint/2010/main" val="1800930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D9768-022E-3000-D3A5-25E48D5B1E99}"/>
              </a:ext>
            </a:extLst>
          </p:cNvPr>
          <p:cNvSpPr>
            <a:spLocks noGrp="1"/>
          </p:cNvSpPr>
          <p:nvPr>
            <p:ph idx="1"/>
          </p:nvPr>
        </p:nvSpPr>
        <p:spPr>
          <a:xfrm>
            <a:off x="1726750" y="1371600"/>
            <a:ext cx="2343805" cy="5181600"/>
          </a:xfrm>
        </p:spPr>
        <p:txBody>
          <a:bodyPr/>
          <a:lstStyle/>
          <a:p>
            <a:r>
              <a:rPr lang="en-US" dirty="0"/>
              <a:t>Various steps to configure KNPP Site</a:t>
            </a:r>
          </a:p>
          <a:p>
            <a:pPr>
              <a:buFont typeface="Wingdings" panose="05000000000000000000" pitchFamily="2" charset="2"/>
              <a:buChar char="§"/>
            </a:pPr>
            <a:r>
              <a:rPr lang="en-US" dirty="0"/>
              <a:t>Choose RE</a:t>
            </a:r>
          </a:p>
        </p:txBody>
      </p:sp>
      <p:sp>
        <p:nvSpPr>
          <p:cNvPr id="3" name="Slide Number Placeholder 2">
            <a:extLst>
              <a:ext uri="{FF2B5EF4-FFF2-40B4-BE49-F238E27FC236}">
                <a16:creationId xmlns:a16="http://schemas.microsoft.com/office/drawing/2014/main" id="{0FDCA5E8-E6FE-DD33-7ACE-798574826A21}"/>
              </a:ext>
            </a:extLst>
          </p:cNvPr>
          <p:cNvSpPr>
            <a:spLocks noGrp="1"/>
          </p:cNvSpPr>
          <p:nvPr>
            <p:ph type="sldNum" sz="quarter" idx="10"/>
          </p:nvPr>
        </p:nvSpPr>
        <p:spPr/>
        <p:txBody>
          <a:bodyPr/>
          <a:lstStyle/>
          <a:p>
            <a:fld id="{E01ABE7C-D557-4CAA-AC9E-0A55A9FE9F7F}" type="slidenum">
              <a:rPr lang="en-US" smtClean="0"/>
              <a:pPr/>
              <a:t>29</a:t>
            </a:fld>
            <a:endParaRPr lang="en-US" dirty="0"/>
          </a:p>
        </p:txBody>
      </p:sp>
      <p:sp>
        <p:nvSpPr>
          <p:cNvPr id="4" name="Content Placeholder 3">
            <a:extLst>
              <a:ext uri="{FF2B5EF4-FFF2-40B4-BE49-F238E27FC236}">
                <a16:creationId xmlns:a16="http://schemas.microsoft.com/office/drawing/2014/main" id="{EB8B9100-F6D3-01B8-1325-43CC772EAD2A}"/>
              </a:ext>
            </a:extLst>
          </p:cNvPr>
          <p:cNvSpPr>
            <a:spLocks noGrp="1"/>
          </p:cNvSpPr>
          <p:nvPr>
            <p:ph sz="quarter" idx="11"/>
          </p:nvPr>
        </p:nvSpPr>
        <p:spPr/>
        <p:txBody>
          <a:bodyPr/>
          <a:lstStyle/>
          <a:p>
            <a:r>
              <a:rPr lang="en-US" dirty="0" err="1"/>
              <a:t>KeyNet</a:t>
            </a:r>
            <a:r>
              <a:rPr lang="en-US" dirty="0"/>
              <a:t> Payment Portal Setup</a:t>
            </a:r>
          </a:p>
        </p:txBody>
      </p:sp>
      <p:pic>
        <p:nvPicPr>
          <p:cNvPr id="6" name="Picture 5">
            <a:extLst>
              <a:ext uri="{FF2B5EF4-FFF2-40B4-BE49-F238E27FC236}">
                <a16:creationId xmlns:a16="http://schemas.microsoft.com/office/drawing/2014/main" id="{6D3806B1-7F46-287F-1DE6-B71074E0C1D2}"/>
              </a:ext>
            </a:extLst>
          </p:cNvPr>
          <p:cNvPicPr>
            <a:picLocks noChangeAspect="1"/>
          </p:cNvPicPr>
          <p:nvPr/>
        </p:nvPicPr>
        <p:blipFill>
          <a:blip r:embed="rId2"/>
          <a:stretch>
            <a:fillRect/>
          </a:stretch>
        </p:blipFill>
        <p:spPr>
          <a:xfrm>
            <a:off x="5211096" y="1340639"/>
            <a:ext cx="5972313" cy="5212561"/>
          </a:xfrm>
          <a:prstGeom prst="rect">
            <a:avLst/>
          </a:prstGeom>
          <a:ln w="12700">
            <a:solidFill>
              <a:srgbClr val="FF0000"/>
            </a:solidFill>
          </a:ln>
        </p:spPr>
      </p:pic>
      <p:cxnSp>
        <p:nvCxnSpPr>
          <p:cNvPr id="8" name="Straight Arrow Connector 7">
            <a:extLst>
              <a:ext uri="{FF2B5EF4-FFF2-40B4-BE49-F238E27FC236}">
                <a16:creationId xmlns:a16="http://schemas.microsoft.com/office/drawing/2014/main" id="{1373F194-CA65-D29C-F471-C17E25B2D524}"/>
              </a:ext>
            </a:extLst>
          </p:cNvPr>
          <p:cNvCxnSpPr/>
          <p:nvPr/>
        </p:nvCxnSpPr>
        <p:spPr bwMode="auto">
          <a:xfrm flipV="1">
            <a:off x="3746090" y="2458065"/>
            <a:ext cx="1671484" cy="192712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450220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DAA7D4-9539-5EED-31FB-2D71351F9CB3}"/>
              </a:ext>
            </a:extLst>
          </p:cNvPr>
          <p:cNvSpPr>
            <a:spLocks noGrp="1"/>
          </p:cNvSpPr>
          <p:nvPr>
            <p:ph idx="1"/>
          </p:nvPr>
        </p:nvSpPr>
        <p:spPr>
          <a:xfrm>
            <a:off x="1522412" y="1371600"/>
            <a:ext cx="5233988" cy="5068093"/>
          </a:xfrm>
        </p:spPr>
        <p:txBody>
          <a:bodyPr/>
          <a:lstStyle/>
          <a:p>
            <a:r>
              <a:rPr lang="en-US" dirty="0"/>
              <a:t>Various Changes to Centralized Collections Functions</a:t>
            </a:r>
          </a:p>
        </p:txBody>
      </p:sp>
      <p:sp>
        <p:nvSpPr>
          <p:cNvPr id="3" name="Slide Number Placeholder 2">
            <a:extLst>
              <a:ext uri="{FF2B5EF4-FFF2-40B4-BE49-F238E27FC236}">
                <a16:creationId xmlns:a16="http://schemas.microsoft.com/office/drawing/2014/main" id="{CEFC5C5E-7830-A1E3-4C23-F81D58C8BD5D}"/>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3</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1AC8BB47-A286-0211-36C3-9C52FDAAF26C}"/>
              </a:ext>
            </a:extLst>
          </p:cNvPr>
          <p:cNvSpPr>
            <a:spLocks noGrp="1"/>
          </p:cNvSpPr>
          <p:nvPr>
            <p:ph type="title" idx="4294967295"/>
          </p:nvPr>
        </p:nvSpPr>
        <p:spPr>
          <a:xfrm>
            <a:off x="1522412" y="228600"/>
            <a:ext cx="10287000" cy="705465"/>
          </a:xfrm>
          <a:prstGeom prst="rect">
            <a:avLst/>
          </a:prstGeom>
        </p:spPr>
        <p:txBody>
          <a:bodyPr>
            <a:normAutofit fontScale="90000"/>
          </a:bodyPr>
          <a:lstStyle/>
          <a:p>
            <a:br>
              <a:rPr lang="en-US" dirty="0"/>
            </a:br>
            <a:r>
              <a:rPr lang="en-US" b="1" i="1" dirty="0"/>
              <a:t>Centralized Collections</a:t>
            </a:r>
            <a:br>
              <a:rPr lang="en-US" b="1" i="1" dirty="0"/>
            </a:br>
            <a:endParaRPr lang="en-US" b="1" i="1" dirty="0"/>
          </a:p>
        </p:txBody>
      </p:sp>
      <p:pic>
        <p:nvPicPr>
          <p:cNvPr id="6" name="Picture 5">
            <a:extLst>
              <a:ext uri="{FF2B5EF4-FFF2-40B4-BE49-F238E27FC236}">
                <a16:creationId xmlns:a16="http://schemas.microsoft.com/office/drawing/2014/main" id="{A09D7D2F-F7C3-70C8-11B5-E35F47753040}"/>
              </a:ext>
            </a:extLst>
          </p:cNvPr>
          <p:cNvPicPr>
            <a:picLocks noChangeAspect="1"/>
          </p:cNvPicPr>
          <p:nvPr/>
        </p:nvPicPr>
        <p:blipFill>
          <a:blip r:embed="rId2"/>
          <a:stretch>
            <a:fillRect/>
          </a:stretch>
        </p:blipFill>
        <p:spPr>
          <a:xfrm>
            <a:off x="7166460" y="1420653"/>
            <a:ext cx="3854485" cy="4837907"/>
          </a:xfrm>
          <a:prstGeom prst="rect">
            <a:avLst/>
          </a:prstGeom>
          <a:ln>
            <a:solidFill>
              <a:srgbClr val="FF0000"/>
            </a:solidFill>
          </a:ln>
        </p:spPr>
      </p:pic>
    </p:spTree>
    <p:extLst>
      <p:ext uri="{BB962C8B-B14F-4D97-AF65-F5344CB8AC3E}">
        <p14:creationId xmlns:p14="http://schemas.microsoft.com/office/powerpoint/2010/main" val="4246621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47C590-9192-FC31-56AC-2CF4D0B888E3}"/>
              </a:ext>
            </a:extLst>
          </p:cNvPr>
          <p:cNvSpPr>
            <a:spLocks noGrp="1"/>
          </p:cNvSpPr>
          <p:nvPr>
            <p:ph idx="1"/>
          </p:nvPr>
        </p:nvSpPr>
        <p:spPr>
          <a:xfrm>
            <a:off x="1726750" y="1371600"/>
            <a:ext cx="2442127" cy="5181600"/>
          </a:xfrm>
        </p:spPr>
        <p:txBody>
          <a:bodyPr/>
          <a:lstStyle/>
          <a:p>
            <a:r>
              <a:rPr lang="en-US" dirty="0"/>
              <a:t>Drill into </a:t>
            </a:r>
            <a:r>
              <a:rPr lang="en-US" b="1" i="1" dirty="0"/>
              <a:t>RE</a:t>
            </a:r>
            <a:r>
              <a:rPr lang="en-US" dirty="0"/>
              <a:t> option</a:t>
            </a:r>
          </a:p>
          <a:p>
            <a:pPr>
              <a:buFont typeface="Wingdings" panose="05000000000000000000" pitchFamily="2" charset="2"/>
              <a:buChar char="§"/>
            </a:pPr>
            <a:r>
              <a:rPr lang="en-US" sz="2800" dirty="0"/>
              <a:t>Instructions to retrieve data</a:t>
            </a:r>
          </a:p>
          <a:p>
            <a:pPr>
              <a:buFont typeface="Wingdings" panose="05000000000000000000" pitchFamily="2" charset="2"/>
              <a:buChar char="§"/>
            </a:pPr>
            <a:r>
              <a:rPr lang="en-US" sz="2800" dirty="0"/>
              <a:t>Prompt data fields</a:t>
            </a:r>
          </a:p>
        </p:txBody>
      </p:sp>
      <p:sp>
        <p:nvSpPr>
          <p:cNvPr id="3" name="Slide Number Placeholder 2">
            <a:extLst>
              <a:ext uri="{FF2B5EF4-FFF2-40B4-BE49-F238E27FC236}">
                <a16:creationId xmlns:a16="http://schemas.microsoft.com/office/drawing/2014/main" id="{F2D0A9B2-E08A-0835-F034-C85347B97EC0}"/>
              </a:ext>
            </a:extLst>
          </p:cNvPr>
          <p:cNvSpPr>
            <a:spLocks noGrp="1"/>
          </p:cNvSpPr>
          <p:nvPr>
            <p:ph type="sldNum" sz="quarter" idx="10"/>
          </p:nvPr>
        </p:nvSpPr>
        <p:spPr/>
        <p:txBody>
          <a:bodyPr/>
          <a:lstStyle/>
          <a:p>
            <a:fld id="{E01ABE7C-D557-4CAA-AC9E-0A55A9FE9F7F}" type="slidenum">
              <a:rPr lang="en-US" smtClean="0"/>
              <a:pPr/>
              <a:t>30</a:t>
            </a:fld>
            <a:endParaRPr lang="en-US" dirty="0"/>
          </a:p>
        </p:txBody>
      </p:sp>
      <p:sp>
        <p:nvSpPr>
          <p:cNvPr id="4" name="Content Placeholder 3">
            <a:extLst>
              <a:ext uri="{FF2B5EF4-FFF2-40B4-BE49-F238E27FC236}">
                <a16:creationId xmlns:a16="http://schemas.microsoft.com/office/drawing/2014/main" id="{E8940B7C-5C7C-D600-30DC-DFC856A00673}"/>
              </a:ext>
            </a:extLst>
          </p:cNvPr>
          <p:cNvSpPr>
            <a:spLocks noGrp="1"/>
          </p:cNvSpPr>
          <p:nvPr>
            <p:ph sz="quarter" idx="11"/>
          </p:nvPr>
        </p:nvSpPr>
        <p:spPr/>
        <p:txBody>
          <a:bodyPr/>
          <a:lstStyle/>
          <a:p>
            <a:r>
              <a:rPr lang="en-US" dirty="0" err="1"/>
              <a:t>KeyNet</a:t>
            </a:r>
            <a:r>
              <a:rPr lang="en-US" dirty="0"/>
              <a:t> Payment Portal Setup</a:t>
            </a:r>
          </a:p>
        </p:txBody>
      </p:sp>
      <p:pic>
        <p:nvPicPr>
          <p:cNvPr id="6" name="Picture 5">
            <a:extLst>
              <a:ext uri="{FF2B5EF4-FFF2-40B4-BE49-F238E27FC236}">
                <a16:creationId xmlns:a16="http://schemas.microsoft.com/office/drawing/2014/main" id="{D2E1236D-9E70-51AE-62BE-B9C60B00BCBA}"/>
              </a:ext>
            </a:extLst>
          </p:cNvPr>
          <p:cNvPicPr>
            <a:picLocks noChangeAspect="1"/>
          </p:cNvPicPr>
          <p:nvPr/>
        </p:nvPicPr>
        <p:blipFill>
          <a:blip r:embed="rId2"/>
          <a:stretch>
            <a:fillRect/>
          </a:stretch>
        </p:blipFill>
        <p:spPr>
          <a:xfrm>
            <a:off x="5607048" y="1427699"/>
            <a:ext cx="5879727" cy="5069401"/>
          </a:xfrm>
          <a:prstGeom prst="rect">
            <a:avLst/>
          </a:prstGeom>
          <a:ln w="19050">
            <a:solidFill>
              <a:srgbClr val="FF0000"/>
            </a:solidFill>
          </a:ln>
        </p:spPr>
      </p:pic>
      <p:cxnSp>
        <p:nvCxnSpPr>
          <p:cNvPr id="8" name="Straight Arrow Connector 7">
            <a:extLst>
              <a:ext uri="{FF2B5EF4-FFF2-40B4-BE49-F238E27FC236}">
                <a16:creationId xmlns:a16="http://schemas.microsoft.com/office/drawing/2014/main" id="{7F7A48FC-404C-CFC0-44EE-808036A05D60}"/>
              </a:ext>
            </a:extLst>
          </p:cNvPr>
          <p:cNvCxnSpPr>
            <a:cxnSpLocks/>
          </p:cNvCxnSpPr>
          <p:nvPr/>
        </p:nvCxnSpPr>
        <p:spPr bwMode="auto">
          <a:xfrm flipV="1">
            <a:off x="3991897" y="1897626"/>
            <a:ext cx="1897626" cy="412955"/>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177A0755-6394-CCFD-CBEF-D7B0F864FB5B}"/>
              </a:ext>
            </a:extLst>
          </p:cNvPr>
          <p:cNvCxnSpPr>
            <a:cxnSpLocks/>
          </p:cNvCxnSpPr>
          <p:nvPr/>
        </p:nvCxnSpPr>
        <p:spPr bwMode="auto">
          <a:xfrm>
            <a:off x="3765755" y="3254477"/>
            <a:ext cx="3067664"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0D0A387F-B0DD-35A9-1A45-5BA07CB3AA01}"/>
              </a:ext>
            </a:extLst>
          </p:cNvPr>
          <p:cNvCxnSpPr/>
          <p:nvPr/>
        </p:nvCxnSpPr>
        <p:spPr bwMode="auto">
          <a:xfrm flipV="1">
            <a:off x="4168877" y="4139381"/>
            <a:ext cx="1337188" cy="108154"/>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0002172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a:xfrm>
            <a:off x="2783176" y="1066800"/>
            <a:ext cx="7772400" cy="5181600"/>
          </a:xfrm>
        </p:spPr>
        <p:txBody>
          <a:bodyPr/>
          <a:lstStyle/>
          <a:p>
            <a:r>
              <a:rPr lang="en-US" sz="2800" dirty="0"/>
              <a:t>Integrated Web PAAS for Public Access</a:t>
            </a:r>
          </a:p>
          <a:p>
            <a:endParaRPr lang="en-US" dirty="0"/>
          </a:p>
          <a:p>
            <a:endParaRPr lang="en-US" dirty="0"/>
          </a:p>
          <a:p>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31</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a:xfrm>
            <a:off x="2741612" y="76200"/>
            <a:ext cx="7772400" cy="1066800"/>
          </a:xfrm>
        </p:spPr>
        <p:txBody>
          <a:bodyPr/>
          <a:lstStyle/>
          <a:p>
            <a:r>
              <a:rPr lang="en-US" dirty="0" err="1"/>
              <a:t>KeyNet</a:t>
            </a:r>
            <a:r>
              <a:rPr lang="en-US" dirty="0"/>
              <a:t> Payment Portal</a:t>
            </a:r>
          </a:p>
        </p:txBody>
      </p:sp>
      <p:pic>
        <p:nvPicPr>
          <p:cNvPr id="7" name="Picture 6">
            <a:extLst>
              <a:ext uri="{FF2B5EF4-FFF2-40B4-BE49-F238E27FC236}">
                <a16:creationId xmlns:a16="http://schemas.microsoft.com/office/drawing/2014/main" id="{F3C4B75D-8C11-FDF9-74D3-2B27179C1133}"/>
              </a:ext>
            </a:extLst>
          </p:cNvPr>
          <p:cNvPicPr>
            <a:picLocks noChangeAspect="1"/>
          </p:cNvPicPr>
          <p:nvPr/>
        </p:nvPicPr>
        <p:blipFill>
          <a:blip r:embed="rId2"/>
          <a:stretch>
            <a:fillRect/>
          </a:stretch>
        </p:blipFill>
        <p:spPr>
          <a:xfrm>
            <a:off x="3514052" y="1680004"/>
            <a:ext cx="5891597" cy="5067552"/>
          </a:xfrm>
          <a:prstGeom prst="rect">
            <a:avLst/>
          </a:prstGeom>
          <a:ln>
            <a:solidFill>
              <a:srgbClr val="FF0000"/>
            </a:solidFill>
          </a:ln>
        </p:spPr>
      </p:pic>
    </p:spTree>
    <p:extLst>
      <p:ext uri="{BB962C8B-B14F-4D97-AF65-F5344CB8AC3E}">
        <p14:creationId xmlns:p14="http://schemas.microsoft.com/office/powerpoint/2010/main" val="2373516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F6B944-6EC2-7708-7C77-A5CBF997DE95}"/>
              </a:ext>
            </a:extLst>
          </p:cNvPr>
          <p:cNvSpPr>
            <a:spLocks noGrp="1"/>
          </p:cNvSpPr>
          <p:nvPr>
            <p:ph idx="1"/>
          </p:nvPr>
        </p:nvSpPr>
        <p:spPr>
          <a:xfrm>
            <a:off x="1726750" y="1371600"/>
            <a:ext cx="2029173" cy="5181600"/>
          </a:xfrm>
        </p:spPr>
        <p:txBody>
          <a:bodyPr/>
          <a:lstStyle/>
          <a:p>
            <a:r>
              <a:rPr lang="en-US" dirty="0"/>
              <a:t>Login Screen</a:t>
            </a:r>
          </a:p>
          <a:p>
            <a:endParaRPr lang="en-US" dirty="0"/>
          </a:p>
        </p:txBody>
      </p:sp>
      <p:sp>
        <p:nvSpPr>
          <p:cNvPr id="3" name="Slide Number Placeholder 2">
            <a:extLst>
              <a:ext uri="{FF2B5EF4-FFF2-40B4-BE49-F238E27FC236}">
                <a16:creationId xmlns:a16="http://schemas.microsoft.com/office/drawing/2014/main" id="{81E113EC-E8C0-54C0-3ECF-02DD220A9498}"/>
              </a:ext>
            </a:extLst>
          </p:cNvPr>
          <p:cNvSpPr>
            <a:spLocks noGrp="1"/>
          </p:cNvSpPr>
          <p:nvPr>
            <p:ph type="sldNum" sz="quarter" idx="10"/>
          </p:nvPr>
        </p:nvSpPr>
        <p:spPr/>
        <p:txBody>
          <a:bodyPr/>
          <a:lstStyle/>
          <a:p>
            <a:fld id="{E01ABE7C-D557-4CAA-AC9E-0A55A9FE9F7F}" type="slidenum">
              <a:rPr lang="en-US" smtClean="0"/>
              <a:pPr/>
              <a:t>32</a:t>
            </a:fld>
            <a:endParaRPr lang="en-US" dirty="0"/>
          </a:p>
        </p:txBody>
      </p:sp>
      <p:sp>
        <p:nvSpPr>
          <p:cNvPr id="4" name="Content Placeholder 3">
            <a:extLst>
              <a:ext uri="{FF2B5EF4-FFF2-40B4-BE49-F238E27FC236}">
                <a16:creationId xmlns:a16="http://schemas.microsoft.com/office/drawing/2014/main" id="{50CA36F6-F695-682C-5CCF-95AA831DCB5E}"/>
              </a:ext>
            </a:extLst>
          </p:cNvPr>
          <p:cNvSpPr>
            <a:spLocks noGrp="1"/>
          </p:cNvSpPr>
          <p:nvPr>
            <p:ph sz="quarter" idx="11"/>
          </p:nvPr>
        </p:nvSpPr>
        <p:spPr/>
        <p:txBody>
          <a:bodyPr/>
          <a:lstStyle/>
          <a:p>
            <a:r>
              <a:rPr lang="en-US" dirty="0" err="1"/>
              <a:t>KeyNet</a:t>
            </a:r>
            <a:r>
              <a:rPr lang="en-US" dirty="0"/>
              <a:t> Payment Portal</a:t>
            </a:r>
          </a:p>
        </p:txBody>
      </p:sp>
      <p:pic>
        <p:nvPicPr>
          <p:cNvPr id="7" name="Picture 6">
            <a:extLst>
              <a:ext uri="{FF2B5EF4-FFF2-40B4-BE49-F238E27FC236}">
                <a16:creationId xmlns:a16="http://schemas.microsoft.com/office/drawing/2014/main" id="{83C55A99-FD58-C34F-550E-90981400AB2A}"/>
              </a:ext>
            </a:extLst>
          </p:cNvPr>
          <p:cNvPicPr>
            <a:picLocks noChangeAspect="1"/>
          </p:cNvPicPr>
          <p:nvPr/>
        </p:nvPicPr>
        <p:blipFill>
          <a:blip r:embed="rId2"/>
          <a:stretch>
            <a:fillRect/>
          </a:stretch>
        </p:blipFill>
        <p:spPr>
          <a:xfrm>
            <a:off x="3935915" y="1165013"/>
            <a:ext cx="7643469" cy="4763948"/>
          </a:xfrm>
          <a:prstGeom prst="rect">
            <a:avLst/>
          </a:prstGeom>
          <a:ln>
            <a:solidFill>
              <a:srgbClr val="FF0000"/>
            </a:solidFill>
          </a:ln>
        </p:spPr>
      </p:pic>
    </p:spTree>
    <p:extLst>
      <p:ext uri="{BB962C8B-B14F-4D97-AF65-F5344CB8AC3E}">
        <p14:creationId xmlns:p14="http://schemas.microsoft.com/office/powerpoint/2010/main" val="1120176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72CE9A-44FF-FFC9-3C90-1DA2341427E6}"/>
              </a:ext>
            </a:extLst>
          </p:cNvPr>
          <p:cNvSpPr>
            <a:spLocks noGrp="1"/>
          </p:cNvSpPr>
          <p:nvPr>
            <p:ph idx="1"/>
          </p:nvPr>
        </p:nvSpPr>
        <p:spPr>
          <a:xfrm>
            <a:off x="1726750" y="1371600"/>
            <a:ext cx="7830205" cy="5181600"/>
          </a:xfrm>
        </p:spPr>
        <p:txBody>
          <a:bodyPr/>
          <a:lstStyle/>
          <a:p>
            <a:r>
              <a:rPr lang="en-US" dirty="0"/>
              <a:t>Logged in Taxpayer</a:t>
            </a:r>
          </a:p>
        </p:txBody>
      </p:sp>
      <p:sp>
        <p:nvSpPr>
          <p:cNvPr id="3" name="Slide Number Placeholder 2">
            <a:extLst>
              <a:ext uri="{FF2B5EF4-FFF2-40B4-BE49-F238E27FC236}">
                <a16:creationId xmlns:a16="http://schemas.microsoft.com/office/drawing/2014/main" id="{6DE10239-721C-2041-595E-D2D2248F5C34}"/>
              </a:ext>
            </a:extLst>
          </p:cNvPr>
          <p:cNvSpPr>
            <a:spLocks noGrp="1"/>
          </p:cNvSpPr>
          <p:nvPr>
            <p:ph type="sldNum" sz="quarter" idx="10"/>
          </p:nvPr>
        </p:nvSpPr>
        <p:spPr/>
        <p:txBody>
          <a:bodyPr/>
          <a:lstStyle/>
          <a:p>
            <a:fld id="{E01ABE7C-D557-4CAA-AC9E-0A55A9FE9F7F}" type="slidenum">
              <a:rPr lang="en-US" smtClean="0"/>
              <a:pPr/>
              <a:t>33</a:t>
            </a:fld>
            <a:endParaRPr lang="en-US" dirty="0"/>
          </a:p>
        </p:txBody>
      </p:sp>
      <p:sp>
        <p:nvSpPr>
          <p:cNvPr id="4" name="Content Placeholder 3">
            <a:extLst>
              <a:ext uri="{FF2B5EF4-FFF2-40B4-BE49-F238E27FC236}">
                <a16:creationId xmlns:a16="http://schemas.microsoft.com/office/drawing/2014/main" id="{BDFBDF2D-7DB1-8700-55C2-9ED9CFDBA295}"/>
              </a:ext>
            </a:extLst>
          </p:cNvPr>
          <p:cNvSpPr>
            <a:spLocks noGrp="1"/>
          </p:cNvSpPr>
          <p:nvPr>
            <p:ph sz="quarter" idx="11"/>
          </p:nvPr>
        </p:nvSpPr>
        <p:spPr/>
        <p:txBody>
          <a:bodyPr/>
          <a:lstStyle/>
          <a:p>
            <a:r>
              <a:rPr lang="en-US" dirty="0" err="1"/>
              <a:t>KeyNet</a:t>
            </a:r>
            <a:r>
              <a:rPr lang="en-US" dirty="0"/>
              <a:t> Payment Portal</a:t>
            </a:r>
          </a:p>
        </p:txBody>
      </p:sp>
      <p:pic>
        <p:nvPicPr>
          <p:cNvPr id="6" name="Picture 5">
            <a:extLst>
              <a:ext uri="{FF2B5EF4-FFF2-40B4-BE49-F238E27FC236}">
                <a16:creationId xmlns:a16="http://schemas.microsoft.com/office/drawing/2014/main" id="{5BFCBEB3-F6B2-44B2-4F8F-B8C9C83EDF33}"/>
              </a:ext>
            </a:extLst>
          </p:cNvPr>
          <p:cNvPicPr>
            <a:picLocks noChangeAspect="1"/>
          </p:cNvPicPr>
          <p:nvPr/>
        </p:nvPicPr>
        <p:blipFill>
          <a:blip r:embed="rId2"/>
          <a:stretch>
            <a:fillRect/>
          </a:stretch>
        </p:blipFill>
        <p:spPr>
          <a:xfrm>
            <a:off x="2082893" y="2194073"/>
            <a:ext cx="9750425" cy="3733298"/>
          </a:xfrm>
          <a:prstGeom prst="rect">
            <a:avLst/>
          </a:prstGeom>
          <a:ln>
            <a:solidFill>
              <a:srgbClr val="FF0000"/>
            </a:solidFill>
          </a:ln>
        </p:spPr>
      </p:pic>
    </p:spTree>
    <p:extLst>
      <p:ext uri="{BB962C8B-B14F-4D97-AF65-F5344CB8AC3E}">
        <p14:creationId xmlns:p14="http://schemas.microsoft.com/office/powerpoint/2010/main" val="35420132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p:txBody>
          <a:bodyPr/>
          <a:lstStyle/>
          <a:p>
            <a:r>
              <a:rPr lang="en-US" dirty="0"/>
              <a:t>View images of bills for an Account</a:t>
            </a:r>
          </a:p>
          <a:p>
            <a:pPr lvl="1"/>
            <a:r>
              <a:rPr lang="en-US" dirty="0"/>
              <a:t>Click on the paperclip</a:t>
            </a:r>
          </a:p>
          <a:p>
            <a:endParaRPr lang="en-US" dirty="0"/>
          </a:p>
          <a:p>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34</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p:txBody>
          <a:bodyPr/>
          <a:lstStyle/>
          <a:p>
            <a:r>
              <a:rPr lang="en-US" dirty="0" err="1"/>
              <a:t>KeyNet</a:t>
            </a:r>
            <a:r>
              <a:rPr lang="en-US" dirty="0"/>
              <a:t> Payment Portal</a:t>
            </a:r>
          </a:p>
        </p:txBody>
      </p:sp>
      <p:pic>
        <p:nvPicPr>
          <p:cNvPr id="7" name="Picture 6">
            <a:extLst>
              <a:ext uri="{FF2B5EF4-FFF2-40B4-BE49-F238E27FC236}">
                <a16:creationId xmlns:a16="http://schemas.microsoft.com/office/drawing/2014/main" id="{A29D6F6D-AB59-A82E-8B8E-72789E32F3F7}"/>
              </a:ext>
            </a:extLst>
          </p:cNvPr>
          <p:cNvPicPr>
            <a:picLocks noChangeAspect="1"/>
          </p:cNvPicPr>
          <p:nvPr/>
        </p:nvPicPr>
        <p:blipFill>
          <a:blip r:embed="rId2"/>
          <a:stretch>
            <a:fillRect/>
          </a:stretch>
        </p:blipFill>
        <p:spPr>
          <a:xfrm>
            <a:off x="2697766" y="2566219"/>
            <a:ext cx="7192497" cy="3623187"/>
          </a:xfrm>
          <a:prstGeom prst="rect">
            <a:avLst/>
          </a:prstGeom>
          <a:ln>
            <a:solidFill>
              <a:srgbClr val="FF0000"/>
            </a:solidFill>
          </a:ln>
        </p:spPr>
      </p:pic>
    </p:spTree>
    <p:extLst>
      <p:ext uri="{BB962C8B-B14F-4D97-AF65-F5344CB8AC3E}">
        <p14:creationId xmlns:p14="http://schemas.microsoft.com/office/powerpoint/2010/main" val="13966841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p:txBody>
          <a:bodyPr/>
          <a:lstStyle/>
          <a:p>
            <a:r>
              <a:rPr lang="en-US" dirty="0"/>
              <a:t>View images of bills for an Account</a:t>
            </a:r>
          </a:p>
          <a:p>
            <a:pPr lvl="1"/>
            <a:r>
              <a:rPr lang="en-US" dirty="0"/>
              <a:t>Click on the pdf file name on the right </a:t>
            </a:r>
          </a:p>
          <a:p>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35</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p:txBody>
          <a:bodyPr/>
          <a:lstStyle/>
          <a:p>
            <a:r>
              <a:rPr lang="en-US" dirty="0" err="1"/>
              <a:t>KeyNet</a:t>
            </a:r>
            <a:r>
              <a:rPr lang="en-US" dirty="0"/>
              <a:t> Payment Portal</a:t>
            </a:r>
          </a:p>
        </p:txBody>
      </p:sp>
      <p:pic>
        <p:nvPicPr>
          <p:cNvPr id="9" name="Picture 8">
            <a:extLst>
              <a:ext uri="{FF2B5EF4-FFF2-40B4-BE49-F238E27FC236}">
                <a16:creationId xmlns:a16="http://schemas.microsoft.com/office/drawing/2014/main" id="{68D75058-A872-8BDE-EA10-4C0CEC4DE089}"/>
              </a:ext>
            </a:extLst>
          </p:cNvPr>
          <p:cNvPicPr>
            <a:picLocks noChangeAspect="1"/>
          </p:cNvPicPr>
          <p:nvPr/>
        </p:nvPicPr>
        <p:blipFill>
          <a:blip r:embed="rId2"/>
          <a:stretch>
            <a:fillRect/>
          </a:stretch>
        </p:blipFill>
        <p:spPr>
          <a:xfrm>
            <a:off x="2817812" y="2819400"/>
            <a:ext cx="7467600" cy="2008784"/>
          </a:xfrm>
          <a:prstGeom prst="rect">
            <a:avLst/>
          </a:prstGeom>
          <a:ln>
            <a:solidFill>
              <a:srgbClr val="FF0000"/>
            </a:solidFill>
          </a:ln>
        </p:spPr>
      </p:pic>
      <p:sp>
        <p:nvSpPr>
          <p:cNvPr id="5" name="TextBox 4">
            <a:extLst>
              <a:ext uri="{FF2B5EF4-FFF2-40B4-BE49-F238E27FC236}">
                <a16:creationId xmlns:a16="http://schemas.microsoft.com/office/drawing/2014/main" id="{611E8CB9-56A6-C872-6193-8FC140C2908A}"/>
              </a:ext>
            </a:extLst>
          </p:cNvPr>
          <p:cNvSpPr txBox="1"/>
          <p:nvPr/>
        </p:nvSpPr>
        <p:spPr>
          <a:xfrm>
            <a:off x="3696929" y="3136490"/>
            <a:ext cx="4483510" cy="369332"/>
          </a:xfrm>
          <a:prstGeom prst="rect">
            <a:avLst/>
          </a:prstGeom>
          <a:solidFill>
            <a:srgbClr val="00B050"/>
          </a:solidFill>
        </p:spPr>
        <p:txBody>
          <a:bodyPr wrap="square" rtlCol="0">
            <a:spAutoFit/>
          </a:bodyPr>
          <a:lstStyle/>
          <a:p>
            <a:endParaRPr lang="en-US" dirty="0"/>
          </a:p>
        </p:txBody>
      </p:sp>
    </p:spTree>
    <p:extLst>
      <p:ext uri="{BB962C8B-B14F-4D97-AF65-F5344CB8AC3E}">
        <p14:creationId xmlns:p14="http://schemas.microsoft.com/office/powerpoint/2010/main" val="30966494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a:xfrm>
            <a:off x="2817812" y="1153160"/>
            <a:ext cx="7772400" cy="609600"/>
          </a:xfrm>
        </p:spPr>
        <p:txBody>
          <a:bodyPr/>
          <a:lstStyle/>
          <a:p>
            <a:r>
              <a:rPr lang="en-US" dirty="0"/>
              <a:t>PDF file (bill image) display</a:t>
            </a:r>
          </a:p>
          <a:p>
            <a:pPr marL="0" indent="0">
              <a:buNone/>
            </a:pPr>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36</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p:txBody>
          <a:bodyPr/>
          <a:lstStyle/>
          <a:p>
            <a:r>
              <a:rPr lang="en-US" dirty="0" err="1"/>
              <a:t>KeyNet</a:t>
            </a:r>
            <a:r>
              <a:rPr lang="en-US" dirty="0"/>
              <a:t> Payment Portal</a:t>
            </a:r>
          </a:p>
        </p:txBody>
      </p:sp>
      <p:pic>
        <p:nvPicPr>
          <p:cNvPr id="6" name="Picture 5">
            <a:extLst>
              <a:ext uri="{FF2B5EF4-FFF2-40B4-BE49-F238E27FC236}">
                <a16:creationId xmlns:a16="http://schemas.microsoft.com/office/drawing/2014/main" id="{77B6F070-72F5-EAF3-45CE-FA598A6A7F26}"/>
              </a:ext>
            </a:extLst>
          </p:cNvPr>
          <p:cNvPicPr>
            <a:picLocks noChangeAspect="1"/>
          </p:cNvPicPr>
          <p:nvPr/>
        </p:nvPicPr>
        <p:blipFill>
          <a:blip r:embed="rId2"/>
          <a:stretch>
            <a:fillRect/>
          </a:stretch>
        </p:blipFill>
        <p:spPr>
          <a:xfrm>
            <a:off x="4875212" y="2005729"/>
            <a:ext cx="3657600" cy="4724994"/>
          </a:xfrm>
          <a:prstGeom prst="rect">
            <a:avLst/>
          </a:prstGeom>
          <a:ln>
            <a:solidFill>
              <a:srgbClr val="00B050"/>
            </a:solidFill>
          </a:ln>
        </p:spPr>
      </p:pic>
      <p:sp>
        <p:nvSpPr>
          <p:cNvPr id="7" name="TextBox 6">
            <a:extLst>
              <a:ext uri="{FF2B5EF4-FFF2-40B4-BE49-F238E27FC236}">
                <a16:creationId xmlns:a16="http://schemas.microsoft.com/office/drawing/2014/main" id="{1607944A-F70F-990D-F15D-95E20C695361}"/>
              </a:ext>
            </a:extLst>
          </p:cNvPr>
          <p:cNvSpPr txBox="1"/>
          <p:nvPr/>
        </p:nvSpPr>
        <p:spPr>
          <a:xfrm>
            <a:off x="5256212" y="2862943"/>
            <a:ext cx="1295400" cy="369332"/>
          </a:xfrm>
          <a:prstGeom prst="rect">
            <a:avLst/>
          </a:prstGeom>
          <a:noFill/>
        </p:spPr>
        <p:txBody>
          <a:bodyPr wrap="square" rtlCol="0">
            <a:spAutoFit/>
          </a:bodyPr>
          <a:lstStyle/>
          <a:p>
            <a:r>
              <a:rPr lang="en-US" dirty="0">
                <a:highlight>
                  <a:srgbClr val="1C1C1C"/>
                </a:highlight>
              </a:rPr>
              <a:t>NameAddr</a:t>
            </a:r>
          </a:p>
        </p:txBody>
      </p:sp>
      <p:sp>
        <p:nvSpPr>
          <p:cNvPr id="8" name="TextBox 7">
            <a:extLst>
              <a:ext uri="{FF2B5EF4-FFF2-40B4-BE49-F238E27FC236}">
                <a16:creationId xmlns:a16="http://schemas.microsoft.com/office/drawing/2014/main" id="{D2420AB0-831E-5A0E-37C5-D322F534F457}"/>
              </a:ext>
            </a:extLst>
          </p:cNvPr>
          <p:cNvSpPr txBox="1"/>
          <p:nvPr/>
        </p:nvSpPr>
        <p:spPr>
          <a:xfrm>
            <a:off x="5180012" y="3906679"/>
            <a:ext cx="1066800" cy="246221"/>
          </a:xfrm>
          <a:prstGeom prst="rect">
            <a:avLst/>
          </a:prstGeom>
          <a:noFill/>
        </p:spPr>
        <p:txBody>
          <a:bodyPr wrap="square" rtlCol="0">
            <a:spAutoFit/>
          </a:bodyPr>
          <a:lstStyle/>
          <a:p>
            <a:r>
              <a:rPr lang="en-US" sz="1000" dirty="0">
                <a:highlight>
                  <a:srgbClr val="1C1C1C"/>
                </a:highlight>
              </a:rPr>
              <a:t>namesdafadsfad</a:t>
            </a:r>
          </a:p>
        </p:txBody>
      </p:sp>
      <p:sp>
        <p:nvSpPr>
          <p:cNvPr id="10" name="TextBox 9">
            <a:extLst>
              <a:ext uri="{FF2B5EF4-FFF2-40B4-BE49-F238E27FC236}">
                <a16:creationId xmlns:a16="http://schemas.microsoft.com/office/drawing/2014/main" id="{966301A3-30F1-1004-10AF-33313DFE0942}"/>
              </a:ext>
            </a:extLst>
          </p:cNvPr>
          <p:cNvSpPr txBox="1"/>
          <p:nvPr/>
        </p:nvSpPr>
        <p:spPr>
          <a:xfrm>
            <a:off x="5246052" y="5458620"/>
            <a:ext cx="914400" cy="246221"/>
          </a:xfrm>
          <a:prstGeom prst="rect">
            <a:avLst/>
          </a:prstGeom>
          <a:noFill/>
        </p:spPr>
        <p:txBody>
          <a:bodyPr wrap="square" rtlCol="0">
            <a:spAutoFit/>
          </a:bodyPr>
          <a:lstStyle/>
          <a:p>
            <a:r>
              <a:rPr lang="en-US" sz="1000" dirty="0">
                <a:highlight>
                  <a:srgbClr val="1C1C1C"/>
                </a:highlight>
              </a:rPr>
              <a:t>nameaddadsfr</a:t>
            </a:r>
          </a:p>
        </p:txBody>
      </p:sp>
      <p:sp>
        <p:nvSpPr>
          <p:cNvPr id="11" name="TextBox 10">
            <a:extLst>
              <a:ext uri="{FF2B5EF4-FFF2-40B4-BE49-F238E27FC236}">
                <a16:creationId xmlns:a16="http://schemas.microsoft.com/office/drawing/2014/main" id="{E08182E5-55EE-8C8C-D605-A239932C788C}"/>
              </a:ext>
            </a:extLst>
          </p:cNvPr>
          <p:cNvSpPr txBox="1"/>
          <p:nvPr/>
        </p:nvSpPr>
        <p:spPr>
          <a:xfrm>
            <a:off x="5484812" y="1905001"/>
            <a:ext cx="1828800" cy="584775"/>
          </a:xfrm>
          <a:prstGeom prst="rect">
            <a:avLst/>
          </a:prstGeom>
          <a:noFill/>
        </p:spPr>
        <p:txBody>
          <a:bodyPr wrap="square" rtlCol="0">
            <a:spAutoFit/>
          </a:bodyPr>
          <a:lstStyle/>
          <a:p>
            <a:r>
              <a:rPr lang="en-US" sz="3200" dirty="0">
                <a:highlight>
                  <a:srgbClr val="1C1C1C"/>
                </a:highlight>
              </a:rPr>
              <a:t>nameasdk</a:t>
            </a:r>
          </a:p>
        </p:txBody>
      </p:sp>
      <p:sp>
        <p:nvSpPr>
          <p:cNvPr id="12" name="TextBox 11">
            <a:extLst>
              <a:ext uri="{FF2B5EF4-FFF2-40B4-BE49-F238E27FC236}">
                <a16:creationId xmlns:a16="http://schemas.microsoft.com/office/drawing/2014/main" id="{ADB678F4-8945-0283-48BA-0047B80E35A2}"/>
              </a:ext>
            </a:extLst>
          </p:cNvPr>
          <p:cNvSpPr txBox="1"/>
          <p:nvPr/>
        </p:nvSpPr>
        <p:spPr>
          <a:xfrm>
            <a:off x="6018212" y="5181600"/>
            <a:ext cx="1752600" cy="369332"/>
          </a:xfrm>
          <a:prstGeom prst="rect">
            <a:avLst/>
          </a:prstGeom>
          <a:noFill/>
        </p:spPr>
        <p:txBody>
          <a:bodyPr wrap="square" rtlCol="0">
            <a:spAutoFit/>
          </a:bodyPr>
          <a:lstStyle/>
          <a:p>
            <a:r>
              <a:rPr lang="en-US" dirty="0">
                <a:highlight>
                  <a:srgbClr val="1C1C1C"/>
                </a:highlight>
              </a:rPr>
              <a:t>nameaddress</a:t>
            </a:r>
          </a:p>
        </p:txBody>
      </p:sp>
      <p:sp>
        <p:nvSpPr>
          <p:cNvPr id="14" name="TextBox 13">
            <a:extLst>
              <a:ext uri="{FF2B5EF4-FFF2-40B4-BE49-F238E27FC236}">
                <a16:creationId xmlns:a16="http://schemas.microsoft.com/office/drawing/2014/main" id="{E191D151-A05C-B4D5-458B-D99B7F72FCC7}"/>
              </a:ext>
            </a:extLst>
          </p:cNvPr>
          <p:cNvSpPr txBox="1"/>
          <p:nvPr/>
        </p:nvSpPr>
        <p:spPr>
          <a:xfrm>
            <a:off x="5103812" y="6408146"/>
            <a:ext cx="1981200" cy="369332"/>
          </a:xfrm>
          <a:prstGeom prst="rect">
            <a:avLst/>
          </a:prstGeom>
          <a:noFill/>
        </p:spPr>
        <p:txBody>
          <a:bodyPr wrap="square" rtlCol="0">
            <a:spAutoFit/>
          </a:bodyPr>
          <a:lstStyle/>
          <a:p>
            <a:r>
              <a:rPr lang="en-US" dirty="0">
                <a:highlight>
                  <a:srgbClr val="1C1C1C"/>
                </a:highlight>
              </a:rPr>
              <a:t>nameaddressdsfss</a:t>
            </a:r>
          </a:p>
        </p:txBody>
      </p:sp>
    </p:spTree>
    <p:extLst>
      <p:ext uri="{BB962C8B-B14F-4D97-AF65-F5344CB8AC3E}">
        <p14:creationId xmlns:p14="http://schemas.microsoft.com/office/powerpoint/2010/main" val="22740740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a:xfrm>
            <a:off x="2817812" y="1066800"/>
            <a:ext cx="7772400" cy="5486400"/>
          </a:xfrm>
        </p:spPr>
        <p:txBody>
          <a:bodyPr/>
          <a:lstStyle/>
          <a:p>
            <a:r>
              <a:rPr lang="en-US" dirty="0"/>
              <a:t>Search for Accounts</a:t>
            </a:r>
          </a:p>
          <a:p>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37</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p:txBody>
          <a:bodyPr/>
          <a:lstStyle/>
          <a:p>
            <a:r>
              <a:rPr lang="en-US" dirty="0" err="1"/>
              <a:t>KeyNet</a:t>
            </a:r>
            <a:r>
              <a:rPr lang="en-US" dirty="0"/>
              <a:t> Payment Portal</a:t>
            </a:r>
          </a:p>
        </p:txBody>
      </p:sp>
      <p:pic>
        <p:nvPicPr>
          <p:cNvPr id="6" name="Picture 5">
            <a:extLst>
              <a:ext uri="{FF2B5EF4-FFF2-40B4-BE49-F238E27FC236}">
                <a16:creationId xmlns:a16="http://schemas.microsoft.com/office/drawing/2014/main" id="{07E6A9E2-EA8D-9BEB-ABCC-DDF06DE8AB18}"/>
              </a:ext>
            </a:extLst>
          </p:cNvPr>
          <p:cNvPicPr>
            <a:picLocks noChangeAspect="1"/>
          </p:cNvPicPr>
          <p:nvPr/>
        </p:nvPicPr>
        <p:blipFill>
          <a:blip r:embed="rId2"/>
          <a:stretch>
            <a:fillRect/>
          </a:stretch>
        </p:blipFill>
        <p:spPr>
          <a:xfrm>
            <a:off x="3470955" y="1752601"/>
            <a:ext cx="6858000" cy="2834531"/>
          </a:xfrm>
          <a:prstGeom prst="rect">
            <a:avLst/>
          </a:prstGeom>
          <a:ln>
            <a:gradFill>
              <a:gsLst>
                <a:gs pos="0">
                  <a:srgbClr val="00B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9" name="Picture 8">
            <a:extLst>
              <a:ext uri="{FF2B5EF4-FFF2-40B4-BE49-F238E27FC236}">
                <a16:creationId xmlns:a16="http://schemas.microsoft.com/office/drawing/2014/main" id="{ACDD9AE1-D2E6-D84E-84E8-45AD11F08967}"/>
              </a:ext>
            </a:extLst>
          </p:cNvPr>
          <p:cNvPicPr>
            <a:picLocks noChangeAspect="1"/>
          </p:cNvPicPr>
          <p:nvPr/>
        </p:nvPicPr>
        <p:blipFill>
          <a:blip r:embed="rId3"/>
          <a:stretch>
            <a:fillRect/>
          </a:stretch>
        </p:blipFill>
        <p:spPr>
          <a:xfrm>
            <a:off x="1827212" y="3033701"/>
            <a:ext cx="8305800" cy="3399189"/>
          </a:xfrm>
          <a:prstGeom prst="rect">
            <a:avLst/>
          </a:prstGeom>
          <a:ln>
            <a:solidFill>
              <a:srgbClr val="00B050"/>
            </a:solidFill>
          </a:ln>
        </p:spPr>
      </p:pic>
    </p:spTree>
    <p:extLst>
      <p:ext uri="{BB962C8B-B14F-4D97-AF65-F5344CB8AC3E}">
        <p14:creationId xmlns:p14="http://schemas.microsoft.com/office/powerpoint/2010/main" val="1232149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BE5BAE-AD31-5E67-CBF9-D43C1431631F}"/>
              </a:ext>
            </a:extLst>
          </p:cNvPr>
          <p:cNvSpPr>
            <a:spLocks noGrp="1"/>
          </p:cNvSpPr>
          <p:nvPr>
            <p:ph idx="1"/>
          </p:nvPr>
        </p:nvSpPr>
        <p:spPr>
          <a:xfrm>
            <a:off x="1641987" y="1143000"/>
            <a:ext cx="2084439" cy="5410200"/>
          </a:xfrm>
        </p:spPr>
        <p:txBody>
          <a:bodyPr/>
          <a:lstStyle/>
          <a:p>
            <a:r>
              <a:rPr lang="en-US" dirty="0"/>
              <a:t>View Account Details</a:t>
            </a:r>
          </a:p>
          <a:p>
            <a:endParaRPr lang="en-US" dirty="0"/>
          </a:p>
        </p:txBody>
      </p:sp>
      <p:sp>
        <p:nvSpPr>
          <p:cNvPr id="3" name="Slide Number Placeholder 2">
            <a:extLst>
              <a:ext uri="{FF2B5EF4-FFF2-40B4-BE49-F238E27FC236}">
                <a16:creationId xmlns:a16="http://schemas.microsoft.com/office/drawing/2014/main" id="{BB9DDA0A-0BCD-3BCC-44CC-E564607809B6}"/>
              </a:ext>
            </a:extLst>
          </p:cNvPr>
          <p:cNvSpPr>
            <a:spLocks noGrp="1"/>
          </p:cNvSpPr>
          <p:nvPr>
            <p:ph type="sldNum" sz="quarter" idx="10"/>
          </p:nvPr>
        </p:nvSpPr>
        <p:spPr/>
        <p:txBody>
          <a:bodyPr/>
          <a:lstStyle/>
          <a:p>
            <a:fld id="{E01ABE7C-D557-4CAA-AC9E-0A55A9FE9F7F}" type="slidenum">
              <a:rPr lang="en-US" smtClean="0"/>
              <a:pPr/>
              <a:t>38</a:t>
            </a:fld>
            <a:endParaRPr lang="en-US" dirty="0"/>
          </a:p>
        </p:txBody>
      </p:sp>
      <p:sp>
        <p:nvSpPr>
          <p:cNvPr id="4" name="Content Placeholder 3">
            <a:extLst>
              <a:ext uri="{FF2B5EF4-FFF2-40B4-BE49-F238E27FC236}">
                <a16:creationId xmlns:a16="http://schemas.microsoft.com/office/drawing/2014/main" id="{05CA60A5-1361-0A2A-F6D6-6D57315D6080}"/>
              </a:ext>
            </a:extLst>
          </p:cNvPr>
          <p:cNvSpPr>
            <a:spLocks noGrp="1"/>
          </p:cNvSpPr>
          <p:nvPr>
            <p:ph sz="quarter" idx="11"/>
          </p:nvPr>
        </p:nvSpPr>
        <p:spPr/>
        <p:txBody>
          <a:bodyPr/>
          <a:lstStyle/>
          <a:p>
            <a:r>
              <a:rPr lang="en-US" dirty="0" err="1"/>
              <a:t>KeyNet</a:t>
            </a:r>
            <a:r>
              <a:rPr lang="en-US" dirty="0"/>
              <a:t> Payment Portal</a:t>
            </a:r>
          </a:p>
        </p:txBody>
      </p:sp>
      <p:pic>
        <p:nvPicPr>
          <p:cNvPr id="9" name="Picture 8">
            <a:extLst>
              <a:ext uri="{FF2B5EF4-FFF2-40B4-BE49-F238E27FC236}">
                <a16:creationId xmlns:a16="http://schemas.microsoft.com/office/drawing/2014/main" id="{25471762-C651-0FC5-828E-DDEE972E5D74}"/>
              </a:ext>
            </a:extLst>
          </p:cNvPr>
          <p:cNvPicPr>
            <a:picLocks noChangeAspect="1"/>
          </p:cNvPicPr>
          <p:nvPr/>
        </p:nvPicPr>
        <p:blipFill>
          <a:blip r:embed="rId2"/>
          <a:stretch>
            <a:fillRect/>
          </a:stretch>
        </p:blipFill>
        <p:spPr>
          <a:xfrm>
            <a:off x="4227870" y="1065276"/>
            <a:ext cx="7605447" cy="5310942"/>
          </a:xfrm>
          <a:prstGeom prst="rect">
            <a:avLst/>
          </a:prstGeom>
          <a:solidFill>
            <a:srgbClr val="00B050"/>
          </a:solidFill>
          <a:ln>
            <a:solidFill>
              <a:srgbClr val="FF0000"/>
            </a:solidFill>
          </a:ln>
        </p:spPr>
      </p:pic>
    </p:spTree>
    <p:extLst>
      <p:ext uri="{BB962C8B-B14F-4D97-AF65-F5344CB8AC3E}">
        <p14:creationId xmlns:p14="http://schemas.microsoft.com/office/powerpoint/2010/main" val="3041770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BE5BAE-AD31-5E67-CBF9-D43C1431631F}"/>
              </a:ext>
            </a:extLst>
          </p:cNvPr>
          <p:cNvSpPr>
            <a:spLocks noGrp="1"/>
          </p:cNvSpPr>
          <p:nvPr>
            <p:ph idx="1"/>
          </p:nvPr>
        </p:nvSpPr>
        <p:spPr>
          <a:xfrm>
            <a:off x="2817812" y="1143000"/>
            <a:ext cx="8434388" cy="5410200"/>
          </a:xfrm>
        </p:spPr>
        <p:txBody>
          <a:bodyPr/>
          <a:lstStyle/>
          <a:p>
            <a:r>
              <a:rPr lang="en-US" dirty="0"/>
              <a:t>View Account Details – Yearly Summary</a:t>
            </a:r>
          </a:p>
        </p:txBody>
      </p:sp>
      <p:sp>
        <p:nvSpPr>
          <p:cNvPr id="3" name="Slide Number Placeholder 2">
            <a:extLst>
              <a:ext uri="{FF2B5EF4-FFF2-40B4-BE49-F238E27FC236}">
                <a16:creationId xmlns:a16="http://schemas.microsoft.com/office/drawing/2014/main" id="{BB9DDA0A-0BCD-3BCC-44CC-E564607809B6}"/>
              </a:ext>
            </a:extLst>
          </p:cNvPr>
          <p:cNvSpPr>
            <a:spLocks noGrp="1"/>
          </p:cNvSpPr>
          <p:nvPr>
            <p:ph type="sldNum" sz="quarter" idx="10"/>
          </p:nvPr>
        </p:nvSpPr>
        <p:spPr/>
        <p:txBody>
          <a:bodyPr/>
          <a:lstStyle/>
          <a:p>
            <a:fld id="{E01ABE7C-D557-4CAA-AC9E-0A55A9FE9F7F}" type="slidenum">
              <a:rPr lang="en-US" smtClean="0"/>
              <a:pPr/>
              <a:t>39</a:t>
            </a:fld>
            <a:endParaRPr lang="en-US" dirty="0"/>
          </a:p>
        </p:txBody>
      </p:sp>
      <p:sp>
        <p:nvSpPr>
          <p:cNvPr id="4" name="Content Placeholder 3">
            <a:extLst>
              <a:ext uri="{FF2B5EF4-FFF2-40B4-BE49-F238E27FC236}">
                <a16:creationId xmlns:a16="http://schemas.microsoft.com/office/drawing/2014/main" id="{05CA60A5-1361-0A2A-F6D6-6D57315D6080}"/>
              </a:ext>
            </a:extLst>
          </p:cNvPr>
          <p:cNvSpPr>
            <a:spLocks noGrp="1"/>
          </p:cNvSpPr>
          <p:nvPr>
            <p:ph sz="quarter" idx="11"/>
          </p:nvPr>
        </p:nvSpPr>
        <p:spPr/>
        <p:txBody>
          <a:bodyPr/>
          <a:lstStyle/>
          <a:p>
            <a:r>
              <a:rPr lang="en-US" dirty="0" err="1"/>
              <a:t>KeyNet</a:t>
            </a:r>
            <a:r>
              <a:rPr lang="en-US" dirty="0"/>
              <a:t> Payment Portal</a:t>
            </a:r>
          </a:p>
        </p:txBody>
      </p:sp>
      <p:pic>
        <p:nvPicPr>
          <p:cNvPr id="6" name="Picture 5">
            <a:extLst>
              <a:ext uri="{FF2B5EF4-FFF2-40B4-BE49-F238E27FC236}">
                <a16:creationId xmlns:a16="http://schemas.microsoft.com/office/drawing/2014/main" id="{9A1765CD-F1F0-37F6-7FA0-664D7C05B93E}"/>
              </a:ext>
            </a:extLst>
          </p:cNvPr>
          <p:cNvPicPr>
            <a:picLocks noChangeAspect="1"/>
          </p:cNvPicPr>
          <p:nvPr/>
        </p:nvPicPr>
        <p:blipFill>
          <a:blip r:embed="rId2"/>
          <a:stretch>
            <a:fillRect/>
          </a:stretch>
        </p:blipFill>
        <p:spPr>
          <a:xfrm>
            <a:off x="4527954" y="1934203"/>
            <a:ext cx="7141771" cy="3340422"/>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9" name="Picture 8">
            <a:extLst>
              <a:ext uri="{FF2B5EF4-FFF2-40B4-BE49-F238E27FC236}">
                <a16:creationId xmlns:a16="http://schemas.microsoft.com/office/drawing/2014/main" id="{46B67EEA-46FF-0294-CB75-F77B5CD52278}"/>
              </a:ext>
            </a:extLst>
          </p:cNvPr>
          <p:cNvPicPr>
            <a:picLocks noChangeAspect="1"/>
          </p:cNvPicPr>
          <p:nvPr/>
        </p:nvPicPr>
        <p:blipFill>
          <a:blip r:embed="rId3"/>
          <a:stretch>
            <a:fillRect/>
          </a:stretch>
        </p:blipFill>
        <p:spPr>
          <a:xfrm>
            <a:off x="1878012" y="3980314"/>
            <a:ext cx="4144126" cy="2686393"/>
          </a:xfrm>
          <a:prstGeom prst="rect">
            <a:avLst/>
          </a:prstGeom>
          <a:ln>
            <a:solidFill>
              <a:schemeClr val="accent1"/>
            </a:solidFill>
          </a:ln>
        </p:spPr>
      </p:pic>
      <p:sp>
        <p:nvSpPr>
          <p:cNvPr id="5" name="TextBox 4">
            <a:extLst>
              <a:ext uri="{FF2B5EF4-FFF2-40B4-BE49-F238E27FC236}">
                <a16:creationId xmlns:a16="http://schemas.microsoft.com/office/drawing/2014/main" id="{E4862380-A4A7-CFAD-D738-7330AEF3659C}"/>
              </a:ext>
            </a:extLst>
          </p:cNvPr>
          <p:cNvSpPr txBox="1"/>
          <p:nvPr/>
        </p:nvSpPr>
        <p:spPr>
          <a:xfrm>
            <a:off x="6805330" y="2067579"/>
            <a:ext cx="2587018" cy="240978"/>
          </a:xfrm>
          <a:prstGeom prst="rect">
            <a:avLst/>
          </a:prstGeom>
          <a:solidFill>
            <a:srgbClr val="00B050"/>
          </a:solidFill>
        </p:spPr>
        <p:txBody>
          <a:bodyPr wrap="square" rtlCol="0">
            <a:spAutoFit/>
          </a:bodyPr>
          <a:lstStyle/>
          <a:p>
            <a:endParaRPr lang="en-US" dirty="0"/>
          </a:p>
        </p:txBody>
      </p:sp>
      <p:sp>
        <p:nvSpPr>
          <p:cNvPr id="7" name="TextBox 6">
            <a:extLst>
              <a:ext uri="{FF2B5EF4-FFF2-40B4-BE49-F238E27FC236}">
                <a16:creationId xmlns:a16="http://schemas.microsoft.com/office/drawing/2014/main" id="{AF114B9F-4F91-8D02-7186-F949150DBEDB}"/>
              </a:ext>
            </a:extLst>
          </p:cNvPr>
          <p:cNvSpPr txBox="1"/>
          <p:nvPr/>
        </p:nvSpPr>
        <p:spPr>
          <a:xfrm>
            <a:off x="7598544" y="2559041"/>
            <a:ext cx="1000590" cy="146262"/>
          </a:xfrm>
          <a:prstGeom prst="rect">
            <a:avLst/>
          </a:prstGeom>
          <a:solidFill>
            <a:srgbClr val="00B050"/>
          </a:solidFill>
        </p:spPr>
        <p:txBody>
          <a:bodyPr wrap="square" rtlCol="0">
            <a:spAutoFit/>
          </a:bodyPr>
          <a:lstStyle/>
          <a:p>
            <a:endParaRPr lang="en-US" dirty="0"/>
          </a:p>
        </p:txBody>
      </p:sp>
      <p:sp>
        <p:nvSpPr>
          <p:cNvPr id="8" name="TextBox 7">
            <a:extLst>
              <a:ext uri="{FF2B5EF4-FFF2-40B4-BE49-F238E27FC236}">
                <a16:creationId xmlns:a16="http://schemas.microsoft.com/office/drawing/2014/main" id="{77BA6821-5A95-65F6-E848-2B932363A944}"/>
              </a:ext>
            </a:extLst>
          </p:cNvPr>
          <p:cNvSpPr txBox="1"/>
          <p:nvPr/>
        </p:nvSpPr>
        <p:spPr>
          <a:xfrm>
            <a:off x="2366473" y="4183837"/>
            <a:ext cx="902677" cy="128954"/>
          </a:xfrm>
          <a:prstGeom prst="rect">
            <a:avLst/>
          </a:prstGeom>
          <a:solidFill>
            <a:srgbClr val="00B050"/>
          </a:solidFill>
        </p:spPr>
        <p:txBody>
          <a:bodyPr wrap="square" rtlCol="0">
            <a:spAutoFit/>
          </a:bodyPr>
          <a:lstStyle/>
          <a:p>
            <a:endParaRPr lang="en-US"/>
          </a:p>
        </p:txBody>
      </p:sp>
    </p:spTree>
    <p:extLst>
      <p:ext uri="{BB962C8B-B14F-4D97-AF65-F5344CB8AC3E}">
        <p14:creationId xmlns:p14="http://schemas.microsoft.com/office/powerpoint/2010/main" val="95368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5BDE0-3DF7-703E-DB74-97017FB399A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A3F2F1-5308-B78E-0CFF-583ABC2B160A}"/>
              </a:ext>
            </a:extLst>
          </p:cNvPr>
          <p:cNvSpPr>
            <a:spLocks noGrp="1"/>
          </p:cNvSpPr>
          <p:nvPr>
            <p:ph idx="1"/>
          </p:nvPr>
        </p:nvSpPr>
        <p:spPr>
          <a:xfrm>
            <a:off x="1442167" y="1718733"/>
            <a:ext cx="5941859" cy="4834467"/>
          </a:xfrm>
        </p:spPr>
        <p:txBody>
          <a:bodyPr/>
          <a:lstStyle/>
          <a:p>
            <a:r>
              <a:rPr lang="en-US" b="1" dirty="0"/>
              <a:t>Three New Buttons on Main Screen</a:t>
            </a:r>
          </a:p>
          <a:p>
            <a:pPr lvl="1"/>
            <a:r>
              <a:rPr lang="en-US" sz="4400" dirty="0"/>
              <a:t>Adjust Interest Date</a:t>
            </a:r>
          </a:p>
          <a:p>
            <a:pPr lvl="1"/>
            <a:r>
              <a:rPr lang="en-US" sz="4400" dirty="0"/>
              <a:t>Change Tax Group</a:t>
            </a:r>
          </a:p>
          <a:p>
            <a:pPr lvl="1"/>
            <a:r>
              <a:rPr lang="en-US" sz="4400" dirty="0"/>
              <a:t>Print Report</a:t>
            </a:r>
          </a:p>
          <a:p>
            <a:pPr lvl="1"/>
            <a:endParaRPr lang="en-US" dirty="0"/>
          </a:p>
          <a:p>
            <a:pPr lvl="1"/>
            <a:endParaRPr lang="en-US" dirty="0"/>
          </a:p>
        </p:txBody>
      </p:sp>
      <p:sp>
        <p:nvSpPr>
          <p:cNvPr id="3" name="Slide Number Placeholder 2">
            <a:extLst>
              <a:ext uri="{FF2B5EF4-FFF2-40B4-BE49-F238E27FC236}">
                <a16:creationId xmlns:a16="http://schemas.microsoft.com/office/drawing/2014/main" id="{462CE5C8-B5C1-596C-2AE8-2DECC792BAA1}"/>
              </a:ext>
            </a:extLst>
          </p:cNvPr>
          <p:cNvSpPr>
            <a:spLocks noGrp="1"/>
          </p:cNvSpPr>
          <p:nvPr>
            <p:ph type="sldNum" sz="quarter" idx="10"/>
          </p:nvPr>
        </p:nvSpPr>
        <p:spPr/>
        <p:txBody>
          <a:bodyPr/>
          <a:lstStyle/>
          <a:p>
            <a:fld id="{E01ABE7C-D557-4CAA-AC9E-0A55A9FE9F7F}" type="slidenum">
              <a:rPr lang="en-US" smtClean="0"/>
              <a:pPr/>
              <a:t>4</a:t>
            </a:fld>
            <a:endParaRPr lang="en-US"/>
          </a:p>
        </p:txBody>
      </p:sp>
      <p:sp>
        <p:nvSpPr>
          <p:cNvPr id="4" name="Content Placeholder 3">
            <a:extLst>
              <a:ext uri="{FF2B5EF4-FFF2-40B4-BE49-F238E27FC236}">
                <a16:creationId xmlns:a16="http://schemas.microsoft.com/office/drawing/2014/main" id="{2926603F-8B67-353B-FFD2-4073A3E565FF}"/>
              </a:ext>
            </a:extLst>
          </p:cNvPr>
          <p:cNvSpPr>
            <a:spLocks noGrp="1"/>
          </p:cNvSpPr>
          <p:nvPr>
            <p:ph sz="quarter" idx="11"/>
          </p:nvPr>
        </p:nvSpPr>
        <p:spPr>
          <a:xfrm>
            <a:off x="1726750" y="76200"/>
            <a:ext cx="10360501" cy="922207"/>
          </a:xfrm>
        </p:spPr>
        <p:txBody>
          <a:bodyPr/>
          <a:lstStyle/>
          <a:p>
            <a:r>
              <a:rPr lang="en-US" dirty="0"/>
              <a:t>Centralized Collections</a:t>
            </a:r>
          </a:p>
        </p:txBody>
      </p:sp>
      <p:pic>
        <p:nvPicPr>
          <p:cNvPr id="6" name="Picture 5">
            <a:extLst>
              <a:ext uri="{FF2B5EF4-FFF2-40B4-BE49-F238E27FC236}">
                <a16:creationId xmlns:a16="http://schemas.microsoft.com/office/drawing/2014/main" id="{5EF2119B-3052-41B0-8C39-51557E2956EE}"/>
              </a:ext>
            </a:extLst>
          </p:cNvPr>
          <p:cNvPicPr>
            <a:picLocks noChangeAspect="1"/>
          </p:cNvPicPr>
          <p:nvPr/>
        </p:nvPicPr>
        <p:blipFill>
          <a:blip r:embed="rId2"/>
          <a:stretch>
            <a:fillRect/>
          </a:stretch>
        </p:blipFill>
        <p:spPr>
          <a:xfrm>
            <a:off x="7332913" y="1809135"/>
            <a:ext cx="4754338" cy="4106494"/>
          </a:xfrm>
          <a:prstGeom prst="rect">
            <a:avLst/>
          </a:prstGeom>
        </p:spPr>
      </p:pic>
    </p:spTree>
    <p:extLst>
      <p:ext uri="{BB962C8B-B14F-4D97-AF65-F5344CB8AC3E}">
        <p14:creationId xmlns:p14="http://schemas.microsoft.com/office/powerpoint/2010/main" val="3648691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DA68A8-43DF-0932-3E04-9D8E49FADAAA}"/>
              </a:ext>
            </a:extLst>
          </p:cNvPr>
          <p:cNvSpPr>
            <a:spLocks noGrp="1"/>
          </p:cNvSpPr>
          <p:nvPr>
            <p:ph idx="1"/>
          </p:nvPr>
        </p:nvSpPr>
        <p:spPr/>
        <p:txBody>
          <a:bodyPr/>
          <a:lstStyle/>
          <a:p>
            <a:r>
              <a:rPr lang="en-US" dirty="0"/>
              <a:t>View Open Bills</a:t>
            </a:r>
          </a:p>
          <a:p>
            <a:endParaRPr lang="en-US" dirty="0"/>
          </a:p>
        </p:txBody>
      </p:sp>
      <p:sp>
        <p:nvSpPr>
          <p:cNvPr id="3" name="Slide Number Placeholder 2">
            <a:extLst>
              <a:ext uri="{FF2B5EF4-FFF2-40B4-BE49-F238E27FC236}">
                <a16:creationId xmlns:a16="http://schemas.microsoft.com/office/drawing/2014/main" id="{233E35E9-E51F-7838-69BB-DB173B2500F3}"/>
              </a:ext>
            </a:extLst>
          </p:cNvPr>
          <p:cNvSpPr>
            <a:spLocks noGrp="1"/>
          </p:cNvSpPr>
          <p:nvPr>
            <p:ph type="sldNum" sz="quarter" idx="10"/>
          </p:nvPr>
        </p:nvSpPr>
        <p:spPr/>
        <p:txBody>
          <a:bodyPr/>
          <a:lstStyle/>
          <a:p>
            <a:fld id="{E01ABE7C-D557-4CAA-AC9E-0A55A9FE9F7F}" type="slidenum">
              <a:rPr lang="en-US" smtClean="0"/>
              <a:pPr/>
              <a:t>40</a:t>
            </a:fld>
            <a:endParaRPr lang="en-US" dirty="0"/>
          </a:p>
        </p:txBody>
      </p:sp>
      <p:sp>
        <p:nvSpPr>
          <p:cNvPr id="4" name="Content Placeholder 3">
            <a:extLst>
              <a:ext uri="{FF2B5EF4-FFF2-40B4-BE49-F238E27FC236}">
                <a16:creationId xmlns:a16="http://schemas.microsoft.com/office/drawing/2014/main" id="{E419BF29-59FB-7064-C93B-F9081653BFA7}"/>
              </a:ext>
            </a:extLst>
          </p:cNvPr>
          <p:cNvSpPr>
            <a:spLocks noGrp="1"/>
          </p:cNvSpPr>
          <p:nvPr>
            <p:ph sz="quarter" idx="11"/>
          </p:nvPr>
        </p:nvSpPr>
        <p:spPr/>
        <p:txBody>
          <a:bodyPr/>
          <a:lstStyle/>
          <a:p>
            <a:r>
              <a:rPr lang="en-US" dirty="0" err="1"/>
              <a:t>KeyNet</a:t>
            </a:r>
            <a:r>
              <a:rPr lang="en-US" dirty="0"/>
              <a:t> Payment Portal</a:t>
            </a:r>
          </a:p>
        </p:txBody>
      </p:sp>
      <p:pic>
        <p:nvPicPr>
          <p:cNvPr id="6" name="Picture 5">
            <a:extLst>
              <a:ext uri="{FF2B5EF4-FFF2-40B4-BE49-F238E27FC236}">
                <a16:creationId xmlns:a16="http://schemas.microsoft.com/office/drawing/2014/main" id="{20CF5ECF-DEFD-8880-9722-BDE374D0F619}"/>
              </a:ext>
            </a:extLst>
          </p:cNvPr>
          <p:cNvPicPr>
            <a:picLocks noChangeAspect="1"/>
          </p:cNvPicPr>
          <p:nvPr/>
        </p:nvPicPr>
        <p:blipFill>
          <a:blip r:embed="rId2"/>
          <a:stretch>
            <a:fillRect/>
          </a:stretch>
        </p:blipFill>
        <p:spPr>
          <a:xfrm>
            <a:off x="2943072" y="2209800"/>
            <a:ext cx="7570940" cy="3599096"/>
          </a:xfrm>
          <a:prstGeom prst="rect">
            <a:avLst/>
          </a:prstGeom>
          <a:ln w="12700">
            <a:solidFill>
              <a:srgbClr val="FF0000"/>
            </a:solidFill>
          </a:ln>
        </p:spPr>
      </p:pic>
      <p:sp>
        <p:nvSpPr>
          <p:cNvPr id="5" name="TextBox 4">
            <a:extLst>
              <a:ext uri="{FF2B5EF4-FFF2-40B4-BE49-F238E27FC236}">
                <a16:creationId xmlns:a16="http://schemas.microsoft.com/office/drawing/2014/main" id="{616AD398-C640-D927-E504-30F77E419915}"/>
              </a:ext>
            </a:extLst>
          </p:cNvPr>
          <p:cNvSpPr txBox="1"/>
          <p:nvPr/>
        </p:nvSpPr>
        <p:spPr>
          <a:xfrm>
            <a:off x="5697415" y="2344615"/>
            <a:ext cx="2104293" cy="205154"/>
          </a:xfrm>
          <a:prstGeom prst="rect">
            <a:avLst/>
          </a:prstGeom>
          <a:solidFill>
            <a:srgbClr val="00B050"/>
          </a:solidFill>
        </p:spPr>
        <p:txBody>
          <a:bodyPr wrap="square" rtlCol="0">
            <a:spAutoFit/>
          </a:bodyPr>
          <a:lstStyle/>
          <a:p>
            <a:endParaRPr lang="en-US" dirty="0"/>
          </a:p>
        </p:txBody>
      </p:sp>
    </p:spTree>
    <p:extLst>
      <p:ext uri="{BB962C8B-B14F-4D97-AF65-F5344CB8AC3E}">
        <p14:creationId xmlns:p14="http://schemas.microsoft.com/office/powerpoint/2010/main" val="39852214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5"/>
            <a:ext cx="7772400" cy="5181600"/>
          </a:xfrm>
        </p:spPr>
        <p:txBody>
          <a:bodyPr/>
          <a:lstStyle/>
          <a:p>
            <a:r>
              <a:rPr lang="en-US" dirty="0"/>
              <a:t>Bill Information Detail</a:t>
            </a:r>
          </a:p>
          <a:p>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41</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lstStyle/>
          <a:p>
            <a:r>
              <a:rPr lang="en-US" dirty="0" err="1"/>
              <a:t>KeyNet</a:t>
            </a:r>
            <a:r>
              <a:rPr lang="en-US" dirty="0"/>
              <a:t> Payment Portal</a:t>
            </a:r>
          </a:p>
        </p:txBody>
      </p:sp>
      <p:pic>
        <p:nvPicPr>
          <p:cNvPr id="12" name="Picture 11">
            <a:extLst>
              <a:ext uri="{FF2B5EF4-FFF2-40B4-BE49-F238E27FC236}">
                <a16:creationId xmlns:a16="http://schemas.microsoft.com/office/drawing/2014/main" id="{79243BDC-7786-531E-BC57-B2CC848574F2}"/>
              </a:ext>
            </a:extLst>
          </p:cNvPr>
          <p:cNvPicPr>
            <a:picLocks noChangeAspect="1"/>
          </p:cNvPicPr>
          <p:nvPr/>
        </p:nvPicPr>
        <p:blipFill>
          <a:blip r:embed="rId2"/>
          <a:stretch>
            <a:fillRect/>
          </a:stretch>
        </p:blipFill>
        <p:spPr>
          <a:xfrm>
            <a:off x="2772508" y="2684585"/>
            <a:ext cx="7772400" cy="2880235"/>
          </a:xfrm>
          <a:prstGeom prst="rect">
            <a:avLst/>
          </a:prstGeom>
          <a:ln w="28575">
            <a:solidFill>
              <a:srgbClr val="FF0000"/>
            </a:solidFill>
          </a:ln>
        </p:spPr>
      </p:pic>
      <p:sp>
        <p:nvSpPr>
          <p:cNvPr id="5" name="TextBox 4">
            <a:extLst>
              <a:ext uri="{FF2B5EF4-FFF2-40B4-BE49-F238E27FC236}">
                <a16:creationId xmlns:a16="http://schemas.microsoft.com/office/drawing/2014/main" id="{B4D17440-4257-82D4-B7F2-E4816A1CBB57}"/>
              </a:ext>
            </a:extLst>
          </p:cNvPr>
          <p:cNvSpPr txBox="1"/>
          <p:nvPr/>
        </p:nvSpPr>
        <p:spPr>
          <a:xfrm>
            <a:off x="5539154" y="2848708"/>
            <a:ext cx="2239108" cy="123092"/>
          </a:xfrm>
          <a:prstGeom prst="rect">
            <a:avLst/>
          </a:prstGeom>
          <a:solidFill>
            <a:srgbClr val="00B050"/>
          </a:solidFill>
        </p:spPr>
        <p:txBody>
          <a:bodyPr wrap="square" rtlCol="0">
            <a:spAutoFit/>
          </a:bodyPr>
          <a:lstStyle/>
          <a:p>
            <a:endParaRPr lang="en-US" dirty="0"/>
          </a:p>
        </p:txBody>
      </p:sp>
      <p:sp>
        <p:nvSpPr>
          <p:cNvPr id="6" name="TextBox 5">
            <a:extLst>
              <a:ext uri="{FF2B5EF4-FFF2-40B4-BE49-F238E27FC236}">
                <a16:creationId xmlns:a16="http://schemas.microsoft.com/office/drawing/2014/main" id="{84ACE14B-A0A3-7DCE-4A88-F0C11C2A1B32}"/>
              </a:ext>
            </a:extLst>
          </p:cNvPr>
          <p:cNvSpPr txBox="1"/>
          <p:nvPr/>
        </p:nvSpPr>
        <p:spPr>
          <a:xfrm>
            <a:off x="5117124" y="3200400"/>
            <a:ext cx="1348154" cy="123092"/>
          </a:xfrm>
          <a:prstGeom prst="rect">
            <a:avLst/>
          </a:prstGeom>
          <a:solidFill>
            <a:srgbClr val="00B050"/>
          </a:solidFill>
        </p:spPr>
        <p:txBody>
          <a:bodyPr wrap="square" rtlCol="0">
            <a:spAutoFit/>
          </a:bodyPr>
          <a:lstStyle/>
          <a:p>
            <a:endParaRPr lang="en-US" dirty="0"/>
          </a:p>
        </p:txBody>
      </p:sp>
    </p:spTree>
    <p:extLst>
      <p:ext uri="{BB962C8B-B14F-4D97-AF65-F5344CB8AC3E}">
        <p14:creationId xmlns:p14="http://schemas.microsoft.com/office/powerpoint/2010/main" val="21162701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52A6BB-FFA3-7C5B-D254-55F0A1E83765}"/>
              </a:ext>
            </a:extLst>
          </p:cNvPr>
          <p:cNvSpPr>
            <a:spLocks noGrp="1"/>
          </p:cNvSpPr>
          <p:nvPr>
            <p:ph idx="1"/>
          </p:nvPr>
        </p:nvSpPr>
        <p:spPr/>
        <p:txBody>
          <a:bodyPr/>
          <a:lstStyle/>
          <a:p>
            <a:r>
              <a:rPr lang="en-US" dirty="0"/>
              <a:t>ACH routing table – will use updated site of verified routing numbers</a:t>
            </a:r>
          </a:p>
          <a:p>
            <a:pPr lvl="1"/>
            <a:r>
              <a:rPr lang="en-US" dirty="0"/>
              <a:t>Currently uses internal KIS table</a:t>
            </a:r>
          </a:p>
        </p:txBody>
      </p:sp>
      <p:sp>
        <p:nvSpPr>
          <p:cNvPr id="3" name="Slide Number Placeholder 2">
            <a:extLst>
              <a:ext uri="{FF2B5EF4-FFF2-40B4-BE49-F238E27FC236}">
                <a16:creationId xmlns:a16="http://schemas.microsoft.com/office/drawing/2014/main" id="{0BA8F550-99BA-B0A1-E213-7D6155D5E20D}"/>
              </a:ext>
            </a:extLst>
          </p:cNvPr>
          <p:cNvSpPr>
            <a:spLocks noGrp="1"/>
          </p:cNvSpPr>
          <p:nvPr>
            <p:ph type="sldNum" sz="quarter" idx="10"/>
          </p:nvPr>
        </p:nvSpPr>
        <p:spPr/>
        <p:txBody>
          <a:bodyPr/>
          <a:lstStyle/>
          <a:p>
            <a:fld id="{E01ABE7C-D557-4CAA-AC9E-0A55A9FE9F7F}" type="slidenum">
              <a:rPr lang="en-US" smtClean="0"/>
              <a:pPr/>
              <a:t>42</a:t>
            </a:fld>
            <a:endParaRPr lang="en-US" dirty="0"/>
          </a:p>
        </p:txBody>
      </p:sp>
      <p:sp>
        <p:nvSpPr>
          <p:cNvPr id="4" name="Content Placeholder 3">
            <a:extLst>
              <a:ext uri="{FF2B5EF4-FFF2-40B4-BE49-F238E27FC236}">
                <a16:creationId xmlns:a16="http://schemas.microsoft.com/office/drawing/2014/main" id="{84A392FE-4899-FFA2-A54A-1A31AD2A26A4}"/>
              </a:ext>
            </a:extLst>
          </p:cNvPr>
          <p:cNvSpPr>
            <a:spLocks noGrp="1"/>
          </p:cNvSpPr>
          <p:nvPr>
            <p:ph sz="quarter" idx="11"/>
          </p:nvPr>
        </p:nvSpPr>
        <p:spPr/>
        <p:txBody>
          <a:bodyPr>
            <a:normAutofit/>
          </a:bodyPr>
          <a:lstStyle/>
          <a:p>
            <a:r>
              <a:rPr lang="en-US" dirty="0" err="1"/>
              <a:t>KeyNet</a:t>
            </a:r>
            <a:r>
              <a:rPr lang="en-US" dirty="0"/>
              <a:t> Payment Portal and ACH	</a:t>
            </a:r>
          </a:p>
        </p:txBody>
      </p:sp>
    </p:spTree>
    <p:extLst>
      <p:ext uri="{BB962C8B-B14F-4D97-AF65-F5344CB8AC3E}">
        <p14:creationId xmlns:p14="http://schemas.microsoft.com/office/powerpoint/2010/main" val="18190867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295400"/>
            <a:ext cx="7772400" cy="533400"/>
          </a:xfrm>
        </p:spPr>
        <p:txBody>
          <a:bodyPr/>
          <a:lstStyle/>
          <a:p>
            <a:r>
              <a:rPr lang="en-US" sz="2400" dirty="0"/>
              <a:t>Account Maintenance</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43</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8" name="Picture 7">
            <a:extLst>
              <a:ext uri="{FF2B5EF4-FFF2-40B4-BE49-F238E27FC236}">
                <a16:creationId xmlns:a16="http://schemas.microsoft.com/office/drawing/2014/main" id="{02FBDFAA-900E-98A1-F90B-B4A7E881B3B0}"/>
              </a:ext>
            </a:extLst>
          </p:cNvPr>
          <p:cNvPicPr>
            <a:picLocks noChangeAspect="1"/>
          </p:cNvPicPr>
          <p:nvPr/>
        </p:nvPicPr>
        <p:blipFill>
          <a:blip r:embed="rId2"/>
          <a:stretch>
            <a:fillRect/>
          </a:stretch>
        </p:blipFill>
        <p:spPr>
          <a:xfrm>
            <a:off x="1751012" y="1867740"/>
            <a:ext cx="5398982" cy="4685460"/>
          </a:xfrm>
          <a:prstGeom prst="rect">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3" name="Picture 12">
            <a:extLst>
              <a:ext uri="{FF2B5EF4-FFF2-40B4-BE49-F238E27FC236}">
                <a16:creationId xmlns:a16="http://schemas.microsoft.com/office/drawing/2014/main" id="{AA0ADD9F-57DD-D359-5BB2-26A9ED216668}"/>
              </a:ext>
            </a:extLst>
          </p:cNvPr>
          <p:cNvPicPr>
            <a:picLocks noChangeAspect="1"/>
          </p:cNvPicPr>
          <p:nvPr/>
        </p:nvPicPr>
        <p:blipFill>
          <a:blip r:embed="rId3"/>
          <a:stretch>
            <a:fillRect/>
          </a:stretch>
        </p:blipFill>
        <p:spPr>
          <a:xfrm>
            <a:off x="3922122" y="2778380"/>
            <a:ext cx="6287091" cy="1805415"/>
          </a:xfrm>
          <a:prstGeom prst="rect">
            <a:avLst/>
          </a:prstGeom>
          <a:ln>
            <a:solidFill>
              <a:srgbClr val="FF0000"/>
            </a:solidFill>
          </a:ln>
        </p:spPr>
      </p:pic>
    </p:spTree>
    <p:extLst>
      <p:ext uri="{BB962C8B-B14F-4D97-AF65-F5344CB8AC3E}">
        <p14:creationId xmlns:p14="http://schemas.microsoft.com/office/powerpoint/2010/main" val="11844929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5"/>
            <a:ext cx="7772400" cy="5181600"/>
          </a:xfrm>
        </p:spPr>
        <p:txBody>
          <a:bodyPr/>
          <a:lstStyle/>
          <a:p>
            <a:r>
              <a:rPr lang="en-US" dirty="0"/>
              <a:t>Web Site	</a:t>
            </a:r>
          </a:p>
          <a:p>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44</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7" name="Picture 6">
            <a:extLst>
              <a:ext uri="{FF2B5EF4-FFF2-40B4-BE49-F238E27FC236}">
                <a16:creationId xmlns:a16="http://schemas.microsoft.com/office/drawing/2014/main" id="{FF235FA7-20C3-C916-B165-712D6A661A18}"/>
              </a:ext>
            </a:extLst>
          </p:cNvPr>
          <p:cNvPicPr>
            <a:picLocks noChangeAspect="1"/>
          </p:cNvPicPr>
          <p:nvPr/>
        </p:nvPicPr>
        <p:blipFill>
          <a:blip r:embed="rId2"/>
          <a:stretch>
            <a:fillRect/>
          </a:stretch>
        </p:blipFill>
        <p:spPr>
          <a:xfrm>
            <a:off x="1941512" y="2057400"/>
            <a:ext cx="8458200" cy="2023274"/>
          </a:xfrm>
          <a:prstGeom prst="rect">
            <a:avLst/>
          </a:prstGeom>
          <a:ln>
            <a:solidFill>
              <a:srgbClr val="00B050"/>
            </a:solidFill>
          </a:ln>
        </p:spPr>
      </p:pic>
      <p:pic>
        <p:nvPicPr>
          <p:cNvPr id="9" name="Picture 8">
            <a:extLst>
              <a:ext uri="{FF2B5EF4-FFF2-40B4-BE49-F238E27FC236}">
                <a16:creationId xmlns:a16="http://schemas.microsoft.com/office/drawing/2014/main" id="{13EF6001-0832-9BBA-C90A-BB00F383DF6A}"/>
              </a:ext>
            </a:extLst>
          </p:cNvPr>
          <p:cNvPicPr>
            <a:picLocks noChangeAspect="1"/>
          </p:cNvPicPr>
          <p:nvPr/>
        </p:nvPicPr>
        <p:blipFill>
          <a:blip r:embed="rId3"/>
          <a:stretch>
            <a:fillRect/>
          </a:stretch>
        </p:blipFill>
        <p:spPr>
          <a:xfrm>
            <a:off x="1941512" y="4223012"/>
            <a:ext cx="8458200" cy="2535431"/>
          </a:xfrm>
          <a:prstGeom prst="rect">
            <a:avLst/>
          </a:prstGeom>
          <a:ln>
            <a:solidFill>
              <a:srgbClr val="00B050"/>
            </a:solidFill>
          </a:ln>
        </p:spPr>
      </p:pic>
    </p:spTree>
    <p:extLst>
      <p:ext uri="{BB962C8B-B14F-4D97-AF65-F5344CB8AC3E}">
        <p14:creationId xmlns:p14="http://schemas.microsoft.com/office/powerpoint/2010/main" val="36600571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5"/>
            <a:ext cx="7772400" cy="5181600"/>
          </a:xfrm>
        </p:spPr>
        <p:txBody>
          <a:bodyPr/>
          <a:lstStyle/>
          <a:p>
            <a:r>
              <a:rPr lang="en-US" dirty="0"/>
              <a:t>Web Site Banking Information</a:t>
            </a:r>
          </a:p>
          <a:p>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45</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6" name="Picture 5">
            <a:extLst>
              <a:ext uri="{FF2B5EF4-FFF2-40B4-BE49-F238E27FC236}">
                <a16:creationId xmlns:a16="http://schemas.microsoft.com/office/drawing/2014/main" id="{987F6767-D387-EB1F-5D61-DDA1CE51D9F7}"/>
              </a:ext>
            </a:extLst>
          </p:cNvPr>
          <p:cNvPicPr>
            <a:picLocks noChangeAspect="1"/>
          </p:cNvPicPr>
          <p:nvPr/>
        </p:nvPicPr>
        <p:blipFill>
          <a:blip r:embed="rId2"/>
          <a:stretch>
            <a:fillRect/>
          </a:stretch>
        </p:blipFill>
        <p:spPr>
          <a:xfrm>
            <a:off x="3046412" y="2064099"/>
            <a:ext cx="6553200" cy="4624379"/>
          </a:xfrm>
          <a:prstGeom prst="rect">
            <a:avLst/>
          </a:prstGeom>
          <a:ln>
            <a:solidFill>
              <a:srgbClr val="00B050"/>
            </a:solidFill>
          </a:ln>
        </p:spPr>
      </p:pic>
    </p:spTree>
    <p:extLst>
      <p:ext uri="{BB962C8B-B14F-4D97-AF65-F5344CB8AC3E}">
        <p14:creationId xmlns:p14="http://schemas.microsoft.com/office/powerpoint/2010/main" val="20393595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5"/>
            <a:ext cx="7772400" cy="5181600"/>
          </a:xfrm>
        </p:spPr>
        <p:txBody>
          <a:bodyPr/>
          <a:lstStyle/>
          <a:p>
            <a:r>
              <a:rPr lang="en-US" dirty="0"/>
              <a:t>Bank Routing Number and Name</a:t>
            </a:r>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46</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7" name="Picture 6">
            <a:extLst>
              <a:ext uri="{FF2B5EF4-FFF2-40B4-BE49-F238E27FC236}">
                <a16:creationId xmlns:a16="http://schemas.microsoft.com/office/drawing/2014/main" id="{87F0736C-4352-AA5D-02E6-6ABC5D95A170}"/>
              </a:ext>
            </a:extLst>
          </p:cNvPr>
          <p:cNvPicPr>
            <a:picLocks noChangeAspect="1"/>
          </p:cNvPicPr>
          <p:nvPr/>
        </p:nvPicPr>
        <p:blipFill>
          <a:blip r:embed="rId2"/>
          <a:stretch>
            <a:fillRect/>
          </a:stretch>
        </p:blipFill>
        <p:spPr>
          <a:xfrm>
            <a:off x="4037013" y="2007621"/>
            <a:ext cx="4529959" cy="4691743"/>
          </a:xfrm>
          <a:prstGeom prst="rect">
            <a:avLst/>
          </a:prstGeom>
          <a:ln>
            <a:solidFill>
              <a:srgbClr val="00B050"/>
            </a:solidFill>
          </a:ln>
        </p:spPr>
      </p:pic>
    </p:spTree>
    <p:extLst>
      <p:ext uri="{BB962C8B-B14F-4D97-AF65-F5344CB8AC3E}">
        <p14:creationId xmlns:p14="http://schemas.microsoft.com/office/powerpoint/2010/main" val="22111857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5"/>
            <a:ext cx="7772400" cy="5181600"/>
          </a:xfrm>
        </p:spPr>
        <p:txBody>
          <a:bodyPr/>
          <a:lstStyle/>
          <a:p>
            <a:r>
              <a:rPr lang="en-US" dirty="0"/>
              <a:t>Bank Routing and Account Number</a:t>
            </a:r>
          </a:p>
          <a:p>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47</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6" name="Picture 5">
            <a:extLst>
              <a:ext uri="{FF2B5EF4-FFF2-40B4-BE49-F238E27FC236}">
                <a16:creationId xmlns:a16="http://schemas.microsoft.com/office/drawing/2014/main" id="{BB574767-E1E1-580F-9886-78AEBD362264}"/>
              </a:ext>
            </a:extLst>
          </p:cNvPr>
          <p:cNvPicPr>
            <a:picLocks noChangeAspect="1"/>
          </p:cNvPicPr>
          <p:nvPr/>
        </p:nvPicPr>
        <p:blipFill>
          <a:blip r:embed="rId2"/>
          <a:stretch>
            <a:fillRect/>
          </a:stretch>
        </p:blipFill>
        <p:spPr>
          <a:xfrm>
            <a:off x="3122612" y="2014444"/>
            <a:ext cx="6781800" cy="4644893"/>
          </a:xfrm>
          <a:prstGeom prst="rect">
            <a:avLst/>
          </a:prstGeom>
          <a:ln>
            <a:solidFill>
              <a:srgbClr val="00B050"/>
            </a:solidFill>
          </a:ln>
        </p:spPr>
      </p:pic>
    </p:spTree>
    <p:extLst>
      <p:ext uri="{BB962C8B-B14F-4D97-AF65-F5344CB8AC3E}">
        <p14:creationId xmlns:p14="http://schemas.microsoft.com/office/powerpoint/2010/main" val="11156362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5"/>
            <a:ext cx="7772400" cy="5181600"/>
          </a:xfrm>
        </p:spPr>
        <p:txBody>
          <a:bodyPr/>
          <a:lstStyle/>
          <a:p>
            <a:r>
              <a:rPr lang="en-US" dirty="0"/>
              <a:t>Bank Routing and Account Number</a:t>
            </a:r>
          </a:p>
          <a:p>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48</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7" name="Picture 6">
            <a:extLst>
              <a:ext uri="{FF2B5EF4-FFF2-40B4-BE49-F238E27FC236}">
                <a16:creationId xmlns:a16="http://schemas.microsoft.com/office/drawing/2014/main" id="{821D09B5-E416-DF99-6744-66551F401216}"/>
              </a:ext>
            </a:extLst>
          </p:cNvPr>
          <p:cNvPicPr>
            <a:picLocks noChangeAspect="1"/>
          </p:cNvPicPr>
          <p:nvPr/>
        </p:nvPicPr>
        <p:blipFill>
          <a:blip r:embed="rId2"/>
          <a:stretch>
            <a:fillRect/>
          </a:stretch>
        </p:blipFill>
        <p:spPr>
          <a:xfrm>
            <a:off x="3198812" y="2286000"/>
            <a:ext cx="7010400" cy="3825030"/>
          </a:xfrm>
          <a:prstGeom prst="rect">
            <a:avLst/>
          </a:prstGeom>
          <a:ln>
            <a:solidFill>
              <a:srgbClr val="00B050"/>
            </a:solidFill>
          </a:ln>
        </p:spPr>
      </p:pic>
    </p:spTree>
    <p:extLst>
      <p:ext uri="{BB962C8B-B14F-4D97-AF65-F5344CB8AC3E}">
        <p14:creationId xmlns:p14="http://schemas.microsoft.com/office/powerpoint/2010/main" val="24998938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381126"/>
            <a:ext cx="7772400" cy="2047875"/>
          </a:xfrm>
        </p:spPr>
        <p:txBody>
          <a:bodyPr/>
          <a:lstStyle/>
          <a:p>
            <a:r>
              <a:rPr lang="en-US" dirty="0"/>
              <a:t>Updated PAAS Account</a:t>
            </a:r>
          </a:p>
          <a:p>
            <a:pPr lvl="1"/>
            <a:r>
              <a:rPr lang="en-US" dirty="0"/>
              <a:t>Account is now updated but not enabled</a:t>
            </a:r>
          </a:p>
          <a:p>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49</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6" name="Picture 5">
            <a:extLst>
              <a:ext uri="{FF2B5EF4-FFF2-40B4-BE49-F238E27FC236}">
                <a16:creationId xmlns:a16="http://schemas.microsoft.com/office/drawing/2014/main" id="{500C055C-2756-0FBA-1C7C-EECB29059A16}"/>
              </a:ext>
            </a:extLst>
          </p:cNvPr>
          <p:cNvPicPr>
            <a:picLocks noChangeAspect="1"/>
          </p:cNvPicPr>
          <p:nvPr/>
        </p:nvPicPr>
        <p:blipFill>
          <a:blip r:embed="rId2"/>
          <a:stretch>
            <a:fillRect/>
          </a:stretch>
        </p:blipFill>
        <p:spPr>
          <a:xfrm>
            <a:off x="4178526" y="2579105"/>
            <a:ext cx="4647248" cy="4021168"/>
          </a:xfrm>
          <a:prstGeom prst="rect">
            <a:avLst/>
          </a:prstGeom>
          <a:ln>
            <a:solidFill>
              <a:srgbClr val="FF0000"/>
            </a:solidFill>
          </a:ln>
        </p:spPr>
      </p:pic>
    </p:spTree>
    <p:extLst>
      <p:ext uri="{BB962C8B-B14F-4D97-AF65-F5344CB8AC3E}">
        <p14:creationId xmlns:p14="http://schemas.microsoft.com/office/powerpoint/2010/main" val="4192047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F3DC902-B9A8-8659-957C-8C1463F8B221}"/>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5</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25A2C2B1-87A6-1676-0D01-4D6519344C32}"/>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5" name="Content Placeholder 4">
            <a:extLst>
              <a:ext uri="{FF2B5EF4-FFF2-40B4-BE49-F238E27FC236}">
                <a16:creationId xmlns:a16="http://schemas.microsoft.com/office/drawing/2014/main" id="{5672585D-640A-05E4-C433-B287C5234E39}"/>
              </a:ext>
            </a:extLst>
          </p:cNvPr>
          <p:cNvPicPr>
            <a:picLocks noGrp="1" noChangeAspect="1"/>
          </p:cNvPicPr>
          <p:nvPr>
            <p:ph idx="1"/>
          </p:nvPr>
        </p:nvPicPr>
        <p:blipFill>
          <a:blip r:embed="rId2"/>
          <a:stretch>
            <a:fillRect/>
          </a:stretch>
        </p:blipFill>
        <p:spPr>
          <a:xfrm>
            <a:off x="1991707" y="1459314"/>
            <a:ext cx="8688012" cy="1810003"/>
          </a:xfrm>
          <a:prstGeom prst="rect">
            <a:avLst/>
          </a:prstGeom>
          <a:solidFill>
            <a:schemeClr val="accent2"/>
          </a:solidFill>
        </p:spPr>
      </p:pic>
      <p:pic>
        <p:nvPicPr>
          <p:cNvPr id="6" name="Picture 5">
            <a:extLst>
              <a:ext uri="{FF2B5EF4-FFF2-40B4-BE49-F238E27FC236}">
                <a16:creationId xmlns:a16="http://schemas.microsoft.com/office/drawing/2014/main" id="{64626796-1574-9269-1126-EE3D6EE1FC8A}"/>
              </a:ext>
            </a:extLst>
          </p:cNvPr>
          <p:cNvPicPr>
            <a:picLocks noChangeAspect="1"/>
          </p:cNvPicPr>
          <p:nvPr/>
        </p:nvPicPr>
        <p:blipFill>
          <a:blip r:embed="rId3"/>
          <a:stretch>
            <a:fillRect/>
          </a:stretch>
        </p:blipFill>
        <p:spPr>
          <a:xfrm>
            <a:off x="4474881" y="3509431"/>
            <a:ext cx="3500720" cy="3050627"/>
          </a:xfrm>
          <a:prstGeom prst="rect">
            <a:avLst/>
          </a:prstGeom>
        </p:spPr>
      </p:pic>
      <p:cxnSp>
        <p:nvCxnSpPr>
          <p:cNvPr id="7" name="Straight Connector 6">
            <a:extLst>
              <a:ext uri="{FF2B5EF4-FFF2-40B4-BE49-F238E27FC236}">
                <a16:creationId xmlns:a16="http://schemas.microsoft.com/office/drawing/2014/main" id="{0B3B0B02-FBE0-8BCD-230B-C9428D483236}"/>
              </a:ext>
            </a:extLst>
          </p:cNvPr>
          <p:cNvCxnSpPr/>
          <p:nvPr/>
        </p:nvCxnSpPr>
        <p:spPr bwMode="auto">
          <a:xfrm>
            <a:off x="2504624" y="2938206"/>
            <a:ext cx="7669161" cy="0"/>
          </a:xfrm>
          <a:prstGeom prst="line">
            <a:avLst/>
          </a:prstGeom>
          <a:ln w="38100">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77663314-54BA-8910-D6D2-4F47014DE65E}"/>
              </a:ext>
            </a:extLst>
          </p:cNvPr>
          <p:cNvCxnSpPr/>
          <p:nvPr/>
        </p:nvCxnSpPr>
        <p:spPr bwMode="auto">
          <a:xfrm>
            <a:off x="2504624" y="2624940"/>
            <a:ext cx="7669161" cy="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E5D54EDD-19DD-1012-CA2D-6235069ABF9A}"/>
              </a:ext>
            </a:extLst>
          </p:cNvPr>
          <p:cNvCxnSpPr/>
          <p:nvPr/>
        </p:nvCxnSpPr>
        <p:spPr bwMode="auto">
          <a:xfrm>
            <a:off x="10173785" y="2624940"/>
            <a:ext cx="0" cy="280219"/>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FBB75495-FF69-209D-C841-A6A64A179A5B}"/>
              </a:ext>
            </a:extLst>
          </p:cNvPr>
          <p:cNvCxnSpPr/>
          <p:nvPr/>
        </p:nvCxnSpPr>
        <p:spPr bwMode="auto">
          <a:xfrm>
            <a:off x="2505573" y="2624940"/>
            <a:ext cx="0" cy="280219"/>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F5282A3C-F34D-3C80-753D-2895847F008A}"/>
              </a:ext>
            </a:extLst>
          </p:cNvPr>
          <p:cNvCxnSpPr/>
          <p:nvPr/>
        </p:nvCxnSpPr>
        <p:spPr bwMode="auto">
          <a:xfrm flipH="1" flipV="1">
            <a:off x="2074333" y="3269317"/>
            <a:ext cx="2302934" cy="820083"/>
          </a:xfrm>
          <a:prstGeom prst="straightConnector1">
            <a:avLst/>
          </a:prstGeom>
          <a:solidFill>
            <a:schemeClr val="accent1"/>
          </a:solidFill>
          <a:ln w="9525" cap="flat" cmpd="sng" algn="ctr">
            <a:solidFill>
              <a:srgbClr val="FF0000"/>
            </a:solidFill>
            <a:prstDash val="solid"/>
            <a:round/>
            <a:headEnd type="triangle"/>
            <a:tailEnd type="triangle"/>
          </a:ln>
          <a:effectLst/>
        </p:spPr>
      </p:cxnSp>
      <p:cxnSp>
        <p:nvCxnSpPr>
          <p:cNvPr id="13" name="Straight Arrow Connector 12">
            <a:extLst>
              <a:ext uri="{FF2B5EF4-FFF2-40B4-BE49-F238E27FC236}">
                <a16:creationId xmlns:a16="http://schemas.microsoft.com/office/drawing/2014/main" id="{F372E506-9DB5-5207-86D7-69B227C91545}"/>
              </a:ext>
            </a:extLst>
          </p:cNvPr>
          <p:cNvCxnSpPr>
            <a:cxnSpLocks/>
          </p:cNvCxnSpPr>
          <p:nvPr/>
        </p:nvCxnSpPr>
        <p:spPr bwMode="auto">
          <a:xfrm flipH="1">
            <a:off x="7975601" y="3348569"/>
            <a:ext cx="2421466" cy="676332"/>
          </a:xfrm>
          <a:prstGeom prst="straightConnector1">
            <a:avLst/>
          </a:prstGeom>
          <a:solidFill>
            <a:schemeClr val="accent1"/>
          </a:solidFill>
          <a:ln w="9525" cap="flat" cmpd="sng" algn="ctr">
            <a:solidFill>
              <a:srgbClr val="FF0000"/>
            </a:solidFill>
            <a:prstDash val="solid"/>
            <a:round/>
            <a:headEnd type="triangle"/>
            <a:tailEnd type="triangle"/>
          </a:ln>
          <a:effectLst/>
        </p:spPr>
      </p:cxnSp>
    </p:spTree>
    <p:extLst>
      <p:ext uri="{BB962C8B-B14F-4D97-AF65-F5344CB8AC3E}">
        <p14:creationId xmlns:p14="http://schemas.microsoft.com/office/powerpoint/2010/main" val="34457493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295400"/>
            <a:ext cx="7772400" cy="619565"/>
          </a:xfrm>
        </p:spPr>
        <p:txBody>
          <a:bodyPr/>
          <a:lstStyle/>
          <a:p>
            <a:r>
              <a:rPr lang="en-US" sz="3200" dirty="0"/>
              <a:t>Account Can Be Enabled from Portal or KC</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50</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7" name="Picture 6">
            <a:extLst>
              <a:ext uri="{FF2B5EF4-FFF2-40B4-BE49-F238E27FC236}">
                <a16:creationId xmlns:a16="http://schemas.microsoft.com/office/drawing/2014/main" id="{E16ECF13-E1CC-1D71-50F8-5228DE490297}"/>
              </a:ext>
            </a:extLst>
          </p:cNvPr>
          <p:cNvPicPr>
            <a:picLocks noChangeAspect="1"/>
          </p:cNvPicPr>
          <p:nvPr/>
        </p:nvPicPr>
        <p:blipFill>
          <a:blip r:embed="rId2"/>
          <a:stretch>
            <a:fillRect/>
          </a:stretch>
        </p:blipFill>
        <p:spPr>
          <a:xfrm>
            <a:off x="3122611" y="2027704"/>
            <a:ext cx="6882108" cy="1706096"/>
          </a:xfrm>
          <a:prstGeom prst="rect">
            <a:avLst/>
          </a:prstGeom>
          <a:ln>
            <a:solidFill>
              <a:srgbClr val="FF0000"/>
            </a:solidFill>
          </a:ln>
        </p:spPr>
      </p:pic>
      <p:pic>
        <p:nvPicPr>
          <p:cNvPr id="9" name="Picture 8">
            <a:extLst>
              <a:ext uri="{FF2B5EF4-FFF2-40B4-BE49-F238E27FC236}">
                <a16:creationId xmlns:a16="http://schemas.microsoft.com/office/drawing/2014/main" id="{8A6E0F42-17AB-E5AC-F025-FB5CE4DBC87C}"/>
              </a:ext>
            </a:extLst>
          </p:cNvPr>
          <p:cNvPicPr>
            <a:picLocks noChangeAspect="1"/>
          </p:cNvPicPr>
          <p:nvPr/>
        </p:nvPicPr>
        <p:blipFill>
          <a:blip r:embed="rId3"/>
          <a:stretch>
            <a:fillRect/>
          </a:stretch>
        </p:blipFill>
        <p:spPr>
          <a:xfrm>
            <a:off x="3301058" y="4038601"/>
            <a:ext cx="6525216" cy="1906243"/>
          </a:xfrm>
          <a:prstGeom prst="rect">
            <a:avLst/>
          </a:prstGeom>
          <a:ln>
            <a:solidFill>
              <a:srgbClr val="FF0000"/>
            </a:solidFill>
          </a:ln>
        </p:spPr>
      </p:pic>
      <p:pic>
        <p:nvPicPr>
          <p:cNvPr id="13" name="Picture 12">
            <a:extLst>
              <a:ext uri="{FF2B5EF4-FFF2-40B4-BE49-F238E27FC236}">
                <a16:creationId xmlns:a16="http://schemas.microsoft.com/office/drawing/2014/main" id="{8238B470-9FEA-9BE3-0842-9CC9AC8C1C80}"/>
              </a:ext>
            </a:extLst>
          </p:cNvPr>
          <p:cNvPicPr>
            <a:picLocks noChangeAspect="1"/>
          </p:cNvPicPr>
          <p:nvPr/>
        </p:nvPicPr>
        <p:blipFill>
          <a:blip r:embed="rId4"/>
          <a:stretch>
            <a:fillRect/>
          </a:stretch>
        </p:blipFill>
        <p:spPr>
          <a:xfrm>
            <a:off x="3772452" y="6057583"/>
            <a:ext cx="5582429" cy="657317"/>
          </a:xfrm>
          <a:prstGeom prst="rect">
            <a:avLst/>
          </a:prstGeom>
          <a:ln>
            <a:solidFill>
              <a:srgbClr val="FF0000"/>
            </a:solidFill>
          </a:ln>
        </p:spPr>
      </p:pic>
    </p:spTree>
    <p:extLst>
      <p:ext uri="{BB962C8B-B14F-4D97-AF65-F5344CB8AC3E}">
        <p14:creationId xmlns:p14="http://schemas.microsoft.com/office/powerpoint/2010/main" val="29772269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240576"/>
            <a:ext cx="7772400" cy="1807424"/>
          </a:xfrm>
        </p:spPr>
        <p:txBody>
          <a:bodyPr/>
          <a:lstStyle/>
          <a:p>
            <a:r>
              <a:rPr lang="en-US" sz="2800" dirty="0"/>
              <a:t>Enabled Account can be used for ACH payments</a:t>
            </a:r>
          </a:p>
          <a:p>
            <a:r>
              <a:rPr lang="en-US" sz="2800" dirty="0"/>
              <a:t>Color-coding</a:t>
            </a:r>
          </a:p>
          <a:p>
            <a:pPr lvl="1"/>
            <a:r>
              <a:rPr lang="en-US" sz="2000" dirty="0"/>
              <a:t>Yellow – needs banking information</a:t>
            </a:r>
          </a:p>
          <a:p>
            <a:pPr lvl="1"/>
            <a:r>
              <a:rPr lang="en-US" sz="2000" dirty="0"/>
              <a:t>Green – banking information entered</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51</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6" name="Picture 5">
            <a:extLst>
              <a:ext uri="{FF2B5EF4-FFF2-40B4-BE49-F238E27FC236}">
                <a16:creationId xmlns:a16="http://schemas.microsoft.com/office/drawing/2014/main" id="{65847E7C-7F45-125A-956E-72F3F16D3454}"/>
              </a:ext>
            </a:extLst>
          </p:cNvPr>
          <p:cNvPicPr>
            <a:picLocks noChangeAspect="1"/>
          </p:cNvPicPr>
          <p:nvPr/>
        </p:nvPicPr>
        <p:blipFill>
          <a:blip r:embed="rId2"/>
          <a:stretch>
            <a:fillRect/>
          </a:stretch>
        </p:blipFill>
        <p:spPr>
          <a:xfrm>
            <a:off x="4037012" y="4218227"/>
            <a:ext cx="6400800" cy="2394653"/>
          </a:xfrm>
          <a:prstGeom prst="rect">
            <a:avLst/>
          </a:prstGeom>
          <a:ln>
            <a:gradFill>
              <a:gsLst>
                <a:gs pos="0">
                  <a:srgbClr val="00B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8" name="Picture 7">
            <a:extLst>
              <a:ext uri="{FF2B5EF4-FFF2-40B4-BE49-F238E27FC236}">
                <a16:creationId xmlns:a16="http://schemas.microsoft.com/office/drawing/2014/main" id="{8565B0B7-A059-F84E-EAC1-23EED9E1C806}"/>
              </a:ext>
            </a:extLst>
          </p:cNvPr>
          <p:cNvPicPr>
            <a:picLocks noChangeAspect="1"/>
          </p:cNvPicPr>
          <p:nvPr/>
        </p:nvPicPr>
        <p:blipFill>
          <a:blip r:embed="rId3"/>
          <a:stretch>
            <a:fillRect/>
          </a:stretch>
        </p:blipFill>
        <p:spPr>
          <a:xfrm>
            <a:off x="2513012" y="3015344"/>
            <a:ext cx="7620000" cy="1822769"/>
          </a:xfrm>
          <a:prstGeom prst="rect">
            <a:avLst/>
          </a:prstGeom>
          <a:ln>
            <a:solidFill>
              <a:srgbClr val="00B050"/>
            </a:solidFill>
          </a:ln>
        </p:spPr>
      </p:pic>
      <p:sp>
        <p:nvSpPr>
          <p:cNvPr id="5" name="TextBox 4">
            <a:extLst>
              <a:ext uri="{FF2B5EF4-FFF2-40B4-BE49-F238E27FC236}">
                <a16:creationId xmlns:a16="http://schemas.microsoft.com/office/drawing/2014/main" id="{2D195A66-80D5-F7C4-5277-E58D8910798C}"/>
              </a:ext>
            </a:extLst>
          </p:cNvPr>
          <p:cNvSpPr txBox="1"/>
          <p:nvPr/>
        </p:nvSpPr>
        <p:spPr>
          <a:xfrm>
            <a:off x="2590800" y="3159369"/>
            <a:ext cx="785446" cy="228600"/>
          </a:xfrm>
          <a:prstGeom prst="rect">
            <a:avLst/>
          </a:prstGeom>
          <a:solidFill>
            <a:srgbClr val="00B050"/>
          </a:solidFill>
        </p:spPr>
        <p:txBody>
          <a:bodyPr wrap="square" rtlCol="0">
            <a:spAutoFit/>
          </a:bodyPr>
          <a:lstStyle/>
          <a:p>
            <a:endParaRPr lang="en-US" dirty="0"/>
          </a:p>
        </p:txBody>
      </p:sp>
    </p:spTree>
    <p:extLst>
      <p:ext uri="{BB962C8B-B14F-4D97-AF65-F5344CB8AC3E}">
        <p14:creationId xmlns:p14="http://schemas.microsoft.com/office/powerpoint/2010/main" val="28789612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447800"/>
            <a:ext cx="7772400" cy="4648200"/>
          </a:xfrm>
        </p:spPr>
        <p:txBody>
          <a:bodyPr/>
          <a:lstStyle/>
          <a:p>
            <a:r>
              <a:rPr lang="en-US" sz="2800" dirty="0"/>
              <a:t>View Account information</a:t>
            </a:r>
          </a:p>
          <a:p>
            <a:endParaRPr lang="en-US" sz="2800" dirty="0"/>
          </a:p>
          <a:p>
            <a:endParaRPr lang="en-US" sz="32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r>
              <a:rPr lang="en-US" sz="2800" dirty="0"/>
              <a:t>Schedule Payments – color coded Account</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52</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10" name="Picture 9">
            <a:extLst>
              <a:ext uri="{FF2B5EF4-FFF2-40B4-BE49-F238E27FC236}">
                <a16:creationId xmlns:a16="http://schemas.microsoft.com/office/drawing/2014/main" id="{58ABD20E-D2D2-80F8-A94F-C8981A0C45BD}"/>
              </a:ext>
            </a:extLst>
          </p:cNvPr>
          <p:cNvPicPr>
            <a:picLocks noChangeAspect="1"/>
          </p:cNvPicPr>
          <p:nvPr/>
        </p:nvPicPr>
        <p:blipFill>
          <a:blip r:embed="rId2"/>
          <a:stretch>
            <a:fillRect/>
          </a:stretch>
        </p:blipFill>
        <p:spPr>
          <a:xfrm>
            <a:off x="3656012" y="2209801"/>
            <a:ext cx="5943600" cy="3411163"/>
          </a:xfrm>
          <a:prstGeom prst="rect">
            <a:avLst/>
          </a:prstGeom>
          <a:ln>
            <a:solidFill>
              <a:srgbClr val="00B050"/>
            </a:solidFill>
          </a:ln>
        </p:spPr>
      </p:pic>
    </p:spTree>
    <p:extLst>
      <p:ext uri="{BB962C8B-B14F-4D97-AF65-F5344CB8AC3E}">
        <p14:creationId xmlns:p14="http://schemas.microsoft.com/office/powerpoint/2010/main" val="29434350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447800"/>
            <a:ext cx="7772400" cy="4648200"/>
          </a:xfrm>
        </p:spPr>
        <p:txBody>
          <a:bodyPr/>
          <a:lstStyle/>
          <a:p>
            <a:r>
              <a:rPr lang="en-US" sz="2800" dirty="0"/>
              <a:t>Schedule Payments – color coded Account</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53</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6" name="Picture 5">
            <a:extLst>
              <a:ext uri="{FF2B5EF4-FFF2-40B4-BE49-F238E27FC236}">
                <a16:creationId xmlns:a16="http://schemas.microsoft.com/office/drawing/2014/main" id="{7BD2F94E-97C0-131C-8496-CDF4DB5F3FE9}"/>
              </a:ext>
            </a:extLst>
          </p:cNvPr>
          <p:cNvPicPr>
            <a:picLocks noChangeAspect="1"/>
          </p:cNvPicPr>
          <p:nvPr/>
        </p:nvPicPr>
        <p:blipFill>
          <a:blip r:embed="rId2"/>
          <a:stretch>
            <a:fillRect/>
          </a:stretch>
        </p:blipFill>
        <p:spPr>
          <a:xfrm>
            <a:off x="3122612" y="2057401"/>
            <a:ext cx="6705600" cy="3931247"/>
          </a:xfrm>
          <a:prstGeom prst="rect">
            <a:avLst/>
          </a:prstGeom>
          <a:ln>
            <a:solidFill>
              <a:srgbClr val="00B050"/>
            </a:solidFill>
          </a:ln>
        </p:spPr>
      </p:pic>
      <p:sp>
        <p:nvSpPr>
          <p:cNvPr id="7" name="TextBox 6">
            <a:extLst>
              <a:ext uri="{FF2B5EF4-FFF2-40B4-BE49-F238E27FC236}">
                <a16:creationId xmlns:a16="http://schemas.microsoft.com/office/drawing/2014/main" id="{B80BF9D0-73B8-3CE4-3F6F-2FD85B6C65A9}"/>
              </a:ext>
            </a:extLst>
          </p:cNvPr>
          <p:cNvSpPr txBox="1"/>
          <p:nvPr/>
        </p:nvSpPr>
        <p:spPr>
          <a:xfrm>
            <a:off x="4722812" y="6155323"/>
            <a:ext cx="3505200"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600" dirty="0"/>
              <a:t>Select a bill to schedule payment date</a:t>
            </a:r>
            <a:endParaRPr lang="en-US" dirty="0"/>
          </a:p>
        </p:txBody>
      </p:sp>
      <p:cxnSp>
        <p:nvCxnSpPr>
          <p:cNvPr id="9" name="Straight Arrow Connector 8">
            <a:extLst>
              <a:ext uri="{FF2B5EF4-FFF2-40B4-BE49-F238E27FC236}">
                <a16:creationId xmlns:a16="http://schemas.microsoft.com/office/drawing/2014/main" id="{6318E52B-AB87-2246-AE42-644F1E486717}"/>
              </a:ext>
            </a:extLst>
          </p:cNvPr>
          <p:cNvCxnSpPr>
            <a:stCxn id="7" idx="1"/>
          </p:cNvCxnSpPr>
          <p:nvPr/>
        </p:nvCxnSpPr>
        <p:spPr bwMode="auto">
          <a:xfrm flipH="1" flipV="1">
            <a:off x="3884612" y="4876800"/>
            <a:ext cx="838200" cy="1447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6698145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447800"/>
            <a:ext cx="7772400" cy="4648200"/>
          </a:xfrm>
        </p:spPr>
        <p:txBody>
          <a:bodyPr/>
          <a:lstStyle/>
          <a:p>
            <a:r>
              <a:rPr lang="en-US" sz="2800" dirty="0"/>
              <a:t>Schedule Payments – color coded Account</a:t>
            </a:r>
          </a:p>
          <a:p>
            <a:pPr lvl="1"/>
            <a:r>
              <a:rPr lang="en-US" sz="2000" dirty="0"/>
              <a:t>Click on </a:t>
            </a:r>
            <a:r>
              <a:rPr lang="en-US" sz="2000" b="1" dirty="0">
                <a:solidFill>
                  <a:srgbClr val="002060"/>
                </a:solidFill>
              </a:rPr>
              <a:t>Set Pay Date </a:t>
            </a:r>
            <a:r>
              <a:rPr lang="en-US" sz="2000" dirty="0"/>
              <a:t>personal bill for account 80212</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54</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7" name="Picture 6">
            <a:extLst>
              <a:ext uri="{FF2B5EF4-FFF2-40B4-BE49-F238E27FC236}">
                <a16:creationId xmlns:a16="http://schemas.microsoft.com/office/drawing/2014/main" id="{81A15822-4C04-9B47-8897-86C0C7D9CB15}"/>
              </a:ext>
            </a:extLst>
          </p:cNvPr>
          <p:cNvPicPr>
            <a:picLocks noChangeAspect="1"/>
          </p:cNvPicPr>
          <p:nvPr/>
        </p:nvPicPr>
        <p:blipFill>
          <a:blip r:embed="rId2"/>
          <a:stretch>
            <a:fillRect/>
          </a:stretch>
        </p:blipFill>
        <p:spPr>
          <a:xfrm>
            <a:off x="2132012" y="2315384"/>
            <a:ext cx="7924800" cy="4324429"/>
          </a:xfrm>
          <a:prstGeom prst="rect">
            <a:avLst/>
          </a:prstGeom>
          <a:ln>
            <a:solidFill>
              <a:srgbClr val="00B050"/>
            </a:solidFill>
          </a:ln>
        </p:spPr>
      </p:pic>
    </p:spTree>
    <p:extLst>
      <p:ext uri="{BB962C8B-B14F-4D97-AF65-F5344CB8AC3E}">
        <p14:creationId xmlns:p14="http://schemas.microsoft.com/office/powerpoint/2010/main" val="23753885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447800"/>
            <a:ext cx="7772400" cy="4648200"/>
          </a:xfrm>
        </p:spPr>
        <p:txBody>
          <a:bodyPr/>
          <a:lstStyle/>
          <a:p>
            <a:r>
              <a:rPr lang="en-US" sz="2800" dirty="0"/>
              <a:t>Schedule Payments – color coded Account</a:t>
            </a:r>
          </a:p>
          <a:p>
            <a:pPr lvl="1"/>
            <a:r>
              <a:rPr lang="en-US" sz="2000" dirty="0"/>
              <a:t>Enter Date – cannot enter prior date or after due date</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55</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9" name="Picture 8">
            <a:extLst>
              <a:ext uri="{FF2B5EF4-FFF2-40B4-BE49-F238E27FC236}">
                <a16:creationId xmlns:a16="http://schemas.microsoft.com/office/drawing/2014/main" id="{0E112A96-A947-71A9-7E7A-703FE9F1E989}"/>
              </a:ext>
            </a:extLst>
          </p:cNvPr>
          <p:cNvPicPr>
            <a:picLocks noChangeAspect="1"/>
          </p:cNvPicPr>
          <p:nvPr/>
        </p:nvPicPr>
        <p:blipFill>
          <a:blip r:embed="rId2"/>
          <a:stretch>
            <a:fillRect/>
          </a:stretch>
        </p:blipFill>
        <p:spPr>
          <a:xfrm>
            <a:off x="3198813" y="2514600"/>
            <a:ext cx="3734215" cy="3446968"/>
          </a:xfrm>
          <a:prstGeom prst="rect">
            <a:avLst/>
          </a:prstGeom>
          <a:ln>
            <a:gradFill>
              <a:gsLst>
                <a:gs pos="0">
                  <a:srgbClr val="00B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11" name="Picture 10">
            <a:extLst>
              <a:ext uri="{FF2B5EF4-FFF2-40B4-BE49-F238E27FC236}">
                <a16:creationId xmlns:a16="http://schemas.microsoft.com/office/drawing/2014/main" id="{6086681C-509A-0C9A-06E8-7DA0C5223963}"/>
              </a:ext>
            </a:extLst>
          </p:cNvPr>
          <p:cNvPicPr>
            <a:picLocks noChangeAspect="1"/>
          </p:cNvPicPr>
          <p:nvPr/>
        </p:nvPicPr>
        <p:blipFill>
          <a:blip r:embed="rId3"/>
          <a:stretch>
            <a:fillRect/>
          </a:stretch>
        </p:blipFill>
        <p:spPr>
          <a:xfrm>
            <a:off x="4800112" y="4938647"/>
            <a:ext cx="4163006" cy="943107"/>
          </a:xfrm>
          <a:prstGeom prst="rect">
            <a:avLst/>
          </a:prstGeom>
          <a:ln>
            <a:solidFill>
              <a:srgbClr val="00B050"/>
            </a:solidFill>
          </a:ln>
        </p:spPr>
      </p:pic>
    </p:spTree>
    <p:extLst>
      <p:ext uri="{BB962C8B-B14F-4D97-AF65-F5344CB8AC3E}">
        <p14:creationId xmlns:p14="http://schemas.microsoft.com/office/powerpoint/2010/main" val="13354771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447800"/>
            <a:ext cx="7772400" cy="4648200"/>
          </a:xfrm>
        </p:spPr>
        <p:txBody>
          <a:bodyPr/>
          <a:lstStyle/>
          <a:p>
            <a:r>
              <a:rPr lang="en-US" sz="2800" dirty="0"/>
              <a:t>Schedule Payments – color coded Account</a:t>
            </a:r>
          </a:p>
          <a:p>
            <a:pPr lvl="1"/>
            <a:r>
              <a:rPr lang="en-US" sz="2000" dirty="0"/>
              <a:t>Payment Scheduled</a:t>
            </a:r>
          </a:p>
          <a:p>
            <a:pPr marL="0" indent="0">
              <a:buNone/>
            </a:pPr>
            <a:endParaRPr lang="en-US" dirty="0"/>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56</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6" name="Picture 5">
            <a:extLst>
              <a:ext uri="{FF2B5EF4-FFF2-40B4-BE49-F238E27FC236}">
                <a16:creationId xmlns:a16="http://schemas.microsoft.com/office/drawing/2014/main" id="{894FB886-2DEA-A8FB-5823-017DD0748137}"/>
              </a:ext>
            </a:extLst>
          </p:cNvPr>
          <p:cNvPicPr>
            <a:picLocks noChangeAspect="1"/>
          </p:cNvPicPr>
          <p:nvPr/>
        </p:nvPicPr>
        <p:blipFill>
          <a:blip r:embed="rId2"/>
          <a:stretch>
            <a:fillRect/>
          </a:stretch>
        </p:blipFill>
        <p:spPr>
          <a:xfrm>
            <a:off x="2436812" y="2743200"/>
            <a:ext cx="7772400" cy="2873996"/>
          </a:xfrm>
          <a:prstGeom prst="rect">
            <a:avLst/>
          </a:prstGeom>
          <a:ln>
            <a:solidFill>
              <a:srgbClr val="00B050"/>
            </a:solidFill>
          </a:ln>
        </p:spPr>
      </p:pic>
      <p:sp>
        <p:nvSpPr>
          <p:cNvPr id="8" name="TextBox 7">
            <a:extLst>
              <a:ext uri="{FF2B5EF4-FFF2-40B4-BE49-F238E27FC236}">
                <a16:creationId xmlns:a16="http://schemas.microsoft.com/office/drawing/2014/main" id="{69BB3A14-7A4F-DCFF-06D9-C7B740C8BB4D}"/>
              </a:ext>
            </a:extLst>
          </p:cNvPr>
          <p:cNvSpPr txBox="1"/>
          <p:nvPr/>
        </p:nvSpPr>
        <p:spPr>
          <a:xfrm>
            <a:off x="3808412" y="5911334"/>
            <a:ext cx="20574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a:t>Scheduled Pay Date</a:t>
            </a:r>
          </a:p>
        </p:txBody>
      </p:sp>
      <p:cxnSp>
        <p:nvCxnSpPr>
          <p:cNvPr id="12" name="Straight Arrow Connector 11">
            <a:extLst>
              <a:ext uri="{FF2B5EF4-FFF2-40B4-BE49-F238E27FC236}">
                <a16:creationId xmlns:a16="http://schemas.microsoft.com/office/drawing/2014/main" id="{EB5B19FC-42C2-32A2-A7B7-DC14DBB2D9EA}"/>
              </a:ext>
            </a:extLst>
          </p:cNvPr>
          <p:cNvCxnSpPr/>
          <p:nvPr/>
        </p:nvCxnSpPr>
        <p:spPr bwMode="auto">
          <a:xfrm flipV="1">
            <a:off x="4113212" y="4572000"/>
            <a:ext cx="228600" cy="1295400"/>
          </a:xfrm>
          <a:prstGeom prst="straightConnector1">
            <a:avLst/>
          </a:prstGeom>
          <a:ln>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0307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1B0192-AE16-89EB-7122-2D4765167752}"/>
              </a:ext>
            </a:extLst>
          </p:cNvPr>
          <p:cNvSpPr>
            <a:spLocks noGrp="1"/>
          </p:cNvSpPr>
          <p:nvPr>
            <p:ph idx="1"/>
          </p:nvPr>
        </p:nvSpPr>
        <p:spPr>
          <a:xfrm>
            <a:off x="2817812" y="1447800"/>
            <a:ext cx="7772400" cy="533400"/>
          </a:xfrm>
        </p:spPr>
        <p:txBody>
          <a:bodyPr/>
          <a:lstStyle/>
          <a:p>
            <a:r>
              <a:rPr lang="en-US" dirty="0"/>
              <a:t>Parameters for Payment Processing</a:t>
            </a:r>
          </a:p>
        </p:txBody>
      </p:sp>
      <p:sp>
        <p:nvSpPr>
          <p:cNvPr id="3" name="Slide Number Placeholder 2">
            <a:extLst>
              <a:ext uri="{FF2B5EF4-FFF2-40B4-BE49-F238E27FC236}">
                <a16:creationId xmlns:a16="http://schemas.microsoft.com/office/drawing/2014/main" id="{FBDB9B04-6195-166D-A9B3-C6013B41DCC5}"/>
              </a:ext>
            </a:extLst>
          </p:cNvPr>
          <p:cNvSpPr>
            <a:spLocks noGrp="1"/>
          </p:cNvSpPr>
          <p:nvPr>
            <p:ph type="sldNum" sz="quarter" idx="10"/>
          </p:nvPr>
        </p:nvSpPr>
        <p:spPr/>
        <p:txBody>
          <a:bodyPr/>
          <a:lstStyle/>
          <a:p>
            <a:fld id="{E01ABE7C-D557-4CAA-AC9E-0A55A9FE9F7F}" type="slidenum">
              <a:rPr lang="en-US" smtClean="0"/>
              <a:pPr/>
              <a:t>57</a:t>
            </a:fld>
            <a:endParaRPr lang="en-US" dirty="0"/>
          </a:p>
        </p:txBody>
      </p:sp>
      <p:sp>
        <p:nvSpPr>
          <p:cNvPr id="4" name="Content Placeholder 3">
            <a:extLst>
              <a:ext uri="{FF2B5EF4-FFF2-40B4-BE49-F238E27FC236}">
                <a16:creationId xmlns:a16="http://schemas.microsoft.com/office/drawing/2014/main" id="{860AF63F-0B3F-4D24-6F57-153DE1CFE11B}"/>
              </a:ext>
            </a:extLst>
          </p:cNvPr>
          <p:cNvSpPr>
            <a:spLocks noGrp="1"/>
          </p:cNvSpPr>
          <p:nvPr>
            <p:ph sz="quarter" idx="11"/>
          </p:nvPr>
        </p:nvSpPr>
        <p:spPr/>
        <p:txBody>
          <a:bodyPr>
            <a:normAutofit lnSpcReduction="10000"/>
          </a:bodyPr>
          <a:lstStyle/>
          <a:p>
            <a:pPr algn="ctr"/>
            <a:r>
              <a:rPr lang="en-US" dirty="0" err="1"/>
              <a:t>KeyNet</a:t>
            </a:r>
            <a:r>
              <a:rPr lang="en-US" dirty="0"/>
              <a:t> Payment Portal and ACH</a:t>
            </a:r>
          </a:p>
          <a:p>
            <a:pPr algn="ctr"/>
            <a:r>
              <a:rPr lang="en-US" sz="3000" dirty="0"/>
              <a:t>[Automated Clearinghouse]</a:t>
            </a:r>
          </a:p>
        </p:txBody>
      </p:sp>
      <p:pic>
        <p:nvPicPr>
          <p:cNvPr id="7" name="Picture 6">
            <a:extLst>
              <a:ext uri="{FF2B5EF4-FFF2-40B4-BE49-F238E27FC236}">
                <a16:creationId xmlns:a16="http://schemas.microsoft.com/office/drawing/2014/main" id="{03BA1C9C-0218-E507-13D3-24A4BDDD12BD}"/>
              </a:ext>
            </a:extLst>
          </p:cNvPr>
          <p:cNvPicPr>
            <a:picLocks noChangeAspect="1"/>
          </p:cNvPicPr>
          <p:nvPr/>
        </p:nvPicPr>
        <p:blipFill>
          <a:blip r:embed="rId2"/>
          <a:stretch>
            <a:fillRect/>
          </a:stretch>
        </p:blipFill>
        <p:spPr>
          <a:xfrm>
            <a:off x="1752988" y="2286000"/>
            <a:ext cx="4256314" cy="3701960"/>
          </a:xfrm>
          <a:prstGeom prst="rect">
            <a:avLst/>
          </a:prstGeom>
          <a:ln>
            <a:solidFill>
              <a:srgbClr val="00B050"/>
            </a:solidFill>
          </a:ln>
        </p:spPr>
      </p:pic>
      <p:pic>
        <p:nvPicPr>
          <p:cNvPr id="10" name="Picture 9">
            <a:extLst>
              <a:ext uri="{FF2B5EF4-FFF2-40B4-BE49-F238E27FC236}">
                <a16:creationId xmlns:a16="http://schemas.microsoft.com/office/drawing/2014/main" id="{B02D46CF-242E-914D-89F3-481BF039901B}"/>
              </a:ext>
            </a:extLst>
          </p:cNvPr>
          <p:cNvPicPr>
            <a:picLocks noChangeAspect="1"/>
          </p:cNvPicPr>
          <p:nvPr/>
        </p:nvPicPr>
        <p:blipFill>
          <a:blip r:embed="rId3"/>
          <a:stretch>
            <a:fillRect/>
          </a:stretch>
        </p:blipFill>
        <p:spPr>
          <a:xfrm>
            <a:off x="6201294" y="2859592"/>
            <a:ext cx="4281550" cy="3693608"/>
          </a:xfrm>
          <a:prstGeom prst="rect">
            <a:avLst/>
          </a:prstGeom>
          <a:ln>
            <a:solidFill>
              <a:schemeClr val="accent1"/>
            </a:solidFill>
          </a:ln>
        </p:spPr>
      </p:pic>
    </p:spTree>
    <p:extLst>
      <p:ext uri="{BB962C8B-B14F-4D97-AF65-F5344CB8AC3E}">
        <p14:creationId xmlns:p14="http://schemas.microsoft.com/office/powerpoint/2010/main" val="38032315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7848FD-1C52-4EBC-8913-56A01A34DD73}"/>
              </a:ext>
            </a:extLst>
          </p:cNvPr>
          <p:cNvSpPr>
            <a:spLocks noGrp="1"/>
          </p:cNvSpPr>
          <p:nvPr>
            <p:ph idx="1"/>
          </p:nvPr>
        </p:nvSpPr>
        <p:spPr>
          <a:xfrm>
            <a:off x="2817812" y="1219200"/>
            <a:ext cx="7772400" cy="5181600"/>
          </a:xfrm>
        </p:spPr>
        <p:txBody>
          <a:bodyPr/>
          <a:lstStyle/>
          <a:p>
            <a:pPr lvl="1"/>
            <a:r>
              <a:rPr lang="en-US" dirty="0"/>
              <a:t>Required</a:t>
            </a:r>
          </a:p>
          <a:p>
            <a:pPr lvl="2"/>
            <a:r>
              <a:rPr lang="en-US" dirty="0"/>
              <a:t>Balancing to Payment Provider Report</a:t>
            </a:r>
          </a:p>
          <a:p>
            <a:pPr lvl="2"/>
            <a:r>
              <a:rPr lang="en-US" dirty="0"/>
              <a:t>If transactions are not passed back to Keystone</a:t>
            </a:r>
          </a:p>
          <a:p>
            <a:pPr lvl="2"/>
            <a:r>
              <a:rPr lang="en-US" dirty="0"/>
              <a:t>Regular review</a:t>
            </a:r>
          </a:p>
          <a:p>
            <a:pPr lvl="2"/>
            <a:r>
              <a:rPr lang="en-US" dirty="0"/>
              <a:t>Easily Addressed with </a:t>
            </a:r>
            <a:r>
              <a:rPr lang="en-US" dirty="0" err="1"/>
              <a:t>ValPay</a:t>
            </a:r>
            <a:r>
              <a:rPr lang="en-US" dirty="0"/>
              <a:t> integration</a:t>
            </a:r>
          </a:p>
          <a:p>
            <a:endParaRPr lang="en-US" dirty="0"/>
          </a:p>
        </p:txBody>
      </p:sp>
      <p:sp>
        <p:nvSpPr>
          <p:cNvPr id="3" name="Slide Number Placeholder 2">
            <a:extLst>
              <a:ext uri="{FF2B5EF4-FFF2-40B4-BE49-F238E27FC236}">
                <a16:creationId xmlns:a16="http://schemas.microsoft.com/office/drawing/2014/main" id="{3602C6D6-6675-4F78-AC6B-9E17414E3300}"/>
              </a:ext>
            </a:extLst>
          </p:cNvPr>
          <p:cNvSpPr>
            <a:spLocks noGrp="1"/>
          </p:cNvSpPr>
          <p:nvPr>
            <p:ph type="sldNum" sz="quarter" idx="10"/>
          </p:nvPr>
        </p:nvSpPr>
        <p:spPr/>
        <p:txBody>
          <a:bodyPr/>
          <a:lstStyle/>
          <a:p>
            <a:fld id="{E01ABE7C-D557-4CAA-AC9E-0A55A9FE9F7F}" type="slidenum">
              <a:rPr lang="en-US" smtClean="0"/>
              <a:pPr/>
              <a:t>58</a:t>
            </a:fld>
            <a:endParaRPr lang="en-US" dirty="0"/>
          </a:p>
        </p:txBody>
      </p:sp>
      <p:sp>
        <p:nvSpPr>
          <p:cNvPr id="4" name="Content Placeholder 3">
            <a:extLst>
              <a:ext uri="{FF2B5EF4-FFF2-40B4-BE49-F238E27FC236}">
                <a16:creationId xmlns:a16="http://schemas.microsoft.com/office/drawing/2014/main" id="{507F675C-2B11-4522-9CE7-C4F7C05E6629}"/>
              </a:ext>
            </a:extLst>
          </p:cNvPr>
          <p:cNvSpPr>
            <a:spLocks noGrp="1"/>
          </p:cNvSpPr>
          <p:nvPr>
            <p:ph sz="quarter" idx="11"/>
          </p:nvPr>
        </p:nvSpPr>
        <p:spPr/>
        <p:txBody>
          <a:bodyPr/>
          <a:lstStyle/>
          <a:p>
            <a:r>
              <a:rPr lang="en-US" dirty="0"/>
              <a:t>Payment Portal</a:t>
            </a:r>
          </a:p>
        </p:txBody>
      </p:sp>
    </p:spTree>
    <p:extLst>
      <p:ext uri="{BB962C8B-B14F-4D97-AF65-F5344CB8AC3E}">
        <p14:creationId xmlns:p14="http://schemas.microsoft.com/office/powerpoint/2010/main" val="29192510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2412" y="1371600"/>
            <a:ext cx="5048250" cy="5068093"/>
          </a:xfrm>
        </p:spPr>
        <p:txBody>
          <a:bodyPr>
            <a:normAutofit/>
          </a:bodyPr>
          <a:lstStyle/>
          <a:p>
            <a:pPr marL="461963" indent="-461963"/>
            <a:r>
              <a:rPr lang="en-US">
                <a:solidFill>
                  <a:srgbClr val="3C3C3C"/>
                </a:solidFill>
              </a:rPr>
              <a:t>All responses will be entered into a drawing for a $50 Amazon Gift Card. </a:t>
            </a:r>
          </a:p>
          <a:p>
            <a:pPr marL="461963" indent="-461963"/>
            <a:r>
              <a:rPr lang="en-US">
                <a:solidFill>
                  <a:srgbClr val="3C3C3C"/>
                </a:solidFill>
              </a:rPr>
              <a:t>Drawing to take place Friday at lunch. There will be multiple winners! </a:t>
            </a:r>
          </a:p>
          <a:p>
            <a:pPr marL="461963" indent="-461963"/>
            <a:r>
              <a:rPr lang="en-US" b="1" u="sng">
                <a:solidFill>
                  <a:srgbClr val="3C3C3C"/>
                </a:solidFill>
                <a:hlinkClick r:id="rId2">
                  <a:extLst>
                    <a:ext uri="{A12FA001-AC4F-418D-AE19-62706E023703}">
                      <ahyp:hlinkClr xmlns:ahyp="http://schemas.microsoft.com/office/drawing/2018/hyperlinkcolor" val="tx"/>
                    </a:ext>
                  </a:extLst>
                </a:hlinkClick>
              </a:rPr>
              <a:t>Link to session survey</a:t>
            </a:r>
            <a:r>
              <a:rPr lang="en-US">
                <a:solidFill>
                  <a:srgbClr val="3C3C3C"/>
                </a:solidFill>
              </a:rPr>
              <a:t> or scan this QR code (also on the agenda)</a:t>
            </a:r>
          </a:p>
          <a:p>
            <a:pPr marL="461963" indent="-461963"/>
            <a:endParaRPr lang="en-US">
              <a:solidFill>
                <a:srgbClr val="3C3C3C"/>
              </a:solidFill>
            </a:endParaRPr>
          </a:p>
          <a:p>
            <a:pPr marL="461963" indent="-461963"/>
            <a:endParaRPr lang="en-US">
              <a:solidFill>
                <a:srgbClr val="3C3C3C"/>
              </a:solidFill>
            </a:endParaRPr>
          </a:p>
        </p:txBody>
      </p:sp>
      <p:sp>
        <p:nvSpPr>
          <p:cNvPr id="4" name="Slide Number Placeholder 3"/>
          <p:cNvSpPr>
            <a:spLocks noGrp="1"/>
          </p:cNvSpPr>
          <p:nvPr>
            <p:ph type="sldNum" sz="quarter" idx="10"/>
          </p:nvPr>
        </p:nvSpPr>
        <p:spPr>
          <a:xfrm>
            <a:off x="11504612" y="6439693"/>
            <a:ext cx="381000" cy="227013"/>
          </a:xfrm>
        </p:spPr>
        <p:txBody>
          <a:bodyPr>
            <a:normAutofit/>
          </a:bodyPr>
          <a:lstStyle/>
          <a:p>
            <a:pPr>
              <a:lnSpc>
                <a:spcPct val="90000"/>
              </a:lnSpc>
              <a:spcAft>
                <a:spcPts val="600"/>
              </a:spcAft>
            </a:pPr>
            <a:fld id="{E01ABE7C-D557-4CAA-AC9E-0A55A9FE9F7F}" type="slidenum">
              <a:rPr lang="en-US" sz="900" smtClean="0"/>
              <a:pPr>
                <a:lnSpc>
                  <a:spcPct val="90000"/>
                </a:lnSpc>
                <a:spcAft>
                  <a:spcPts val="600"/>
                </a:spcAft>
              </a:pPr>
              <a:t>59</a:t>
            </a:fld>
            <a:endParaRPr lang="en-US" sz="900"/>
          </a:p>
        </p:txBody>
      </p:sp>
      <p:sp>
        <p:nvSpPr>
          <p:cNvPr id="2" name="Title 1"/>
          <p:cNvSpPr>
            <a:spLocks noGrp="1"/>
          </p:cNvSpPr>
          <p:nvPr>
            <p:ph type="title" idx="4294967295"/>
          </p:nvPr>
        </p:nvSpPr>
        <p:spPr>
          <a:xfrm>
            <a:off x="1522412" y="228600"/>
            <a:ext cx="10287000" cy="990600"/>
          </a:xfrm>
        </p:spPr>
        <p:txBody>
          <a:bodyPr anchor="ctr">
            <a:normAutofit/>
          </a:bodyPr>
          <a:lstStyle/>
          <a:p>
            <a:pPr>
              <a:lnSpc>
                <a:spcPct val="90000"/>
              </a:lnSpc>
            </a:pPr>
            <a:r>
              <a:rPr lang="en-US" sz="3400"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rcRect r="388" b="-4"/>
          <a:stretch>
            <a:fillRect/>
          </a:stretch>
        </p:blipFill>
        <p:spPr>
          <a:xfrm>
            <a:off x="6761162" y="1371600"/>
            <a:ext cx="5048250" cy="5068093"/>
          </a:xfrm>
          <a:prstGeom prst="rect">
            <a:avLst/>
          </a:prstGeom>
          <a:noFill/>
        </p:spPr>
      </p:pic>
    </p:spTree>
    <p:extLst>
      <p:ext uri="{BB962C8B-B14F-4D97-AF65-F5344CB8AC3E}">
        <p14:creationId xmlns:p14="http://schemas.microsoft.com/office/powerpoint/2010/main" val="450344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BD0FC-9CBE-542E-0C01-7BA1ACD860A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3E2ECA-900E-A890-2506-68D39A82A230}"/>
              </a:ext>
            </a:extLst>
          </p:cNvPr>
          <p:cNvSpPr>
            <a:spLocks noGrp="1"/>
          </p:cNvSpPr>
          <p:nvPr>
            <p:ph idx="1"/>
          </p:nvPr>
        </p:nvSpPr>
        <p:spPr>
          <a:xfrm>
            <a:off x="1726750" y="1219201"/>
            <a:ext cx="10360501" cy="5333999"/>
          </a:xfrm>
        </p:spPr>
        <p:txBody>
          <a:bodyPr/>
          <a:lstStyle/>
          <a:p>
            <a:r>
              <a:rPr lang="en-US" dirty="0"/>
              <a:t>Adjust Interest Date</a:t>
            </a:r>
          </a:p>
          <a:p>
            <a:endParaRPr lang="en-US" dirty="0"/>
          </a:p>
        </p:txBody>
      </p:sp>
      <p:sp>
        <p:nvSpPr>
          <p:cNvPr id="3" name="Slide Number Placeholder 2">
            <a:extLst>
              <a:ext uri="{FF2B5EF4-FFF2-40B4-BE49-F238E27FC236}">
                <a16:creationId xmlns:a16="http://schemas.microsoft.com/office/drawing/2014/main" id="{D9158E78-133C-EED7-7575-4209A6AA005A}"/>
              </a:ext>
            </a:extLst>
          </p:cNvPr>
          <p:cNvSpPr>
            <a:spLocks noGrp="1"/>
          </p:cNvSpPr>
          <p:nvPr>
            <p:ph type="sldNum" sz="quarter" idx="10"/>
          </p:nvPr>
        </p:nvSpPr>
        <p:spPr/>
        <p:txBody>
          <a:bodyPr/>
          <a:lstStyle/>
          <a:p>
            <a:fld id="{E01ABE7C-D557-4CAA-AC9E-0A55A9FE9F7F}" type="slidenum">
              <a:rPr lang="en-US" smtClean="0"/>
              <a:pPr/>
              <a:t>6</a:t>
            </a:fld>
            <a:endParaRPr lang="en-US"/>
          </a:p>
        </p:txBody>
      </p:sp>
      <p:sp>
        <p:nvSpPr>
          <p:cNvPr id="4" name="Content Placeholder 3">
            <a:extLst>
              <a:ext uri="{FF2B5EF4-FFF2-40B4-BE49-F238E27FC236}">
                <a16:creationId xmlns:a16="http://schemas.microsoft.com/office/drawing/2014/main" id="{042E450C-9BBB-D03D-7BB0-AC55B7BC6358}"/>
              </a:ext>
            </a:extLst>
          </p:cNvPr>
          <p:cNvSpPr>
            <a:spLocks noGrp="1"/>
          </p:cNvSpPr>
          <p:nvPr>
            <p:ph sz="quarter" idx="11"/>
          </p:nvPr>
        </p:nvSpPr>
        <p:spPr/>
        <p:txBody>
          <a:bodyPr/>
          <a:lstStyle/>
          <a:p>
            <a:r>
              <a:rPr lang="en-US" dirty="0"/>
              <a:t>Centralized Collections</a:t>
            </a:r>
          </a:p>
        </p:txBody>
      </p:sp>
      <p:pic>
        <p:nvPicPr>
          <p:cNvPr id="16" name="Picture 15">
            <a:extLst>
              <a:ext uri="{FF2B5EF4-FFF2-40B4-BE49-F238E27FC236}">
                <a16:creationId xmlns:a16="http://schemas.microsoft.com/office/drawing/2014/main" id="{D9780997-E72D-738F-815A-DAE0FD1CED22}"/>
              </a:ext>
            </a:extLst>
          </p:cNvPr>
          <p:cNvPicPr>
            <a:picLocks noChangeAspect="1"/>
          </p:cNvPicPr>
          <p:nvPr/>
        </p:nvPicPr>
        <p:blipFill>
          <a:blip r:embed="rId3"/>
          <a:stretch>
            <a:fillRect/>
          </a:stretch>
        </p:blipFill>
        <p:spPr>
          <a:xfrm>
            <a:off x="1515938" y="1924609"/>
            <a:ext cx="5273204" cy="4513260"/>
          </a:xfrm>
          <a:prstGeom prst="rect">
            <a:avLst/>
          </a:prstGeom>
          <a:solidFill>
            <a:srgbClr val="00B050"/>
          </a:solidFill>
        </p:spPr>
      </p:pic>
      <p:pic>
        <p:nvPicPr>
          <p:cNvPr id="18" name="Picture 17">
            <a:extLst>
              <a:ext uri="{FF2B5EF4-FFF2-40B4-BE49-F238E27FC236}">
                <a16:creationId xmlns:a16="http://schemas.microsoft.com/office/drawing/2014/main" id="{00ACFD8C-1114-8555-F5F6-875C47F5296A}"/>
              </a:ext>
            </a:extLst>
          </p:cNvPr>
          <p:cNvPicPr>
            <a:picLocks noChangeAspect="1"/>
          </p:cNvPicPr>
          <p:nvPr/>
        </p:nvPicPr>
        <p:blipFill>
          <a:blip r:embed="rId4"/>
          <a:stretch>
            <a:fillRect/>
          </a:stretch>
        </p:blipFill>
        <p:spPr>
          <a:xfrm>
            <a:off x="6876124" y="1924609"/>
            <a:ext cx="5211128" cy="4513260"/>
          </a:xfrm>
          <a:prstGeom prst="rect">
            <a:avLst/>
          </a:prstGeom>
          <a:solidFill>
            <a:srgbClr val="00B050"/>
          </a:solidFill>
        </p:spPr>
      </p:pic>
      <p:cxnSp>
        <p:nvCxnSpPr>
          <p:cNvPr id="20" name="Straight Connector 19">
            <a:extLst>
              <a:ext uri="{FF2B5EF4-FFF2-40B4-BE49-F238E27FC236}">
                <a16:creationId xmlns:a16="http://schemas.microsoft.com/office/drawing/2014/main" id="{C43B04D3-1449-1B55-302E-68E9E81CB90D}"/>
              </a:ext>
            </a:extLst>
          </p:cNvPr>
          <p:cNvCxnSpPr>
            <a:cxnSpLocks/>
          </p:cNvCxnSpPr>
          <p:nvPr/>
        </p:nvCxnSpPr>
        <p:spPr bwMode="auto">
          <a:xfrm>
            <a:off x="1356722" y="6437868"/>
            <a:ext cx="5432420" cy="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DC72BA2-C6E3-376B-8FE6-1A5DEF23438D}"/>
              </a:ext>
            </a:extLst>
          </p:cNvPr>
          <p:cNvCxnSpPr>
            <a:cxnSpLocks/>
          </p:cNvCxnSpPr>
          <p:nvPr/>
        </p:nvCxnSpPr>
        <p:spPr bwMode="auto">
          <a:xfrm>
            <a:off x="6983431" y="6223820"/>
            <a:ext cx="510382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3115CCBA-FEC9-567B-C274-402C4522DAFE}"/>
              </a:ext>
            </a:extLst>
          </p:cNvPr>
          <p:cNvCxnSpPr>
            <a:cxnSpLocks/>
          </p:cNvCxnSpPr>
          <p:nvPr/>
        </p:nvCxnSpPr>
        <p:spPr bwMode="auto">
          <a:xfrm flipV="1">
            <a:off x="1515938" y="6223820"/>
            <a:ext cx="5273204" cy="4411"/>
          </a:xfrm>
          <a:prstGeom prst="line">
            <a:avLst/>
          </a:prstGeom>
          <a:solidFill>
            <a:schemeClr val="accent1"/>
          </a:solidFill>
          <a:ln w="12700" cap="flat" cmpd="sng" algn="ctr">
            <a:solidFill>
              <a:srgbClr val="FF0000"/>
            </a:solidFill>
            <a:prstDash val="solid"/>
            <a:round/>
            <a:headEnd type="none" w="med" len="med"/>
            <a:tailEnd type="none" w="med" len="med"/>
          </a:ln>
          <a:effectLst/>
        </p:spPr>
      </p:cxnSp>
      <p:cxnSp>
        <p:nvCxnSpPr>
          <p:cNvPr id="29" name="Straight Connector 28">
            <a:extLst>
              <a:ext uri="{FF2B5EF4-FFF2-40B4-BE49-F238E27FC236}">
                <a16:creationId xmlns:a16="http://schemas.microsoft.com/office/drawing/2014/main" id="{93299142-2B32-F67E-3922-EB5DD25C60EC}"/>
              </a:ext>
            </a:extLst>
          </p:cNvPr>
          <p:cNvCxnSpPr/>
          <p:nvPr/>
        </p:nvCxnSpPr>
        <p:spPr bwMode="auto">
          <a:xfrm>
            <a:off x="6907000" y="6437868"/>
            <a:ext cx="5103820" cy="0"/>
          </a:xfrm>
          <a:prstGeom prst="line">
            <a:avLst/>
          </a:prstGeom>
          <a:solidFill>
            <a:schemeClr val="accent1"/>
          </a:solidFill>
          <a:ln w="12700" cap="flat" cmpd="sng" algn="ctr">
            <a:solidFill>
              <a:srgbClr val="FF0000"/>
            </a:solidFill>
            <a:prstDash val="solid"/>
            <a:round/>
            <a:headEnd type="none" w="med" len="med"/>
            <a:tailEnd type="none" w="med" len="med"/>
          </a:ln>
          <a:effectLst/>
        </p:spPr>
      </p:cxnSp>
      <p:cxnSp>
        <p:nvCxnSpPr>
          <p:cNvPr id="6" name="Straight Arrow Connector 5">
            <a:extLst>
              <a:ext uri="{FF2B5EF4-FFF2-40B4-BE49-F238E27FC236}">
                <a16:creationId xmlns:a16="http://schemas.microsoft.com/office/drawing/2014/main" id="{BD30ECD7-E2C3-8B86-D81F-120A2D455AB9}"/>
              </a:ext>
            </a:extLst>
          </p:cNvPr>
          <p:cNvCxnSpPr>
            <a:cxnSpLocks/>
          </p:cNvCxnSpPr>
          <p:nvPr/>
        </p:nvCxnSpPr>
        <p:spPr bwMode="auto">
          <a:xfrm>
            <a:off x="2674374" y="2762865"/>
            <a:ext cx="1641987" cy="1111045"/>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0A686661-52AE-A96F-8DB2-E8924D45CFDD}"/>
              </a:ext>
            </a:extLst>
          </p:cNvPr>
          <p:cNvCxnSpPr/>
          <p:nvPr/>
        </p:nvCxnSpPr>
        <p:spPr bwMode="auto">
          <a:xfrm>
            <a:off x="7875639" y="2762865"/>
            <a:ext cx="2939845" cy="78658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100DBCAE-EF07-6B95-704B-4F003B674610}"/>
              </a:ext>
            </a:extLst>
          </p:cNvPr>
          <p:cNvCxnSpPr/>
          <p:nvPr/>
        </p:nvCxnSpPr>
        <p:spPr bwMode="auto">
          <a:xfrm flipH="1">
            <a:off x="9281652" y="3972232"/>
            <a:ext cx="1740309" cy="216309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059553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61812-0462-E416-CF66-323CF1C22FA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CDAB5C-8664-0AF2-9BAE-DD2A0EB3D8AF}"/>
              </a:ext>
            </a:extLst>
          </p:cNvPr>
          <p:cNvSpPr>
            <a:spLocks noGrp="1"/>
          </p:cNvSpPr>
          <p:nvPr>
            <p:ph idx="1"/>
          </p:nvPr>
        </p:nvSpPr>
        <p:spPr>
          <a:xfrm>
            <a:off x="1726751" y="1371600"/>
            <a:ext cx="3421720" cy="5181600"/>
          </a:xfrm>
        </p:spPr>
        <p:txBody>
          <a:bodyPr/>
          <a:lstStyle/>
          <a:p>
            <a:r>
              <a:rPr lang="en-US" dirty="0"/>
              <a:t>Change Tax Group</a:t>
            </a:r>
          </a:p>
          <a:p>
            <a:endParaRPr lang="en-US" dirty="0"/>
          </a:p>
        </p:txBody>
      </p:sp>
      <p:sp>
        <p:nvSpPr>
          <p:cNvPr id="3" name="Slide Number Placeholder 2">
            <a:extLst>
              <a:ext uri="{FF2B5EF4-FFF2-40B4-BE49-F238E27FC236}">
                <a16:creationId xmlns:a16="http://schemas.microsoft.com/office/drawing/2014/main" id="{3AB108B7-354A-1AEA-FCFA-518A11BA711C}"/>
              </a:ext>
            </a:extLst>
          </p:cNvPr>
          <p:cNvSpPr>
            <a:spLocks noGrp="1"/>
          </p:cNvSpPr>
          <p:nvPr>
            <p:ph type="sldNum" sz="quarter" idx="10"/>
          </p:nvPr>
        </p:nvSpPr>
        <p:spPr/>
        <p:txBody>
          <a:bodyPr/>
          <a:lstStyle/>
          <a:p>
            <a:fld id="{E01ABE7C-D557-4CAA-AC9E-0A55A9FE9F7F}" type="slidenum">
              <a:rPr lang="en-US" smtClean="0"/>
              <a:pPr/>
              <a:t>7</a:t>
            </a:fld>
            <a:endParaRPr lang="en-US"/>
          </a:p>
        </p:txBody>
      </p:sp>
      <p:sp>
        <p:nvSpPr>
          <p:cNvPr id="4" name="Content Placeholder 3">
            <a:extLst>
              <a:ext uri="{FF2B5EF4-FFF2-40B4-BE49-F238E27FC236}">
                <a16:creationId xmlns:a16="http://schemas.microsoft.com/office/drawing/2014/main" id="{01F29A66-70A4-56E2-0328-5DF41EAC1C59}"/>
              </a:ext>
            </a:extLst>
          </p:cNvPr>
          <p:cNvSpPr>
            <a:spLocks noGrp="1"/>
          </p:cNvSpPr>
          <p:nvPr>
            <p:ph sz="quarter" idx="11"/>
          </p:nvPr>
        </p:nvSpPr>
        <p:spPr/>
        <p:txBody>
          <a:bodyPr/>
          <a:lstStyle/>
          <a:p>
            <a:r>
              <a:rPr lang="en-US" dirty="0"/>
              <a:t>Centralized Collections</a:t>
            </a:r>
          </a:p>
        </p:txBody>
      </p:sp>
      <p:pic>
        <p:nvPicPr>
          <p:cNvPr id="6" name="Picture 5">
            <a:extLst>
              <a:ext uri="{FF2B5EF4-FFF2-40B4-BE49-F238E27FC236}">
                <a16:creationId xmlns:a16="http://schemas.microsoft.com/office/drawing/2014/main" id="{94A7FE56-32A4-E971-A630-42C6B322C139}"/>
              </a:ext>
            </a:extLst>
          </p:cNvPr>
          <p:cNvPicPr>
            <a:picLocks noChangeAspect="1"/>
          </p:cNvPicPr>
          <p:nvPr/>
        </p:nvPicPr>
        <p:blipFill>
          <a:blip r:embed="rId2"/>
          <a:stretch>
            <a:fillRect/>
          </a:stretch>
        </p:blipFill>
        <p:spPr>
          <a:xfrm>
            <a:off x="5341327" y="1153297"/>
            <a:ext cx="6238056" cy="5399903"/>
          </a:xfrm>
          <a:prstGeom prst="rect">
            <a:avLst/>
          </a:prstGeom>
        </p:spPr>
      </p:pic>
      <p:cxnSp>
        <p:nvCxnSpPr>
          <p:cNvPr id="7" name="Straight Arrow Connector 6">
            <a:extLst>
              <a:ext uri="{FF2B5EF4-FFF2-40B4-BE49-F238E27FC236}">
                <a16:creationId xmlns:a16="http://schemas.microsoft.com/office/drawing/2014/main" id="{BA121787-2121-A3B4-446A-794C1A7CFF4F}"/>
              </a:ext>
            </a:extLst>
          </p:cNvPr>
          <p:cNvCxnSpPr>
            <a:cxnSpLocks/>
          </p:cNvCxnSpPr>
          <p:nvPr/>
        </p:nvCxnSpPr>
        <p:spPr bwMode="auto">
          <a:xfrm flipH="1">
            <a:off x="7315200" y="2172929"/>
            <a:ext cx="462116" cy="1256071"/>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221273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ACD82-0E10-7C2C-3342-AEC3EE838F4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D26BB9A-D6A3-DD4F-DB50-AA9F6CDBD4D4}"/>
              </a:ext>
            </a:extLst>
          </p:cNvPr>
          <p:cNvSpPr>
            <a:spLocks noGrp="1"/>
          </p:cNvSpPr>
          <p:nvPr>
            <p:ph idx="1"/>
          </p:nvPr>
        </p:nvSpPr>
        <p:spPr>
          <a:xfrm>
            <a:off x="1726751" y="1371600"/>
            <a:ext cx="3898798" cy="5181600"/>
          </a:xfrm>
        </p:spPr>
        <p:txBody>
          <a:bodyPr/>
          <a:lstStyle/>
          <a:p>
            <a:r>
              <a:rPr lang="en-US" dirty="0"/>
              <a:t>Result of Changing Tax Group</a:t>
            </a:r>
          </a:p>
        </p:txBody>
      </p:sp>
      <p:sp>
        <p:nvSpPr>
          <p:cNvPr id="3" name="Slide Number Placeholder 2">
            <a:extLst>
              <a:ext uri="{FF2B5EF4-FFF2-40B4-BE49-F238E27FC236}">
                <a16:creationId xmlns:a16="http://schemas.microsoft.com/office/drawing/2014/main" id="{FA8C7773-4F69-F2A8-4619-6475266DE897}"/>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4" name="Content Placeholder 3">
            <a:extLst>
              <a:ext uri="{FF2B5EF4-FFF2-40B4-BE49-F238E27FC236}">
                <a16:creationId xmlns:a16="http://schemas.microsoft.com/office/drawing/2014/main" id="{5CA6C7F4-B9DC-72BE-E709-CA6B37EBF35C}"/>
              </a:ext>
            </a:extLst>
          </p:cNvPr>
          <p:cNvSpPr>
            <a:spLocks noGrp="1"/>
          </p:cNvSpPr>
          <p:nvPr>
            <p:ph sz="quarter" idx="11"/>
          </p:nvPr>
        </p:nvSpPr>
        <p:spPr/>
        <p:txBody>
          <a:bodyPr/>
          <a:lstStyle/>
          <a:p>
            <a:r>
              <a:rPr lang="en-US" dirty="0"/>
              <a:t>Centralized Collections</a:t>
            </a:r>
          </a:p>
        </p:txBody>
      </p:sp>
      <p:pic>
        <p:nvPicPr>
          <p:cNvPr id="6" name="Picture 5">
            <a:extLst>
              <a:ext uri="{FF2B5EF4-FFF2-40B4-BE49-F238E27FC236}">
                <a16:creationId xmlns:a16="http://schemas.microsoft.com/office/drawing/2014/main" id="{7A3FE712-9EFE-81CF-3415-29486BD4FC08}"/>
              </a:ext>
            </a:extLst>
          </p:cNvPr>
          <p:cNvPicPr>
            <a:picLocks noChangeAspect="1"/>
          </p:cNvPicPr>
          <p:nvPr/>
        </p:nvPicPr>
        <p:blipFill>
          <a:blip r:embed="rId2"/>
          <a:stretch>
            <a:fillRect/>
          </a:stretch>
        </p:blipFill>
        <p:spPr>
          <a:xfrm>
            <a:off x="5068957" y="1133120"/>
            <a:ext cx="6261365" cy="5420080"/>
          </a:xfrm>
          <a:prstGeom prst="rect">
            <a:avLst/>
          </a:prstGeom>
          <a:solidFill>
            <a:srgbClr val="00B050"/>
          </a:solidFill>
        </p:spPr>
      </p:pic>
      <p:cxnSp>
        <p:nvCxnSpPr>
          <p:cNvPr id="7" name="Straight Arrow Connector 6">
            <a:extLst>
              <a:ext uri="{FF2B5EF4-FFF2-40B4-BE49-F238E27FC236}">
                <a16:creationId xmlns:a16="http://schemas.microsoft.com/office/drawing/2014/main" id="{593FD216-FC91-ED5A-A00A-7AEA21415353}"/>
              </a:ext>
            </a:extLst>
          </p:cNvPr>
          <p:cNvCxnSpPr>
            <a:cxnSpLocks/>
          </p:cNvCxnSpPr>
          <p:nvPr/>
        </p:nvCxnSpPr>
        <p:spPr bwMode="auto">
          <a:xfrm flipH="1">
            <a:off x="6094412" y="3608439"/>
            <a:ext cx="562027" cy="2625213"/>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a16="http://schemas.microsoft.com/office/drawing/2014/main" id="{7B807F63-4CA1-928B-6FBE-8F4761ABB968}"/>
              </a:ext>
            </a:extLst>
          </p:cNvPr>
          <p:cNvCxnSpPr>
            <a:cxnSpLocks/>
          </p:cNvCxnSpPr>
          <p:nvPr/>
        </p:nvCxnSpPr>
        <p:spPr bwMode="auto">
          <a:xfrm flipH="1">
            <a:off x="7108723" y="2123768"/>
            <a:ext cx="511277" cy="122903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872857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1C770-9C93-87A8-4412-ECE5D51AB02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BF3AE-8054-7F3D-36FC-5BC171A01911}"/>
              </a:ext>
            </a:extLst>
          </p:cNvPr>
          <p:cNvSpPr>
            <a:spLocks noGrp="1"/>
          </p:cNvSpPr>
          <p:nvPr>
            <p:ph idx="1"/>
          </p:nvPr>
        </p:nvSpPr>
        <p:spPr/>
        <p:txBody>
          <a:bodyPr>
            <a:normAutofit/>
          </a:bodyPr>
          <a:lstStyle/>
          <a:p>
            <a:pPr>
              <a:buFont typeface="Wingdings" panose="05000000000000000000" pitchFamily="2" charset="2"/>
              <a:buChar char="Ø"/>
            </a:pPr>
            <a:r>
              <a:rPr lang="en-US" sz="3600" dirty="0"/>
              <a:t>Print Report</a:t>
            </a:r>
          </a:p>
        </p:txBody>
      </p:sp>
      <p:sp>
        <p:nvSpPr>
          <p:cNvPr id="3" name="Slide Number Placeholder 2">
            <a:extLst>
              <a:ext uri="{FF2B5EF4-FFF2-40B4-BE49-F238E27FC236}">
                <a16:creationId xmlns:a16="http://schemas.microsoft.com/office/drawing/2014/main" id="{31CA71A6-6FBB-A4A1-8260-4838CEA949FD}"/>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9</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FBB0CF06-BED7-A7B7-AA66-2BB1C4A64E50}"/>
              </a:ext>
            </a:extLst>
          </p:cNvPr>
          <p:cNvSpPr>
            <a:spLocks noGrp="1"/>
          </p:cNvSpPr>
          <p:nvPr>
            <p:ph type="title" idx="4294967295"/>
          </p:nvPr>
        </p:nvSpPr>
        <p:spPr>
          <a:xfrm>
            <a:off x="1522412" y="228600"/>
            <a:ext cx="10287000" cy="990600"/>
          </a:xfrm>
          <a:prstGeom prst="rect">
            <a:avLst/>
          </a:prstGeom>
        </p:spPr>
        <p:txBody>
          <a:bodyPr/>
          <a:lstStyle/>
          <a:p>
            <a:r>
              <a:rPr lang="en-US" dirty="0"/>
              <a:t>Centralized Collections</a:t>
            </a:r>
          </a:p>
        </p:txBody>
      </p:sp>
      <p:pic>
        <p:nvPicPr>
          <p:cNvPr id="5" name="Content Placeholder 5">
            <a:extLst>
              <a:ext uri="{FF2B5EF4-FFF2-40B4-BE49-F238E27FC236}">
                <a16:creationId xmlns:a16="http://schemas.microsoft.com/office/drawing/2014/main" id="{734ADD03-FBE0-EE99-4062-6101407AA626}"/>
              </a:ext>
            </a:extLst>
          </p:cNvPr>
          <p:cNvPicPr>
            <a:picLocks noChangeAspect="1"/>
          </p:cNvPicPr>
          <p:nvPr/>
        </p:nvPicPr>
        <p:blipFill>
          <a:blip r:embed="rId2"/>
          <a:stretch>
            <a:fillRect/>
          </a:stretch>
        </p:blipFill>
        <p:spPr>
          <a:xfrm>
            <a:off x="6094412" y="1219993"/>
            <a:ext cx="5909672" cy="5067300"/>
          </a:xfrm>
          <a:prstGeom prst="rect">
            <a:avLst/>
          </a:prstGeom>
          <a:ln>
            <a:solidFill>
              <a:srgbClr val="FF0000"/>
            </a:solidFill>
          </a:ln>
        </p:spPr>
      </p:pic>
      <p:pic>
        <p:nvPicPr>
          <p:cNvPr id="6" name="Picture 5">
            <a:extLst>
              <a:ext uri="{FF2B5EF4-FFF2-40B4-BE49-F238E27FC236}">
                <a16:creationId xmlns:a16="http://schemas.microsoft.com/office/drawing/2014/main" id="{0B2B62D8-7879-03DD-B071-C9D829CFBEC1}"/>
              </a:ext>
            </a:extLst>
          </p:cNvPr>
          <p:cNvPicPr>
            <a:picLocks noChangeAspect="1"/>
          </p:cNvPicPr>
          <p:nvPr/>
        </p:nvPicPr>
        <p:blipFill>
          <a:blip r:embed="rId3"/>
          <a:stretch>
            <a:fillRect/>
          </a:stretch>
        </p:blipFill>
        <p:spPr>
          <a:xfrm>
            <a:off x="184741" y="3710910"/>
            <a:ext cx="6905625" cy="2689890"/>
          </a:xfrm>
          <a:prstGeom prst="rect">
            <a:avLst/>
          </a:prstGeom>
          <a:ln>
            <a:solidFill>
              <a:srgbClr val="FF0000"/>
            </a:solidFill>
          </a:ln>
        </p:spPr>
      </p:pic>
      <p:cxnSp>
        <p:nvCxnSpPr>
          <p:cNvPr id="8" name="Straight Arrow Connector 7">
            <a:extLst>
              <a:ext uri="{FF2B5EF4-FFF2-40B4-BE49-F238E27FC236}">
                <a16:creationId xmlns:a16="http://schemas.microsoft.com/office/drawing/2014/main" id="{531CEF72-DBCF-C7CF-144A-0DCDB9178F78}"/>
              </a:ext>
            </a:extLst>
          </p:cNvPr>
          <p:cNvCxnSpPr>
            <a:cxnSpLocks/>
          </p:cNvCxnSpPr>
          <p:nvPr/>
        </p:nvCxnSpPr>
        <p:spPr bwMode="auto">
          <a:xfrm flipH="1">
            <a:off x="9134168" y="2113935"/>
            <a:ext cx="1189703" cy="1445342"/>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0BF6014B-D40E-8A92-1441-756948B34940}"/>
              </a:ext>
            </a:extLst>
          </p:cNvPr>
          <p:cNvCxnSpPr>
            <a:cxnSpLocks/>
          </p:cNvCxnSpPr>
          <p:nvPr/>
        </p:nvCxnSpPr>
        <p:spPr bwMode="auto">
          <a:xfrm flipH="1">
            <a:off x="7069715" y="4257367"/>
            <a:ext cx="1743559" cy="1229033"/>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801889386"/>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2.xml><?xml version="1.0" encoding="utf-8"?>
<ds:datastoreItem xmlns:ds="http://schemas.openxmlformats.org/officeDocument/2006/customXml" ds:itemID="{1CD61EE3-95FD-4891-BBDC-D8126F1022BA}">
  <ds:schemaRefs>
    <ds:schemaRef ds:uri="5e0b9a0b-fe70-4913-b410-e68a4fc5ed57"/>
    <ds:schemaRef ds:uri="781812da-d73b-4284-b311-b75665a972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25F8734-FC53-4E41-A2D9-59E5B2971B15}">
  <ds:schemaRefs>
    <ds:schemaRef ds:uri="5e0b9a0b-fe70-4913-b410-e68a4fc5ed57"/>
    <ds:schemaRef ds:uri="781812da-d73b-4284-b311-b75665a9727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1259</TotalTime>
  <Words>1222</Words>
  <Application>Microsoft Office PowerPoint</Application>
  <PresentationFormat>Custom</PresentationFormat>
  <Paragraphs>279</Paragraphs>
  <Slides>59</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59</vt:i4>
      </vt:variant>
    </vt:vector>
  </HeadingPairs>
  <TitlesOfParts>
    <vt:vector size="66" baseType="lpstr">
      <vt:lpstr>Aptos</vt:lpstr>
      <vt:lpstr>Arial</vt:lpstr>
      <vt:lpstr>Calibri</vt:lpstr>
      <vt:lpstr>Times New Roman</vt:lpstr>
      <vt:lpstr>Wingdings</vt:lpstr>
      <vt:lpstr>Keystone - NASU</vt:lpstr>
      <vt:lpstr>Keystone - NASU</vt:lpstr>
      <vt:lpstr>Centralized Collections KeyNet Payment Portal</vt:lpstr>
      <vt:lpstr>NASU 2025 Session Surveys – we want your feedback!</vt:lpstr>
      <vt:lpstr> Centralized Collections </vt:lpstr>
      <vt:lpstr>PowerPoint Presentation</vt:lpstr>
      <vt:lpstr>Centralized Collections</vt:lpstr>
      <vt:lpstr>PowerPoint Presentation</vt:lpstr>
      <vt:lpstr>PowerPoint Presentation</vt:lpstr>
      <vt:lpstr>PowerPoint Presentation</vt:lpstr>
      <vt:lpstr>Centralized Collections</vt:lpstr>
      <vt:lpstr>Centralized Collections</vt:lpstr>
      <vt:lpstr>Centralized Collections</vt:lpstr>
      <vt:lpstr>Centralized Collections</vt:lpstr>
      <vt:lpstr>Centralized Collections</vt:lpstr>
      <vt:lpstr>Centralized Collections</vt:lpstr>
      <vt:lpstr>Centralized Collections</vt:lpstr>
      <vt:lpstr>Centralized Collections</vt:lpstr>
      <vt:lpstr>Centralized Collections</vt:lpstr>
      <vt:lpstr>Centralized Collections</vt:lpstr>
      <vt:lpstr>PowerPoint Presentation</vt:lpstr>
      <vt:lpstr>PowerPoint Presentation</vt:lpstr>
      <vt:lpstr>PowerPoint Presentation</vt:lpstr>
      <vt:lpstr>PowerPoint Presentation</vt:lpstr>
      <vt:lpstr>PowerPoint Presentation</vt:lpstr>
      <vt:lpstr>KeyNet Payment Portal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Tom Keefe</cp:lastModifiedBy>
  <cp:revision>10</cp:revision>
  <cp:lastPrinted>2016-09-16T15:22:39Z</cp:lastPrinted>
  <dcterms:created xsi:type="dcterms:W3CDTF">2009-02-19T19:39:49Z</dcterms:created>
  <dcterms:modified xsi:type="dcterms:W3CDTF">2025-10-03T17:26:33Z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