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0E_BC5BB878.xml" ContentType="application/vnd.ms-powerpoint.comments+xml"/>
  <Override PartName="/ppt/comments/modernComment_110_776311F5.xml" ContentType="application/vnd.ms-powerpoint.comments+xml"/>
  <Override PartName="/ppt/comments/modernComment_14B_1DA3390.xml" ContentType="application/vnd.ms-powerpoint.comments+xml"/>
  <Override PartName="/ppt/comments/modernComment_14A_6E5A0B23.xml" ContentType="application/vnd.ms-powerpoint.comments+xml"/>
  <Override PartName="/ppt/comments/modernComment_111_B8BA976D.xml" ContentType="application/vnd.ms-powerpoint.comments+xml"/>
  <Override PartName="/ppt/comments/modernComment_119_175208D8.xml" ContentType="application/vnd.ms-powerpoint.comments+xml"/>
  <Override PartName="/ppt/notesSlides/notesSlide3.xml" ContentType="application/vnd.openxmlformats-officedocument.presentationml.notesSlide+xml"/>
  <Override PartName="/ppt/comments/modernComment_114_2669630F.xml" ContentType="application/vnd.ms-powerpoint.comments+xml"/>
  <Override PartName="/ppt/comments/modernComment_115_54885295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138_2BAC3E71.xml" ContentType="application/vnd.ms-powerpoint.comments+xml"/>
  <Override PartName="/ppt/comments/modernComment_149_712D5154.xml" ContentType="application/vnd.ms-powerpoint.comments+xml"/>
  <Override PartName="/ppt/comments/modernComment_118_FB6FE3F1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31"/>
  </p:notesMasterIdLst>
  <p:handoutMasterIdLst>
    <p:handoutMasterId r:id="rId32"/>
  </p:handoutMasterIdLst>
  <p:sldIdLst>
    <p:sldId id="256" r:id="rId5"/>
    <p:sldId id="271" r:id="rId6"/>
    <p:sldId id="270" r:id="rId7"/>
    <p:sldId id="272" r:id="rId8"/>
    <p:sldId id="331" r:id="rId9"/>
    <p:sldId id="330" r:id="rId10"/>
    <p:sldId id="273" r:id="rId11"/>
    <p:sldId id="281" r:id="rId12"/>
    <p:sldId id="274" r:id="rId13"/>
    <p:sldId id="275" r:id="rId14"/>
    <p:sldId id="276" r:id="rId15"/>
    <p:sldId id="277" r:id="rId16"/>
    <p:sldId id="327" r:id="rId17"/>
    <p:sldId id="328" r:id="rId18"/>
    <p:sldId id="323" r:id="rId19"/>
    <p:sldId id="324" r:id="rId20"/>
    <p:sldId id="325" r:id="rId21"/>
    <p:sldId id="279" r:id="rId22"/>
    <p:sldId id="5520" r:id="rId23"/>
    <p:sldId id="5521" r:id="rId24"/>
    <p:sldId id="5522" r:id="rId25"/>
    <p:sldId id="5523" r:id="rId26"/>
    <p:sldId id="312" r:id="rId27"/>
    <p:sldId id="326" r:id="rId28"/>
    <p:sldId id="329" r:id="rId29"/>
    <p:sldId id="280" r:id="rId30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021400-6CF4-F20B-5646-31633CE23E87}" name="Dave Scheine" initials="DS" userId="S::d.scheine@valsoftcorp.com::49435bb9-a6d0-4116-b72c-324d85fea97e" providerId="AD"/>
  <p188:author id="{086C5003-7EF2-9B1E-5E10-BB08CFE812A2}" name="Judd Van Dervort Jr" initials="" userId="S::Judd.vanDervortJr@keyinfosys.com::d621e527-ed73-4b86-aea6-223cc6cf5759" providerId="AD"/>
  <p188:author id="{85C945A8-1444-FE98-CCBC-A8ACDB36EF06}" name="Judd Van Dervort Jr" initials="JJ" userId="S::judd.vandervortjr@keyinfosys.com::d621e527-ed73-4b86-aea6-223cc6cf575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12018"/>
    <a:srgbClr val="999999"/>
    <a:srgbClr val="AC0029"/>
    <a:srgbClr val="000000"/>
    <a:srgbClr val="D34817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BE1755-2216-ACFB-AB9C-F99F45252A3C}" v="47" dt="2025-10-01T15:54:27.062"/>
    <p1510:client id="{4DA02735-4891-34BC-C32E-5A43B33614A8}" v="471" dt="2025-10-01T20:58:18.961"/>
    <p1510:client id="{F7536932-F574-4DD4-BE39-620C60B8BDA1}" v="5" dt="2025-10-02T12:19:44.4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omments/modernComment_10E_BC5BB87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FEC73FF-7180-2E45-8E78-9ED94093B572}" authorId="{9E021400-6CF4-F20B-5646-31633CE23E87}" created="2025-09-26T18:11:46.565" startDate="2025-09-29T17:59:45.389" dueDate="2025-09-29T17:59:45.389" assignedTo="{086C5003-7EF2-9B1E-5E10-BB08CFE812A2}" title="@Judd Van Dervort Jr added a map, feel free to edit it, esp if i missed anyone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60127608" sldId="270"/>
      <ac:spMk id="3" creationId="{5A21F028-BE2C-152A-EBFC-4D688FB58C11}"/>
    </ac:deMkLst>
    <p188:replyLst>
      <p188:reply id="{24633C21-93F6-49F6-87DB-13C2A7D85380}" authorId="{85C945A8-1444-FE98-CCBC-A8ACDB36EF06}" created="2025-09-26T20:05:36.430">
        <p188:txBody>
          <a:bodyPr/>
          <a:lstStyle/>
          <a:p>
            <a:r>
              <a:rPr lang="en-US"/>
              <a:t>Nice idea but beyond my technical capability!  Have someone else do it?</a:t>
            </a:r>
          </a:p>
        </p188:txBody>
      </p188:reply>
      <p188:reply id="{48271150-DEC3-C14C-8304-5EF2DC15223C}" authorId="{9E021400-6CF4-F20B-5646-31633CE23E87}" created="2025-09-29T17:59:45.383">
        <p188:txBody>
          <a:bodyPr/>
          <a:lstStyle/>
          <a:p>
            <a:r>
              <a:rPr lang="en-US"/>
              <a:t>[@Judd Van Dervort Jr] added a map, feel free to edit it, esp if i missed anyone</a:t>
            </a:r>
          </a:p>
        </p188:txBody>
      </p188:reply>
    </p188:replyLst>
    <p188:txBody>
      <a:bodyPr/>
      <a:lstStyle/>
      <a:p>
        <a:r>
          <a:rPr lang="en-US"/>
          <a:t>as most of the slides are very text heavy, could show this as a map with pins where each customer is located?</a:t>
        </a:r>
      </a:p>
    </p188:txBody>
    <p188:extLst>
      <p:ext xmlns:p="http://schemas.openxmlformats.org/presentationml/2006/main" uri="{5BB2D875-25FF-4072-B9AC-8F64D62656EB}">
        <p228:taskDetails xmlns:p228="http://schemas.microsoft.com/office/powerpoint/2022/08/main">
          <p228:history>
            <p228:event time="2025-09-29T17:59:45.389" id="{A7CD9055-9E87-454F-ACE1-BD2BD9C86828}">
              <p228:atrbtn authorId="{9E021400-6CF4-F20B-5646-31633CE23E87}"/>
              <p228:anchr>
                <p228:comment id="{48271150-DEC3-C14C-8304-5EF2DC15223C}"/>
              </p228:anchr>
              <p228:add/>
            </p228:event>
            <p228:event time="2025-09-29T17:59:45.389" id="{F880DB9F-23EB-0245-A756-F8093F79A5B9}">
              <p228:atrbtn authorId="{9E021400-6CF4-F20B-5646-31633CE23E87}"/>
              <p228:anchr>
                <p228:comment id="{48271150-DEC3-C14C-8304-5EF2DC15223C}"/>
              </p228:anchr>
              <p228:asgn authorId="{086C5003-7EF2-9B1E-5E10-BB08CFE812A2}"/>
            </p228:event>
            <p228:event time="2025-09-29T17:59:45.389" id="{EFBCBE1B-E95C-7B41-939E-5AF9140AAE56}">
              <p228:atrbtn authorId="{9E021400-6CF4-F20B-5646-31633CE23E87}"/>
              <p228:anchr>
                <p228:comment id="{48271150-DEC3-C14C-8304-5EF2DC15223C}"/>
              </p228:anchr>
              <p228:date stDt="2025-09-29T17:59:45.389" endDt="2025-09-29T17:59:45.389"/>
            </p228:event>
            <p228:event time="2025-09-29T17:59:45.389" id="{F26CE348-C98F-F14B-8799-3B76C34AAB9A}">
              <p228:atrbtn authorId="{9E021400-6CF4-F20B-5646-31633CE23E87}"/>
              <p228:anchr>
                <p228:comment id="{48271150-DEC3-C14C-8304-5EF2DC15223C}"/>
              </p228:anchr>
              <p228:title val="@Judd Van Dervort Jr added a map, feel free to edit it, esp if i missed anyone"/>
            </p228:event>
          </p228:history>
        </p228:taskDetails>
      </p:ext>
    </p188:extLst>
  </p188:cm>
</p188:cmLst>
</file>

<file path=ppt/comments/modernComment_110_776311F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46F8888-E15F-0A48-AB7B-C2B0F078814F}" authorId="{9E021400-6CF4-F20B-5646-31633CE23E87}" created="2025-09-26T18:12:36.66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002981365" sldId="272"/>
      <ac:spMk id="3" creationId="{B9AF7FAB-2D9C-CCF5-EAAC-1A9B9C1C38EF}"/>
    </ac:deMkLst>
    <p188:replyLst>
      <p188:reply id="{2DA2554C-C032-4562-B474-9A3EA9B4155D}" authorId="{85C945A8-1444-FE98-CCBC-A8ACDB36EF06}" created="2025-09-26T20:07:14.795">
        <p188:txBody>
          <a:bodyPr/>
          <a:lstStyle/>
          <a:p>
            <a:r>
              <a:rPr lang="en-US"/>
              <a:t>Head shots, I don't know if I have access to.  But in line with not too much text on a slide I was certainly not just going to read names but will give a verbal overview (a reminder in most cases) of everyone's role in the company</a:t>
            </a:r>
          </a:p>
        </p188:txBody>
      </p188:reply>
    </p188:replyLst>
    <p188:txBody>
      <a:bodyPr/>
      <a:lstStyle/>
      <a:p>
        <a:r>
          <a:rPr lang="en-US"/>
          <a:t>if possible could show mini head shots of each person and what they do  or product(s) they cover?</a:t>
        </a:r>
      </a:p>
    </p188:txBody>
  </p188:cm>
</p188:cmLst>
</file>

<file path=ppt/comments/modernComment_111_B8BA976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CCC3FC6-9D5F-2B49-9DB1-42949522AA7D}" authorId="{9E021400-6CF4-F20B-5646-31633CE23E87}" created="2025-09-26T18:13:09.076">
    <pc:sldMkLst xmlns:pc="http://schemas.microsoft.com/office/powerpoint/2013/main/command">
      <pc:docMk/>
      <pc:sldMk cId="3099236205" sldId="273"/>
    </pc:sldMkLst>
    <p188:txBody>
      <a:bodyPr/>
      <a:lstStyle/>
      <a:p>
        <a:r>
          <a:rPr lang="en-US"/>
          <a:t>add headshots</a:t>
        </a:r>
      </a:p>
    </p188:txBody>
  </p188:cm>
</p188:cmLst>
</file>

<file path=ppt/comments/modernComment_114_2669630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9097C91-FF79-4841-9D85-2E33AAABF147}" authorId="{9E021400-6CF4-F20B-5646-31633CE23E87}" created="2025-09-26T18:17:07.924">
    <pc:sldMkLst xmlns:pc="http://schemas.microsoft.com/office/powerpoint/2013/main/command">
      <pc:docMk/>
      <pc:sldMk cId="644440847" sldId="276"/>
    </pc:sldMkLst>
    <p188:replyLst>
      <p188:reply id="{9733BE2F-AAEC-444B-B335-9ADC107E6C4F}" authorId="{85C945A8-1444-FE98-CCBC-A8ACDB36EF06}" created="2025-09-26T20:10:18.254">
        <p188:txBody>
          <a:bodyPr/>
          <a:lstStyle/>
          <a:p>
            <a:r>
              <a:rPr lang="en-US"/>
              <a:t>it is really on overarching theme of NASU (trying to interest customers in adopting more pieces of the total system).   I would certainly not want to name customers and modules they "should" have but don't yet.  Or "shame" any as underutilizing the total offering (for whatever specific reasons).</a:t>
            </a:r>
          </a:p>
        </p188:txBody>
      </p188:reply>
    </p188:replyLst>
    <p188:txBody>
      <a:bodyPr/>
      <a:lstStyle/>
      <a:p>
        <a:r>
          <a:rPr lang="en-US"/>
          <a:t>not sure where to add or if it's too "blunt" but worth calling out Upsell? ie X customers use all of Keystone, Y do not. While we are not here to "sell" this weekend, we do encourage you to learn more about our modules and learn what your peers are doing?</a:t>
        </a:r>
      </a:p>
    </p188:txBody>
  </p188:cm>
</p188:cmLst>
</file>

<file path=ppt/comments/modernComment_115_5488529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EE06A60-B126-154D-9D17-60DDB86AD1E1}" authorId="{9E021400-6CF4-F20B-5646-31633CE23E87}" created="2025-09-26T18:17:49.672">
    <pc:sldMkLst xmlns:pc="http://schemas.microsoft.com/office/powerpoint/2013/main/command">
      <pc:docMk/>
      <pc:sldMk cId="1418220181" sldId="277"/>
    </pc:sldMkLst>
    <p188:replyLst>
      <p188:reply id="{2CBBAAD6-B24D-49CD-9E30-64867DFF85A0}" authorId="{85C945A8-1444-FE98-CCBC-A8ACDB36EF06}" created="2025-09-26T20:12:10.647">
        <p188:txBody>
          <a:bodyPr/>
          <a:lstStyle/>
          <a:p>
            <a:r>
              <a:rPr lang="en-US"/>
              <a:t>OK</a:t>
            </a:r>
          </a:p>
        </p188:txBody>
      </p188:reply>
    </p188:replyLst>
    <p188:txBody>
      <a:bodyPr/>
      <a:lstStyle/>
      <a:p>
        <a:r>
          <a:rPr lang="en-US"/>
          <a:t>Make sure tone is positive: “We heard you → fixing long-standing issues → better upgrade path, lower support needs.”
Suggest bolding customer benefits (easier implementations, smoother upgrades, less downtime).</a:t>
        </a:r>
      </a:p>
    </p188:txBody>
  </p188:cm>
</p188:cmLst>
</file>

<file path=ppt/comments/modernComment_118_FB6FE3F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ABF232C-F3EE-E244-A651-1EAD32ED95DE}" authorId="{9E021400-6CF4-F20B-5646-31633CE23E87}" created="2025-09-26T18:20:39.189">
    <pc:sldMkLst xmlns:pc="http://schemas.microsoft.com/office/powerpoint/2013/main/command">
      <pc:docMk/>
      <pc:sldMk cId="4218414065" sldId="280"/>
    </pc:sldMkLst>
    <p188:txBody>
      <a:bodyPr/>
      <a:lstStyle/>
      <a:p>
        <a:r>
          <a:rPr lang="en-US"/>
          <a:t>Thank everyone for coming as well?
</a:t>
        </a:r>
      </a:p>
    </p188:txBody>
  </p188:cm>
</p188:cmLst>
</file>

<file path=ppt/comments/modernComment_119_175208D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1F8AAC-21BD-1945-BC84-ABFA5EE06079}" authorId="{9E021400-6CF4-F20B-5646-31633CE23E87}" created="2025-09-26T18:14:08.912">
    <pc:sldMkLst xmlns:pc="http://schemas.microsoft.com/office/powerpoint/2013/main/command">
      <pc:docMk/>
      <pc:sldMk cId="391252184" sldId="281"/>
    </pc:sldMkLst>
    <p188:txBody>
      <a:bodyPr/>
      <a:lstStyle/>
      <a:p>
        <a:r>
          <a:rPr lang="en-US"/>
          <a:t>do you need this slide? or it overlaps with 7?</a:t>
        </a:r>
      </a:p>
    </p188:txBody>
  </p188:cm>
</p188:cmLst>
</file>

<file path=ppt/comments/modernComment_138_2BAC3E7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F38EDBC-C114-CC48-A6F7-0E4E99F54AE2}" authorId="{9E021400-6CF4-F20B-5646-31633CE23E87}" created="2025-09-26T18:20:09.861">
    <pc:sldMkLst xmlns:pc="http://schemas.microsoft.com/office/powerpoint/2013/main/command">
      <pc:docMk/>
      <pc:sldMk cId="732708465" sldId="312"/>
    </pc:sldMkLst>
    <p188:txBody>
      <a:bodyPr/>
      <a:lstStyle/>
      <a:p>
        <a:r>
          <a:rPr lang="en-US"/>
          <a:t>could use photos of Ole Red and County Music Hall of Fame
</a:t>
        </a:r>
      </a:p>
    </p188:txBody>
  </p188:cm>
</p188:cmLst>
</file>

<file path=ppt/comments/modernComment_149_712D515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CD97977-ED1A-488D-839A-808B50E05A44}" authorId="{9E021400-6CF4-F20B-5646-31633CE23E87}" created="2025-09-26T18:20:39.189">
    <pc:sldMkLst xmlns:pc="http://schemas.microsoft.com/office/powerpoint/2013/main/command">
      <pc:docMk/>
      <pc:sldMk cId="4218414065" sldId="280"/>
    </pc:sldMkLst>
    <p188:txBody>
      <a:bodyPr/>
      <a:lstStyle/>
      <a:p>
        <a:r>
          <a:rPr lang="en-US"/>
          <a:t>Thank everyone for coming as well?
</a:t>
        </a:r>
      </a:p>
    </p188:txBody>
  </p188:cm>
</p188:cmLst>
</file>

<file path=ppt/comments/modernComment_14A_6E5A0B2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945F4E9-A5EC-4477-A9AA-70D8B21B3B32}" authorId="{9E021400-6CF4-F20B-5646-31633CE23E87}" created="2025-09-26T18:12:36.66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002981365" sldId="272"/>
      <ac:spMk id="3" creationId="{B9AF7FAB-2D9C-CCF5-EAAC-1A9B9C1C38EF}"/>
    </ac:deMkLst>
    <p188:replyLst>
      <p188:reply id="{2DA2554C-C032-4562-B474-9A3EA9B4155D}" authorId="{85C945A8-1444-FE98-CCBC-A8ACDB36EF06}" created="2025-09-26T20:07:14.795">
        <p188:txBody>
          <a:bodyPr/>
          <a:lstStyle/>
          <a:p>
            <a:r>
              <a:rPr lang="en-US"/>
              <a:t>Head shots, I don't know if I have access to.  But in line with not too much text on a slide I was certainly not just going to read names but will give a verbal overview (a reminder in most cases) of everyone's role in the company</a:t>
            </a:r>
          </a:p>
        </p188:txBody>
      </p188:reply>
    </p188:replyLst>
    <p188:txBody>
      <a:bodyPr/>
      <a:lstStyle/>
      <a:p>
        <a:r>
          <a:rPr lang="en-US"/>
          <a:t>if possible could show mini head shots of each person and what they do  or product(s) they cover?</a:t>
        </a:r>
      </a:p>
    </p188:txBody>
  </p188:cm>
</p188:cmLst>
</file>

<file path=ppt/comments/modernComment_14B_1DA339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C5B3388-C9BC-4236-8E6C-122C5C686D01}" authorId="{9E021400-6CF4-F20B-5646-31633CE23E87}" created="2025-09-26T18:12:36.66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002981365" sldId="272"/>
      <ac:spMk id="3" creationId="{B9AF7FAB-2D9C-CCF5-EAAC-1A9B9C1C38EF}"/>
    </ac:deMkLst>
    <p188:replyLst>
      <p188:reply id="{2DA2554C-C032-4562-B474-9A3EA9B4155D}" authorId="{85C945A8-1444-FE98-CCBC-A8ACDB36EF06}" created="2025-09-26T20:07:14.795">
        <p188:txBody>
          <a:bodyPr/>
          <a:lstStyle/>
          <a:p>
            <a:r>
              <a:rPr lang="en-US"/>
              <a:t>Head shots, I don't know if I have access to.  But in line with not too much text on a slide I was certainly not just going to read names but will give a verbal overview (a reminder in most cases) of everyone's role in the company</a:t>
            </a:r>
          </a:p>
        </p188:txBody>
      </p188:reply>
    </p188:replyLst>
    <p188:txBody>
      <a:bodyPr/>
      <a:lstStyle/>
      <a:p>
        <a:r>
          <a:rPr lang="en-US"/>
          <a:t>if possible could show mini head shots of each person and what they do  or product(s) they cover?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9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10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99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81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02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763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21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  <p:sldLayoutId id="2147483812" r:id="rId4"/>
    <p:sldLayoutId id="2147483813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4_2669630F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5_5488529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microsoft.com/office/2018/10/relationships/comments" Target="../comments/modernComment_138_2BAC3E7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9_712D515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8_FB6FE3F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E_BC5BB87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0_776311F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B_1DA339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A_6E5A0B2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microsoft.com/office/2018/10/relationships/comments" Target="../comments/modernComment_111_B8BA976D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9_175208D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/>
          </a:bodyPr>
          <a:lstStyle/>
          <a:p>
            <a:r>
              <a:rPr lang="en-US" sz="4400" b="1">
                <a:latin typeface="Aptos" panose="020B0004020202020204" pitchFamily="34" charset="0"/>
              </a:rPr>
              <a:t>Welcome and Company Update</a:t>
            </a:r>
            <a:endParaRPr lang="en-US" i="1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>
            <a:normAutofit fontScale="77500" lnSpcReduction="20000"/>
          </a:bodyPr>
          <a:lstStyle/>
          <a:p>
            <a:r>
              <a:rPr lang="en-US"/>
              <a:t>Judd Van Dervort, Jr., Dave Scheine, Steve Juliana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9D6B5-D4BD-6BD3-0A74-4DBD32CD8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7BEC-FA63-0C7C-9767-8009FD7D70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Busy with….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Completing </a:t>
            </a:r>
            <a:r>
              <a:rPr lang="en-US" sz="2400" i="1">
                <a:solidFill>
                  <a:srgbClr val="3C3C3C"/>
                </a:solidFill>
                <a:latin typeface="Aptos" panose="020B0004020202020204" pitchFamily="34" charset="0"/>
              </a:rPr>
              <a:t>comprehensive</a:t>
            </a: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 implementation for Caroline County, Virginia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>
                <a:solidFill>
                  <a:srgbClr val="3C3C3C"/>
                </a:solidFill>
                <a:latin typeface="Aptos" panose="020B0004020202020204" pitchFamily="34" charset="0"/>
              </a:rPr>
              <a:t>Following on our FIS and KEMS implementation, now core functions of PAAS, and related “Trust tax” modules are live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>
                <a:solidFill>
                  <a:srgbClr val="3C3C3C"/>
                </a:solidFill>
                <a:latin typeface="Aptos" panose="020B0004020202020204" pitchFamily="34" charset="0"/>
              </a:rPr>
              <a:t>Community Development / Inspections and Permits is live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>
                <a:solidFill>
                  <a:srgbClr val="3C3C3C"/>
                </a:solidFill>
                <a:latin typeface="Aptos" panose="020B0004020202020204" pitchFamily="34" charset="0"/>
              </a:rPr>
              <a:t>This fall, finishing PAAS implementation and Utility Billing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16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Major FIS and KEMS module additions for Rolla Schools, Missouri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Ongoing Enhancements and Implementation of </a:t>
            </a:r>
            <a:r>
              <a:rPr lang="en-US" sz="2400" i="1" err="1">
                <a:solidFill>
                  <a:srgbClr val="3C3C3C"/>
                </a:solidFill>
                <a:latin typeface="Aptos" panose="020B0004020202020204" pitchFamily="34" charset="0"/>
              </a:rPr>
              <a:t>KeyNet</a:t>
            </a: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 Time and Attendance for Independence Schools, Missouri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Working to complete implementation of Utility Billing / Collections for Pittsylvania County, VA</a:t>
            </a:r>
          </a:p>
          <a:p>
            <a:pPr marL="457200" lvl="1" indent="0">
              <a:buNone/>
            </a:pPr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08E1F-9F64-3C4F-D5A9-96E0B7757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36DD09-D600-2787-E78D-DCA67DEEBC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Business Update</a:t>
            </a:r>
          </a:p>
        </p:txBody>
      </p:sp>
    </p:spTree>
    <p:extLst>
      <p:ext uri="{BB962C8B-B14F-4D97-AF65-F5344CB8AC3E}">
        <p14:creationId xmlns:p14="http://schemas.microsoft.com/office/powerpoint/2010/main" val="2347918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886DF-C233-F1FA-0A9D-6AE472121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2C351-89A8-FC5F-AD69-F5DC802036C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Busy with….</a:t>
            </a:r>
          </a:p>
          <a:p>
            <a:pPr marL="0" indent="0">
              <a:buNone/>
            </a:pP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Actively pursuing new accounts in our state markets: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20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>
                <a:solidFill>
                  <a:srgbClr val="3C3C3C"/>
                </a:solidFill>
                <a:latin typeface="Aptos"/>
              </a:rPr>
              <a:t>Finalist now in 2 Missouri School District RFP’s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>
                <a:solidFill>
                  <a:srgbClr val="3C3C3C"/>
                </a:solidFill>
                <a:latin typeface="Aptos" panose="020B0004020202020204" pitchFamily="34" charset="0"/>
              </a:rPr>
              <a:t>Finalist now in 2 Virginia County Government RFP’s</a:t>
            </a:r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109A85-9AB6-02D2-3D58-0AA22EE1A5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A0E839-8C71-68C1-6242-D143DFFB3A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Business Update</a:t>
            </a:r>
          </a:p>
        </p:txBody>
      </p:sp>
    </p:spTree>
    <p:extLst>
      <p:ext uri="{BB962C8B-B14F-4D97-AF65-F5344CB8AC3E}">
        <p14:creationId xmlns:p14="http://schemas.microsoft.com/office/powerpoint/2010/main" val="64444084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500F4-74A2-C9C5-3EE8-BC13EEC69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ABF07-B9A9-D724-7177-460A962E6F7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 fontScale="92500"/>
          </a:bodyPr>
          <a:lstStyle/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/>
              </a:rPr>
              <a:t>PAAS Product Improvements Focus 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/>
              </a:rPr>
              <a:t>Growing need to fix some long-standing bugs, and to better </a:t>
            </a:r>
            <a:r>
              <a:rPr lang="en-US" sz="2400" i="1">
                <a:solidFill>
                  <a:srgbClr val="3C3C3C"/>
                </a:solidFill>
                <a:latin typeface="Aptos"/>
              </a:rPr>
              <a:t>standardize </a:t>
            </a:r>
            <a:r>
              <a:rPr lang="en-US" sz="2400">
                <a:solidFill>
                  <a:srgbClr val="3C3C3C"/>
                </a:solidFill>
                <a:latin typeface="Aptos"/>
              </a:rPr>
              <a:t>a current release of PAAS for: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b="1" i="1">
                <a:solidFill>
                  <a:srgbClr val="3C3C3C"/>
                </a:solidFill>
                <a:latin typeface="Aptos"/>
              </a:rPr>
              <a:t>Easier new system implementations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b="1" i="1">
                <a:solidFill>
                  <a:srgbClr val="3C3C3C"/>
                </a:solidFill>
                <a:latin typeface="Aptos"/>
              </a:rPr>
              <a:t>A more solid upgrade path for current PAAS users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b="1" i="1">
                <a:solidFill>
                  <a:srgbClr val="3C3C3C"/>
                </a:solidFill>
                <a:latin typeface="Aptos"/>
              </a:rPr>
              <a:t>Less resource-intensive support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b="1" i="1">
                <a:solidFill>
                  <a:srgbClr val="3C3C3C"/>
                </a:solidFill>
                <a:latin typeface="Aptos"/>
              </a:rPr>
              <a:t>Increased customer satisfaction!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0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/>
              </a:rPr>
              <a:t>Started a process of segmenting and assigning separable tasks for this</a:t>
            </a:r>
          </a:p>
          <a:p>
            <a:pPr marL="0" indent="0">
              <a:buNone/>
            </a:pP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/>
              </a:rPr>
              <a:t>Only feasible way to do this, with the right / knowledgeable resources, was to pause two implementations (two NC counties, about mid-way in PAAS implementation)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E8F240-D741-E68F-9D94-ABC9600DFB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12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01C6AA-F928-9163-180A-CE8AE4CBDA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Business Update</a:t>
            </a:r>
          </a:p>
        </p:txBody>
      </p:sp>
    </p:spTree>
    <p:extLst>
      <p:ext uri="{BB962C8B-B14F-4D97-AF65-F5344CB8AC3E}">
        <p14:creationId xmlns:p14="http://schemas.microsoft.com/office/powerpoint/2010/main" val="141822018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F7EF3-F33B-9161-4C47-9E5F24084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5ADB0-4665-77A5-8F47-58DF637214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/>
          </a:bodyPr>
          <a:lstStyle/>
          <a:p>
            <a:pPr lvl="1"/>
            <a:r>
              <a:rPr lang="en-US" sz="2000" err="1">
                <a:highlight>
                  <a:srgbClr val="FFFFFF"/>
                </a:highlight>
              </a:rPr>
              <a:t>Valsoft</a:t>
            </a:r>
            <a:r>
              <a:rPr lang="en-US" sz="2000">
                <a:highlight>
                  <a:srgbClr val="FFFFFF"/>
                </a:highlight>
              </a:rPr>
              <a:t> is a team of experienced investors and operators dedicated to acquiring, enhancing, and growing mission-critical software companies serving SMB, enterprise, and public sector customers</a:t>
            </a:r>
          </a:p>
          <a:p>
            <a:pPr lvl="1"/>
            <a:endParaRPr lang="en-US" sz="2000">
              <a:highlight>
                <a:srgbClr val="FFFFFF"/>
              </a:highlight>
            </a:endParaRPr>
          </a:p>
          <a:p>
            <a:pPr lvl="1"/>
            <a:r>
              <a:rPr lang="en-US" sz="2000">
                <a:highlight>
                  <a:srgbClr val="FFFFFF"/>
                </a:highlight>
              </a:rPr>
              <a:t>Founded in 2015, we operate over 120 vertical software companies with staff of 4000+</a:t>
            </a:r>
          </a:p>
          <a:p>
            <a:pPr lvl="1"/>
            <a:endParaRPr lang="en-US" sz="2000">
              <a:highlight>
                <a:srgbClr val="FFFFFF"/>
              </a:highlight>
            </a:endParaRPr>
          </a:p>
          <a:p>
            <a:pPr lvl="1"/>
            <a:r>
              <a:rPr lang="en-US" sz="2000">
                <a:highlight>
                  <a:srgbClr val="FFFFFF"/>
                </a:highlight>
              </a:rPr>
              <a:t>We offer a </a:t>
            </a:r>
            <a:r>
              <a:rPr lang="en-US" sz="2000" b="1">
                <a:highlight>
                  <a:srgbClr val="FFFFFF"/>
                </a:highlight>
              </a:rPr>
              <a:t>permanent home for software companies</a:t>
            </a:r>
            <a:r>
              <a:rPr lang="en-US" sz="2000">
                <a:highlight>
                  <a:srgbClr val="FFFFFF"/>
                </a:highlight>
              </a:rPr>
              <a:t> — we don’t buy to sell. Our focus is on long-term partnerships that protect the company’s legacy, employees, and customers</a:t>
            </a:r>
          </a:p>
          <a:p>
            <a:pPr lvl="1"/>
            <a:endParaRPr lang="en-US" sz="2000">
              <a:highlight>
                <a:srgbClr val="FFFFFF"/>
              </a:highlight>
            </a:endParaRPr>
          </a:p>
          <a:p>
            <a:pPr lvl="1"/>
            <a:r>
              <a:rPr lang="en-US" sz="2000">
                <a:highlight>
                  <a:srgbClr val="FFFFFF"/>
                </a:highlight>
              </a:rPr>
              <a:t>We are committed to Keystone and maintaining and enhancing its core offerings</a:t>
            </a:r>
          </a:p>
          <a:p>
            <a:pPr lvl="1"/>
            <a:endParaRPr lang="en-US" sz="2000">
              <a:highlight>
                <a:srgbClr val="FFFFFF"/>
              </a:highlight>
            </a:endParaRPr>
          </a:p>
          <a:p>
            <a:pPr lvl="1"/>
            <a:r>
              <a:rPr lang="en-US" sz="2000">
                <a:highlight>
                  <a:srgbClr val="FFFFFF"/>
                </a:highlight>
              </a:rPr>
              <a:t>We have a decentralized model which enables the Keystone team to continue to operate independently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3F3B4B-8FB7-D43E-9A27-07472FE5A5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428629-78A3-ADCA-F43B-08440D837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err="1"/>
              <a:t>Valsoft</a:t>
            </a:r>
            <a:r>
              <a:rPr lang="en-US"/>
              <a:t> – Re-introduction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A68BE1-4167-3B5A-6724-C6C3C127F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1200"/>
            <a:ext cx="1493949" cy="38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73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3DC07-AB3C-E09B-A579-0E0204999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FAD3F-10C1-5B60-EEC1-A1FBD7892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50" y="990599"/>
            <a:ext cx="10360501" cy="5562601"/>
          </a:xfrm>
        </p:spPr>
        <p:txBody>
          <a:bodyPr lIns="91440" tIns="45720" rIns="91440" bIns="45720" anchor="t">
            <a:normAutofit fontScale="92500" lnSpcReduction="10000"/>
          </a:bodyPr>
          <a:lstStyle/>
          <a:p>
            <a:pPr marL="457200" lvl="1" indent="0">
              <a:buNone/>
            </a:pPr>
            <a:endParaRPr lang="en-US" sz="1800">
              <a:highlight>
                <a:srgbClr val="FFFFFF"/>
              </a:highlight>
            </a:endParaRPr>
          </a:p>
          <a:p>
            <a:pPr lvl="1"/>
            <a:r>
              <a:rPr lang="en-US" sz="1800" b="1">
                <a:highlight>
                  <a:srgbClr val="FFFFFF"/>
                </a:highlight>
              </a:rPr>
              <a:t>Security &amp; Stability</a:t>
            </a:r>
          </a:p>
          <a:p>
            <a:pPr lvl="2"/>
            <a:r>
              <a:rPr lang="en-US" sz="1600">
                <a:highlight>
                  <a:srgbClr val="FFFFFF"/>
                </a:highlight>
              </a:rPr>
              <a:t>Investing in enterprise-grade security &amp; practices — beyond what smaller vendors can offer.</a:t>
            </a:r>
            <a:endParaRPr lang="en-US" sz="1200">
              <a:highlight>
                <a:srgbClr val="FFFFFF"/>
              </a:highlight>
            </a:endParaRPr>
          </a:p>
          <a:p>
            <a:pPr lvl="2"/>
            <a:r>
              <a:rPr lang="en-US" sz="1600">
                <a:highlight>
                  <a:srgbClr val="FFFFFF"/>
                </a:highlight>
              </a:rPr>
              <a:t>Ransomware attacks on government agencies have increased 65% in the past year</a:t>
            </a:r>
          </a:p>
          <a:p>
            <a:pPr lvl="2"/>
            <a:r>
              <a:rPr lang="en-US" sz="1600">
                <a:highlight>
                  <a:srgbClr val="FFFFFF"/>
                </a:highlight>
              </a:rPr>
              <a:t>Since 2023, over 82% of reporting K-12 organizations experienced at least one cyber threat or incident</a:t>
            </a:r>
          </a:p>
          <a:p>
            <a:pPr lvl="2"/>
            <a:r>
              <a:rPr lang="en-US" sz="1600">
                <a:highlight>
                  <a:srgbClr val="FFFFFF"/>
                </a:highlight>
              </a:rPr>
              <a:t>Many municipalities lack dedicated cyber security staff including 67% of school boards</a:t>
            </a:r>
          </a:p>
          <a:p>
            <a:pPr lvl="2"/>
            <a:r>
              <a:rPr lang="en-US" sz="1600">
                <a:highlight>
                  <a:srgbClr val="FFFFFF"/>
                </a:highlight>
              </a:rPr>
              <a:t>Say hello to Andy our Portfolio CTO</a:t>
            </a:r>
            <a:br>
              <a:rPr lang="en-US" sz="1600">
                <a:highlight>
                  <a:srgbClr val="FFFFFF"/>
                </a:highlight>
              </a:rPr>
            </a:br>
            <a:endParaRPr lang="en-US" sz="1600">
              <a:highlight>
                <a:srgbClr val="FFFFFF"/>
              </a:highlight>
            </a:endParaRPr>
          </a:p>
          <a:p>
            <a:pPr lvl="1"/>
            <a:r>
              <a:rPr lang="en-US" sz="1800" b="1">
                <a:highlight>
                  <a:srgbClr val="FFFFFF"/>
                </a:highlight>
              </a:rPr>
              <a:t>AI &amp; Innovation</a:t>
            </a:r>
          </a:p>
          <a:p>
            <a:pPr lvl="2"/>
            <a:r>
              <a:rPr lang="en-US" sz="1600">
                <a:highlight>
                  <a:srgbClr val="FFFFFF"/>
                </a:highlight>
              </a:rPr>
              <a:t>AI is rapidly changing the software landscape &amp; we want Keystone and you to be prepared and have success through the AI disruption wave</a:t>
            </a:r>
          </a:p>
          <a:p>
            <a:pPr lvl="2"/>
            <a:r>
              <a:rPr lang="en-US" sz="1600">
                <a:highlight>
                  <a:srgbClr val="FFFFFF"/>
                </a:highlight>
              </a:rPr>
              <a:t>58% of government agencies want to accelerate AI adoption, but only 26% have started— with local governments lagging further</a:t>
            </a:r>
          </a:p>
          <a:p>
            <a:pPr lvl="2"/>
            <a:r>
              <a:rPr lang="en-US" sz="1600" err="1">
                <a:highlight>
                  <a:srgbClr val="FFFFFF"/>
                </a:highlight>
              </a:rPr>
              <a:t>Valsoft</a:t>
            </a:r>
            <a:r>
              <a:rPr lang="en-US" sz="1600">
                <a:highlight>
                  <a:srgbClr val="FFFFFF"/>
                </a:highlight>
              </a:rPr>
              <a:t> is investing heavily to streamline operations, speed development, and unlock new products &amp; insights</a:t>
            </a:r>
          </a:p>
          <a:p>
            <a:pPr lvl="2"/>
            <a:r>
              <a:rPr lang="en-US" sz="1600">
                <a:highlight>
                  <a:srgbClr val="FFFFFF"/>
                </a:highlight>
              </a:rPr>
              <a:t>Say hello to Adam our in-house AI Product Lead</a:t>
            </a:r>
            <a:br>
              <a:rPr lang="en-US" sz="1800">
                <a:highlight>
                  <a:srgbClr val="FFFFFF"/>
                </a:highlight>
              </a:rPr>
            </a:br>
            <a:endParaRPr lang="en-US" sz="1800">
              <a:highlight>
                <a:srgbClr val="FFFFFF"/>
              </a:highlight>
            </a:endParaRPr>
          </a:p>
          <a:p>
            <a:pPr lvl="1"/>
            <a:r>
              <a:rPr lang="en-US" sz="1800" b="1">
                <a:highlight>
                  <a:srgbClr val="FFFFFF"/>
                </a:highlight>
              </a:rPr>
              <a:t>Customer Experience</a:t>
            </a:r>
          </a:p>
          <a:p>
            <a:pPr lvl="2"/>
            <a:r>
              <a:rPr lang="en-US" sz="1600" err="1">
                <a:highlight>
                  <a:srgbClr val="FFFFFF"/>
                </a:highlight>
              </a:rPr>
              <a:t>Valsoft’s</a:t>
            </a:r>
            <a:r>
              <a:rPr lang="en-US" sz="1600">
                <a:highlight>
                  <a:srgbClr val="FFFFFF"/>
                </a:highlight>
              </a:rPr>
              <a:t> model combines Keystone’s deep knowledge with benchmarked customer support</a:t>
            </a:r>
          </a:p>
          <a:p>
            <a:pPr lvl="2"/>
            <a:r>
              <a:rPr lang="en-US" sz="1600"/>
              <a:t>Support performance will be measured by response time, resolution time, and CSAT — all strongly tied to customer satisfaction</a:t>
            </a:r>
          </a:p>
          <a:p>
            <a:pPr lvl="2"/>
            <a:r>
              <a:rPr lang="en-US" sz="1600"/>
              <a:t>Continuous improvement driven by customer surveys &amp; engagement</a:t>
            </a:r>
            <a:endParaRPr lang="en-US" sz="1600">
              <a:highlight>
                <a:srgbClr val="FFFFFF"/>
              </a:highlight>
            </a:endParaRPr>
          </a:p>
          <a:p>
            <a:pPr lvl="2"/>
            <a:r>
              <a:rPr lang="en-US" sz="1600">
                <a:highlight>
                  <a:srgbClr val="FFFFFF"/>
                </a:highlight>
              </a:rPr>
              <a:t>Changes coming in terms of client care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38D72D-A260-9D79-EADA-59A85DB74F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76E410-F3E7-CEBD-8B5F-468E8EAD464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98611" y="76200"/>
            <a:ext cx="10241907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err="1"/>
              <a:t>Valsoft</a:t>
            </a:r>
            <a:r>
              <a:rPr lang="en-US"/>
              <a:t> – 3 Key Focus Areas for Keystone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E6015A-3FC2-FA73-4731-AAD3F18F4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0"/>
            <a:ext cx="1493949" cy="3826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B69B6F-23BE-E330-0395-D7CA56126A11}"/>
              </a:ext>
            </a:extLst>
          </p:cNvPr>
          <p:cNvSpPr txBox="1"/>
          <p:nvPr/>
        </p:nvSpPr>
        <p:spPr>
          <a:xfrm>
            <a:off x="1598611" y="6581001"/>
            <a:ext cx="102419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/>
              <a:t>*Sources: </a:t>
            </a:r>
            <a:r>
              <a:rPr lang="en-US" sz="500" err="1"/>
              <a:t>Comparitech</a:t>
            </a:r>
            <a:r>
              <a:rPr lang="en-US" sz="500"/>
              <a:t> reports that in H1 2025, there were </a:t>
            </a:r>
            <a:r>
              <a:rPr lang="en-US" sz="500" b="1"/>
              <a:t>208 ransomware attacks</a:t>
            </a:r>
            <a:r>
              <a:rPr lang="en-US" sz="500"/>
              <a:t> on government agencies (global), which is a </a:t>
            </a:r>
            <a:r>
              <a:rPr lang="en-US" sz="500" b="1"/>
              <a:t>65% increase vs same period 2024 / </a:t>
            </a:r>
            <a:r>
              <a:rPr lang="en-US" sz="500" i="1"/>
              <a:t>EY survey on AI in the public sector</a:t>
            </a:r>
            <a:r>
              <a:rPr lang="en-US" sz="500"/>
              <a:t> (covered by </a:t>
            </a:r>
            <a:r>
              <a:rPr lang="en-US" sz="500" i="1" err="1"/>
              <a:t>GovTech</a:t>
            </a:r>
            <a:r>
              <a:rPr lang="en-US" sz="500"/>
              <a:t>, 2025); </a:t>
            </a:r>
            <a:r>
              <a:rPr lang="en-US" sz="500" err="1"/>
              <a:t>CoSN</a:t>
            </a:r>
            <a:r>
              <a:rPr lang="en-US" sz="500"/>
              <a:t> / EdTech Magazine 2023 survey — </a:t>
            </a:r>
            <a:r>
              <a:rPr lang="en-US" sz="500" b="1"/>
              <a:t>66% of U.S. school districts do not have a full-time cybersecurity position</a:t>
            </a:r>
            <a:r>
              <a:rPr lang="en-US" sz="500"/>
              <a:t> on </a:t>
            </a:r>
            <a:r>
              <a:rPr lang="en-US" sz="500" err="1"/>
              <a:t>staff;l</a:t>
            </a:r>
            <a:r>
              <a:rPr lang="en-US" sz="500"/>
              <a:t> Source: Center for Internet Security (CIS) / MS-ISAC report — in an 18-month period (July 2023 – Dec 2024), 82% of reporting K-12 organizations experienced at least one cyber threat or incident.</a:t>
            </a:r>
          </a:p>
        </p:txBody>
      </p:sp>
    </p:spTree>
    <p:extLst>
      <p:ext uri="{BB962C8B-B14F-4D97-AF65-F5344CB8AC3E}">
        <p14:creationId xmlns:p14="http://schemas.microsoft.com/office/powerpoint/2010/main" val="1015558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28723-8CA8-09DA-BE08-D28A274D8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A89D5-9EB0-03FE-26B5-D2723113C2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>
                <a:latin typeface="Aptos" panose="020B0004020202020204" pitchFamily="34" charset="0"/>
              </a:rPr>
              <a:t>We conduct formal NPS surveys 2x a year to get your feedback on how we can improve as a company.</a:t>
            </a:r>
          </a:p>
          <a:p>
            <a:pPr marL="0" indent="0">
              <a:buNone/>
            </a:pPr>
            <a:br>
              <a:rPr lang="en-US" sz="2400">
                <a:latin typeface="Aptos" panose="020B0004020202020204" pitchFamily="34" charset="0"/>
              </a:rPr>
            </a:br>
            <a:r>
              <a:rPr lang="en-US" sz="2400">
                <a:latin typeface="Aptos" panose="020B0004020202020204" pitchFamily="34" charset="0"/>
              </a:rPr>
              <a:t>Last survey results:</a:t>
            </a:r>
          </a:p>
          <a:p>
            <a:pPr marL="0" indent="0">
              <a:buNone/>
            </a:pPr>
            <a:r>
              <a:rPr lang="en-US" sz="2400" b="1">
                <a:latin typeface="Aptos" panose="020B0004020202020204" pitchFamily="34" charset="0"/>
              </a:rPr>
              <a:t>138 respondents </a:t>
            </a:r>
            <a:r>
              <a:rPr lang="en-US" sz="2400">
                <a:latin typeface="Aptos" panose="020B0004020202020204" pitchFamily="34" charset="0"/>
              </a:rPr>
              <a:t>across </a:t>
            </a:r>
            <a:r>
              <a:rPr lang="en-US" sz="2400" b="1">
                <a:latin typeface="Aptos" panose="020B0004020202020204" pitchFamily="34" charset="0"/>
              </a:rPr>
              <a:t>32 customers</a:t>
            </a:r>
          </a:p>
          <a:p>
            <a:r>
              <a:rPr lang="en-US" sz="2400">
                <a:latin typeface="Aptos" panose="020B0004020202020204" pitchFamily="34" charset="0"/>
              </a:rPr>
              <a:t>43% rated Keystone at 9 or 10</a:t>
            </a:r>
          </a:p>
          <a:p>
            <a:r>
              <a:rPr lang="en-US" sz="2400">
                <a:latin typeface="Aptos" panose="020B0004020202020204" pitchFamily="34" charset="0"/>
              </a:rPr>
              <a:t>68% rated Keystone at 7 or above</a:t>
            </a:r>
          </a:p>
          <a:p>
            <a:pPr marL="0" indent="0">
              <a:buNone/>
            </a:pPr>
            <a:br>
              <a:rPr lang="en-US" sz="2400"/>
            </a:br>
            <a:r>
              <a:rPr lang="en-US" sz="2400"/>
              <a:t>We are happy to see so many strong advocates, but there are still clear areas that we need to improve upon.</a:t>
            </a:r>
            <a:br>
              <a:rPr lang="en-US" sz="2400">
                <a:latin typeface="Aptos" panose="020B0004020202020204" pitchFamily="34" charset="0"/>
              </a:rPr>
            </a:br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b="1">
                <a:latin typeface="Aptos" panose="020B0004020202020204" pitchFamily="34" charset="0"/>
              </a:rPr>
              <a:t>The next survey is coming out this month – please take time to respond and do write specific feedback!</a:t>
            </a:r>
          </a:p>
          <a:p>
            <a:pPr marL="0" indent="0">
              <a:buNone/>
            </a:pPr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1C748F-B3BD-ED74-2B3C-D6491DBE19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834A7D-0F0F-F6EB-D503-71EC596F17C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Customer Satisfaction Surveys</a:t>
            </a:r>
          </a:p>
        </p:txBody>
      </p:sp>
    </p:spTree>
    <p:extLst>
      <p:ext uri="{BB962C8B-B14F-4D97-AF65-F5344CB8AC3E}">
        <p14:creationId xmlns:p14="http://schemas.microsoft.com/office/powerpoint/2010/main" val="3720121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3D5A5-E10C-BC1A-428C-41EF23981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EAF8C-DF5E-504E-CCAF-449EE71ABDC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>
                <a:latin typeface="Aptos" panose="020B0004020202020204" pitchFamily="34" charset="0"/>
              </a:rPr>
              <a:t>What you told us you value the most about Keystone (what’s going well):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Core Product functionality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Reliability / Stability of the Product</a:t>
            </a:r>
          </a:p>
          <a:p>
            <a:pPr>
              <a:buFontTx/>
              <a:buChar char="-"/>
            </a:pPr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latin typeface="Aptos" panose="020B0004020202020204" pitchFamily="34" charset="0"/>
              </a:rPr>
              <a:t>Areas we need to improve: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System Performance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Support Responsiveness &amp; Resolution Times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Reporting &amp; Analytics Capabilities</a:t>
            </a:r>
          </a:p>
          <a:p>
            <a:pPr marL="0" indent="0">
              <a:buNone/>
            </a:pPr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6A5EC-3AAD-5850-BCC6-BDADF1C98C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1C663F-0C01-BCAA-8B57-59CC456D3D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Customer Satisfaction – Key Themes</a:t>
            </a:r>
          </a:p>
        </p:txBody>
      </p:sp>
    </p:spTree>
    <p:extLst>
      <p:ext uri="{BB962C8B-B14F-4D97-AF65-F5344CB8AC3E}">
        <p14:creationId xmlns:p14="http://schemas.microsoft.com/office/powerpoint/2010/main" val="507953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BB752-CBEC-16B9-933A-B25E1570F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A07561-FA2D-D076-C8C1-4ED339264A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>
                <a:latin typeface="Aptos" panose="020B0004020202020204" pitchFamily="34" charset="0"/>
              </a:rPr>
              <a:t>Actions we are taking / will take:</a:t>
            </a:r>
          </a:p>
          <a:p>
            <a:pPr marL="0" indent="0">
              <a:buNone/>
            </a:pPr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b="1">
                <a:latin typeface="Aptos" panose="020B0004020202020204" pitchFamily="34" charset="0"/>
              </a:rPr>
              <a:t>Client Care (additional session tomorrow)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Created a new dedicated client care team including 2 new hires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Launched new Customer Care Portal (</a:t>
            </a:r>
            <a:r>
              <a:rPr lang="en-US" sz="2400" err="1">
                <a:latin typeface="Aptos" panose="020B0004020202020204" pitchFamily="34" charset="0"/>
              </a:rPr>
              <a:t>TeamSupport</a:t>
            </a:r>
            <a:r>
              <a:rPr lang="en-US" sz="2400">
                <a:latin typeface="Aptos" panose="020B0004020202020204" pitchFamily="34" charset="0"/>
              </a:rPr>
              <a:t>) to better track issues and time to resolution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Rolling out a new CSS program to be more proactive to your needs</a:t>
            </a:r>
          </a:p>
          <a:p>
            <a:pPr marL="0" indent="0">
              <a:buNone/>
            </a:pPr>
            <a:br>
              <a:rPr lang="en-US" sz="2400">
                <a:latin typeface="Aptos" panose="020B0004020202020204" pitchFamily="34" charset="0"/>
              </a:rPr>
            </a:br>
            <a:r>
              <a:rPr lang="en-US" sz="2400" b="1">
                <a:latin typeface="Aptos" panose="020B0004020202020204" pitchFamily="34" charset="0"/>
              </a:rPr>
              <a:t>Product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Further investments in Security -- meet Andy during this event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To come (leveraging AI particularly around reporting)—meet Adam to talk about AI</a:t>
            </a:r>
          </a:p>
          <a:p>
            <a:pPr>
              <a:buFontTx/>
              <a:buChar char="-"/>
            </a:pPr>
            <a:r>
              <a:rPr lang="en-US" sz="2400">
                <a:latin typeface="Aptos" panose="020B0004020202020204" pitchFamily="34" charset="0"/>
              </a:rPr>
              <a:t>Dedicated “Sprint” to improve the current PAAS products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11619-4232-A9A4-EA32-002C5E1A6F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BD3BAA-126F-BA8D-9D76-8C8F48ADF65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Customer Satisfaction – Action Plan</a:t>
            </a:r>
          </a:p>
        </p:txBody>
      </p:sp>
    </p:spTree>
    <p:extLst>
      <p:ext uri="{BB962C8B-B14F-4D97-AF65-F5344CB8AC3E}">
        <p14:creationId xmlns:p14="http://schemas.microsoft.com/office/powerpoint/2010/main" val="1769047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C3D32-CB12-2311-5F75-99D4E81DB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29358-406E-0A12-D298-FA826F63012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081826"/>
            <a:ext cx="10287000" cy="5873021"/>
          </a:xfrm>
          <a:prstGeom prst="rect">
            <a:avLst/>
          </a:prstGeom>
        </p:spPr>
        <p:txBody>
          <a:bodyPr lIns="91440" tIns="45720" rIns="91440" bIns="4572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New “Customer Success Specialist” (CSS) Program:</a:t>
            </a:r>
          </a:p>
          <a:p>
            <a:pPr marL="0" indent="0">
              <a:buNone/>
            </a:pP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/>
              <a:t>Each customer will be assigned a CSS for scheduled check-ins.   Key customer contacts to be included (and can include other team members as desired)  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These check-ins will cover: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/>
              <a:t>Product challenges you need our help with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/>
              <a:t>Underutilized functions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/>
              <a:t>Other / adjacent Keystone offerings that your organization could benefit from leveraging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/>
              </a:rPr>
              <a:t>Regular meetings (at least 2x year) which will result in follow up on above topics with “key” Keystone team members</a:t>
            </a:r>
          </a:p>
          <a:p>
            <a:pPr marL="0" indent="0">
              <a:buNone/>
            </a:pPr>
            <a:endParaRPr lang="en-US" sz="2400">
              <a:solidFill>
                <a:srgbClr val="3C3C3C"/>
              </a:solidFill>
              <a:latin typeface="Aptos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/>
              </a:rPr>
              <a:t>I</a:t>
            </a:r>
            <a:r>
              <a:rPr lang="en-US" sz="2600">
                <a:solidFill>
                  <a:srgbClr val="3C3C3C"/>
                </a:solidFill>
                <a:latin typeface="Aptos"/>
              </a:rPr>
              <a:t>ntro. email from your assigned rep. is forthcoming</a:t>
            </a:r>
            <a:endParaRPr lang="en-US" sz="2400">
              <a:solidFill>
                <a:srgbClr val="3C3C3C"/>
              </a:solidFill>
              <a:latin typeface="Apto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E7405-C5E0-8599-2816-5DD7F0F1A0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A8767B-704B-856D-483D-6F856FD66A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New CSS program</a:t>
            </a:r>
          </a:p>
        </p:txBody>
      </p:sp>
    </p:spTree>
    <p:extLst>
      <p:ext uri="{BB962C8B-B14F-4D97-AF65-F5344CB8AC3E}">
        <p14:creationId xmlns:p14="http://schemas.microsoft.com/office/powerpoint/2010/main" val="1240410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35A2F2-3CEC-45FD-636B-3F3A986F4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2025 Q4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FIS</a:t>
            </a:r>
          </a:p>
          <a:p>
            <a:pPr lvl="2"/>
            <a:r>
              <a:rPr lang="en-US" sz="2200" dirty="0">
                <a:latin typeface="Segoe UI"/>
              </a:rPr>
              <a:t>Reporting UX &amp; visuals</a:t>
            </a:r>
          </a:p>
          <a:p>
            <a:pPr lvl="2"/>
            <a:r>
              <a:rPr lang="en-US" sz="2200" dirty="0">
                <a:latin typeface="Segoe UI"/>
              </a:rPr>
              <a:t>Expanded data imports</a:t>
            </a:r>
          </a:p>
          <a:p>
            <a:pPr lvl="2"/>
            <a:r>
              <a:rPr lang="en-US" sz="2200" dirty="0">
                <a:latin typeface="Segoe UI"/>
              </a:rPr>
              <a:t>Stability &amp; Miscellaneous enhancements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KEMS</a:t>
            </a:r>
          </a:p>
          <a:p>
            <a:pPr lvl="2"/>
            <a:r>
              <a:rPr lang="en-US" sz="2200" dirty="0">
                <a:latin typeface="Segoe UI"/>
              </a:rPr>
              <a:t>Bank routing verification (3rd‑party)</a:t>
            </a:r>
          </a:p>
          <a:p>
            <a:pPr lvl="2"/>
            <a:r>
              <a:rPr lang="en-US" sz="2200" dirty="0">
                <a:latin typeface="Segoe UI"/>
              </a:rPr>
              <a:t>Hiring &amp; Applicant updates</a:t>
            </a:r>
          </a:p>
          <a:p>
            <a:pPr lvl="2"/>
            <a:r>
              <a:rPr lang="en-US" sz="2200" dirty="0">
                <a:latin typeface="Segoe UI"/>
              </a:rPr>
              <a:t>Time &amp; Attendance updates</a:t>
            </a:r>
          </a:p>
          <a:p>
            <a:pPr lvl="2"/>
            <a:r>
              <a:rPr lang="en-US" sz="2200" dirty="0">
                <a:latin typeface="Segoe UI"/>
              </a:rPr>
              <a:t>Stability &amp; Miscellaneous enhancements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3D2191-CDFB-895A-43E6-450D9C0FFB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C5B7D4-66CA-4557-97B5-DBB83BE9C515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DCFE8D-14AA-51A9-FE32-823BBB4A349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                                                                                                                  Software Updates and Roadmap</a:t>
            </a:r>
          </a:p>
        </p:txBody>
      </p:sp>
    </p:spTree>
    <p:extLst>
      <p:ext uri="{BB962C8B-B14F-4D97-AF65-F5344CB8AC3E}">
        <p14:creationId xmlns:p14="http://schemas.microsoft.com/office/powerpoint/2010/main" val="2518921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A485B-350C-9672-AD7E-6C35C4E25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9D7D5-9FCC-20B5-7F9B-A57E860D0B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CD1F0E-1D8B-B3B3-6200-FADD51A980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047A1D-FC4F-21CB-FA85-45AB264990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Back Again in Nashville!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37424C-6C01-929F-5262-AC9379AC0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013" y="1219200"/>
            <a:ext cx="670559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504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34222-3F72-6E28-307E-6A0F2377F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1E35A5-632A-978C-8D63-A856C7E0AF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/>
              <a:t>2025 Q4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Admin Tools</a:t>
            </a:r>
          </a:p>
          <a:p>
            <a:pPr lvl="2"/>
            <a:r>
              <a:rPr lang="en-US" sz="2200" dirty="0">
                <a:latin typeface="Segoe UI"/>
              </a:rPr>
              <a:t>Force‑release locks</a:t>
            </a:r>
          </a:p>
          <a:p>
            <a:pPr lvl="2"/>
            <a:r>
              <a:rPr lang="en-US" sz="2200" dirty="0">
                <a:latin typeface="Segoe UI"/>
              </a:rPr>
              <a:t>Terminate hung sessions</a:t>
            </a:r>
          </a:p>
          <a:p>
            <a:pPr lvl="2"/>
            <a:r>
              <a:rPr lang="en-US" sz="2200" dirty="0">
                <a:latin typeface="Segoe UI"/>
              </a:rPr>
              <a:t>Client messaging &amp; notifications</a:t>
            </a:r>
          </a:p>
          <a:p>
            <a:pPr lvl="1"/>
            <a:r>
              <a:rPr lang="en-US" sz="2600" b="1" dirty="0">
                <a:solidFill>
                  <a:schemeClr val="accent4"/>
                </a:solidFill>
                <a:latin typeface="Segoe UI"/>
              </a:rPr>
              <a:t> </a:t>
            </a:r>
            <a:r>
              <a:rPr lang="en-US" sz="2600" b="1" dirty="0" err="1">
                <a:solidFill>
                  <a:schemeClr val="accent2"/>
                </a:solidFill>
                <a:latin typeface="Segoe UI"/>
              </a:rPr>
              <a:t>KeyNet</a:t>
            </a:r>
            <a:endParaRPr lang="en-US" sz="2600" b="1" dirty="0">
              <a:solidFill>
                <a:schemeClr val="accent2"/>
              </a:solidFill>
              <a:latin typeface="Segoe UI"/>
            </a:endParaRPr>
          </a:p>
          <a:p>
            <a:pPr lvl="2"/>
            <a:r>
              <a:rPr lang="en-US" sz="2200" dirty="0">
                <a:latin typeface="Segoe UI"/>
              </a:rPr>
              <a:t>DUO MFA; hardening (passwords, SQL pre‑checks, CSRF tokens)</a:t>
            </a:r>
          </a:p>
          <a:p>
            <a:pPr lvl="2"/>
            <a:r>
              <a:rPr lang="en-US" sz="2200" dirty="0">
                <a:latin typeface="Segoe UI"/>
              </a:rPr>
              <a:t>UI standardization &amp; readability</a:t>
            </a:r>
          </a:p>
          <a:p>
            <a:pPr lvl="2"/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New badge icons and graphics to quickly access drill down capabilities and view alerts</a:t>
            </a:r>
          </a:p>
          <a:p>
            <a:pPr lvl="2"/>
            <a:r>
              <a:rPr lang="en-US" sz="2200" dirty="0">
                <a:latin typeface="Segoe UI"/>
              </a:rPr>
              <a:t>Branding refresh &amp; mobile polish</a:t>
            </a:r>
          </a:p>
          <a:p>
            <a:pPr lvl="2"/>
            <a:r>
              <a:rPr lang="en-US" sz="2200" dirty="0">
                <a:latin typeface="Segoe UI"/>
              </a:rPr>
              <a:t>Splash Page enhancements</a:t>
            </a:r>
          </a:p>
          <a:p>
            <a:pPr lvl="2"/>
            <a:r>
              <a:rPr lang="en-US" sz="2200" dirty="0">
                <a:latin typeface="Segoe UI"/>
              </a:rPr>
              <a:t>Performance: faster refresh; async reports + alerts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102837-2F9F-5230-03A6-EAE8961CA3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C5B7D4-66CA-4557-97B5-DBB83BE9C515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779AFB3-0A0B-D8AB-1651-077696DB784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Software Updates and Roadmap</a:t>
            </a:r>
          </a:p>
        </p:txBody>
      </p:sp>
    </p:spTree>
    <p:extLst>
      <p:ext uri="{BB962C8B-B14F-4D97-AF65-F5344CB8AC3E}">
        <p14:creationId xmlns:p14="http://schemas.microsoft.com/office/powerpoint/2010/main" val="3844418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50F43-EFD4-52B9-D687-EEE13944C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BF6B8D7-8472-EE23-4120-B2D5E085B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2026 Q1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PAAS</a:t>
            </a:r>
          </a:p>
          <a:p>
            <a:pPr lvl="2"/>
            <a:r>
              <a:rPr lang="en-US" sz="2200" dirty="0">
                <a:latin typeface="Segoe UI"/>
              </a:rPr>
              <a:t>Standardize Central Collections</a:t>
            </a:r>
          </a:p>
          <a:p>
            <a:pPr lvl="2"/>
            <a:r>
              <a:rPr lang="en-US" sz="2200" dirty="0">
                <a:latin typeface="Segoe UI"/>
              </a:rPr>
              <a:t>EOD &amp; month‑end streamlining</a:t>
            </a:r>
          </a:p>
          <a:p>
            <a:pPr lvl="2"/>
            <a:r>
              <a:rPr lang="en-US" sz="2200" dirty="0">
                <a:latin typeface="Segoe UI"/>
              </a:rPr>
              <a:t>Vision interface updates</a:t>
            </a:r>
          </a:p>
          <a:p>
            <a:pPr lvl="1"/>
            <a:r>
              <a:rPr lang="en-US" sz="2600" b="1" dirty="0" err="1">
                <a:solidFill>
                  <a:schemeClr val="accent2"/>
                </a:solidFill>
                <a:latin typeface="Segoe UI"/>
              </a:rPr>
              <a:t>KeyNet</a:t>
            </a:r>
            <a:r>
              <a:rPr lang="en-US" sz="2600" b="1" dirty="0">
                <a:solidFill>
                  <a:schemeClr val="accent2"/>
                </a:solidFill>
                <a:latin typeface="Segoe UI"/>
              </a:rPr>
              <a:t> Payment Portal</a:t>
            </a:r>
          </a:p>
          <a:p>
            <a:pPr lvl="2"/>
            <a:r>
              <a:rPr lang="en-US" sz="2200" dirty="0" err="1">
                <a:latin typeface="Segoe UI"/>
              </a:rPr>
              <a:t>ValPay</a:t>
            </a:r>
            <a:r>
              <a:rPr lang="en-US" sz="2200" dirty="0">
                <a:latin typeface="Segoe UI"/>
              </a:rPr>
              <a:t>/Adyen integration</a:t>
            </a:r>
          </a:p>
          <a:p>
            <a:pPr lvl="3"/>
            <a:r>
              <a:rPr lang="en-US" dirty="0"/>
              <a:t>Modernization for Increased security, controlled  data transfers, stabilization and synchronization between payment processor and Keystone database</a:t>
            </a:r>
          </a:p>
          <a:p>
            <a:pPr lvl="2"/>
            <a:r>
              <a:rPr lang="en-US" sz="2200" dirty="0">
                <a:latin typeface="Segoe UI"/>
              </a:rPr>
              <a:t>PA Municipal Taxes &amp; Act 511 apps/payments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1BB0C5-3E2D-89F6-4D60-B9E39305C4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21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F0E8782-18B4-F765-1690-7999D28391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Software Updates and Roadmap</a:t>
            </a:r>
          </a:p>
        </p:txBody>
      </p:sp>
    </p:spTree>
    <p:extLst>
      <p:ext uri="{BB962C8B-B14F-4D97-AF65-F5344CB8AC3E}">
        <p14:creationId xmlns:p14="http://schemas.microsoft.com/office/powerpoint/2010/main" val="1149485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DCDF0-2FA3-B1F6-283C-687BBF34B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23AF8C-6518-1259-D161-06945FB5F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b="1" dirty="0"/>
              <a:t>2026 Q?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FIS/KEMS</a:t>
            </a:r>
          </a:p>
          <a:p>
            <a:pPr lvl="2"/>
            <a:r>
              <a:rPr lang="en-US" sz="2200" dirty="0">
                <a:latin typeface="Segoe UI"/>
              </a:rPr>
              <a:t>Richer reporting visuals</a:t>
            </a:r>
          </a:p>
          <a:p>
            <a:pPr lvl="2"/>
            <a:r>
              <a:rPr lang="en-US" sz="2200" dirty="0">
                <a:latin typeface="Segoe UI"/>
              </a:rPr>
              <a:t>Background jobs for long runs (Posting Payroll Encumbrances &amp; Payroll)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PAAS</a:t>
            </a:r>
          </a:p>
          <a:p>
            <a:pPr lvl="2"/>
            <a:r>
              <a:rPr lang="en-US" sz="2200" dirty="0">
                <a:latin typeface="Segoe UI"/>
              </a:rPr>
              <a:t>Standardize - Business Licenses, Meals &amp; Lodging, Animal Licenses, Cigarette Tax</a:t>
            </a:r>
          </a:p>
          <a:p>
            <a:pPr lvl="2"/>
            <a:r>
              <a:rPr lang="en-US" sz="2200" dirty="0">
                <a:latin typeface="Segoe UI"/>
              </a:rPr>
              <a:t>Business License renewals portal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Payment Portal</a:t>
            </a:r>
          </a:p>
          <a:p>
            <a:pPr lvl="2"/>
            <a:r>
              <a:rPr lang="en-US" sz="2200" dirty="0">
                <a:latin typeface="Segoe UI"/>
              </a:rPr>
              <a:t>Add Meals &amp; Lodging payments</a:t>
            </a:r>
          </a:p>
          <a:p>
            <a:pPr lvl="1"/>
            <a:r>
              <a:rPr lang="en-US" sz="2600" b="1" dirty="0" err="1">
                <a:solidFill>
                  <a:schemeClr val="accent2"/>
                </a:solidFill>
                <a:latin typeface="Segoe UI"/>
              </a:rPr>
              <a:t>KeyNet</a:t>
            </a:r>
            <a:endParaRPr lang="en-US" sz="2600" b="1" dirty="0">
              <a:solidFill>
                <a:schemeClr val="accent2"/>
              </a:solidFill>
              <a:latin typeface="Segoe UI"/>
            </a:endParaRPr>
          </a:p>
          <a:p>
            <a:pPr lvl="2"/>
            <a:r>
              <a:rPr lang="en-US" sz="2200" dirty="0">
                <a:latin typeface="Segoe UI"/>
              </a:rPr>
              <a:t>More UI updates along </a:t>
            </a:r>
            <a:r>
              <a:rPr lang="en-US" sz="2200">
                <a:latin typeface="Segoe UI"/>
              </a:rPr>
              <a:t>with a User</a:t>
            </a:r>
            <a:r>
              <a:rPr lang="en-US" sz="2200" dirty="0">
                <a:latin typeface="Segoe UI"/>
              </a:rPr>
              <a:t>‑configurable dashboard</a:t>
            </a:r>
          </a:p>
          <a:p>
            <a:pPr lvl="1"/>
            <a:r>
              <a:rPr lang="en-US" sz="2600" b="1" dirty="0">
                <a:solidFill>
                  <a:schemeClr val="accent2"/>
                </a:solidFill>
                <a:latin typeface="Segoe UI"/>
              </a:rPr>
              <a:t>General</a:t>
            </a:r>
          </a:p>
          <a:p>
            <a:pPr lvl="2"/>
            <a:r>
              <a:rPr lang="en-US" sz="2200" dirty="0">
                <a:latin typeface="Segoe UI"/>
              </a:rPr>
              <a:t>Continued Research and Adaptation of AI, </a:t>
            </a:r>
            <a:r>
              <a:rPr lang="en-US" dirty="0"/>
              <a:t>Rocket Content Smart Chat, other Rocket modernization tools</a:t>
            </a:r>
            <a:endParaRPr lang="en-US" sz="2200" dirty="0">
              <a:latin typeface="Segoe UI"/>
            </a:endParaRPr>
          </a:p>
          <a:p>
            <a:pPr lvl="1"/>
            <a:endParaRPr lang="en-US" sz="2200" dirty="0">
              <a:latin typeface="Segoe UI"/>
            </a:endParaRPr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D09219-C551-E1BE-3273-3DFC139D8A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C5B7D4-66CA-4557-97B5-DBB83BE9C515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652947-C175-C217-1996-DB4A5F2D7E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Software Updates and Roadmap</a:t>
            </a:r>
          </a:p>
        </p:txBody>
      </p:sp>
    </p:spTree>
    <p:extLst>
      <p:ext uri="{BB962C8B-B14F-4D97-AF65-F5344CB8AC3E}">
        <p14:creationId xmlns:p14="http://schemas.microsoft.com/office/powerpoint/2010/main" val="25069249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 fontScale="55000" lnSpcReduction="20000"/>
          </a:bodyPr>
          <a:lstStyle/>
          <a:p>
            <a:r>
              <a:rPr lang="en-US" sz="5100" dirty="0"/>
              <a:t>Tonight, Dinner: Ole Red </a:t>
            </a:r>
          </a:p>
          <a:p>
            <a:endParaRPr lang="en-US" sz="5100" dirty="0"/>
          </a:p>
          <a:p>
            <a:pPr marL="0" indent="0">
              <a:buNone/>
            </a:pPr>
            <a:endParaRPr lang="en-US" sz="5100" dirty="0"/>
          </a:p>
          <a:p>
            <a:pPr marL="0" indent="0">
              <a:buNone/>
            </a:pPr>
            <a:r>
              <a:rPr lang="en-US" sz="5100" dirty="0"/>
              <a:t>300 Broadway. Opens at 6 p.m., 	Balcony level.  </a:t>
            </a:r>
            <a:endParaRPr lang="en-US" sz="4300" dirty="0"/>
          </a:p>
          <a:p>
            <a:pPr marL="0" indent="0">
              <a:buNone/>
            </a:pPr>
            <a:r>
              <a:rPr lang="en-US" sz="5100" dirty="0"/>
              <a:t>Self transport.</a:t>
            </a:r>
            <a:endParaRPr lang="en-US" sz="4300" dirty="0"/>
          </a:p>
          <a:p>
            <a:pPr marL="0" indent="0">
              <a:buNone/>
            </a:pPr>
            <a:endParaRPr lang="en-US" sz="5100" dirty="0"/>
          </a:p>
          <a:p>
            <a:r>
              <a:rPr lang="en-US" sz="5100" dirty="0"/>
              <a:t>Saturday Excursion:  County Music Hall of Fame and Museum.   </a:t>
            </a:r>
          </a:p>
          <a:p>
            <a:pPr marL="0" indent="0">
              <a:buNone/>
            </a:pPr>
            <a:r>
              <a:rPr lang="en-US" sz="5100" dirty="0"/>
              <a:t>Meet in lobby at 9:30 to walk over for 10:00 tour.   Then lunch.  (Or meet us at the museum.   222 Rep. John Lewis Way S. ) </a:t>
            </a:r>
          </a:p>
          <a:p>
            <a:pPr marL="0" indent="0">
              <a:buNone/>
            </a:pPr>
            <a:endParaRPr lang="en-US" sz="5100" dirty="0"/>
          </a:p>
          <a:p>
            <a:pPr marL="0" indent="0">
              <a:buNone/>
            </a:pPr>
            <a:r>
              <a:rPr lang="en-US" sz="5100" dirty="0"/>
              <a:t>On agenda, Music District Room replaced by Theater District room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Conference Logistics</a:t>
            </a:r>
          </a:p>
        </p:txBody>
      </p:sp>
      <p:pic>
        <p:nvPicPr>
          <p:cNvPr id="6" name="Picture 5" descr="Country Music Hall of Fame and Museum - Wikipedia">
            <a:extLst>
              <a:ext uri="{FF2B5EF4-FFF2-40B4-BE49-F238E27FC236}">
                <a16:creationId xmlns:a16="http://schemas.microsoft.com/office/drawing/2014/main" id="{8B5026F4-7F9D-1D5C-62CA-3E242069E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564" y="1543012"/>
            <a:ext cx="2409922" cy="2409825"/>
          </a:xfrm>
          <a:prstGeom prst="rect">
            <a:avLst/>
          </a:prstGeom>
        </p:spPr>
      </p:pic>
      <p:pic>
        <p:nvPicPr>
          <p:cNvPr id="7" name="Picture 6" descr="A dog face with white text&#10;&#10;AI-generated content may be incorrect.">
            <a:extLst>
              <a:ext uri="{FF2B5EF4-FFF2-40B4-BE49-F238E27FC236}">
                <a16:creationId xmlns:a16="http://schemas.microsoft.com/office/drawing/2014/main" id="{5A86CA5A-5D01-BBAD-131F-522213E98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960" y="1371974"/>
            <a:ext cx="762031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0846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628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B2DCE-8E50-005E-626D-DF8402056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C8402-29B3-EDD1-A90C-BDC674F12AD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/>
              </a:rPr>
              <a:t> </a:t>
            </a:r>
            <a:r>
              <a:rPr lang="en-US" sz="3200" dirty="0">
                <a:solidFill>
                  <a:srgbClr val="3C3C3C"/>
                </a:solidFill>
                <a:latin typeface="Aptos"/>
              </a:rPr>
              <a:t>Happy Birthdays!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3C3C3C"/>
                </a:solidFill>
                <a:latin typeface="Aptos"/>
              </a:rPr>
              <a:t>Kerri Delaney, Powhatan County, VA (yesterday)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3C3C3C"/>
                </a:solidFill>
                <a:latin typeface="Aptos"/>
              </a:rPr>
              <a:t>Amy Hardy, Pittsylvania County Schools, VA (tomorrow)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C3A86-9E13-3482-30D0-AE77DD2625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DD3A47-BBEB-3A92-2A23-58ED198282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/>
              </a:rPr>
              <a:t>Other News</a:t>
            </a:r>
          </a:p>
        </p:txBody>
      </p:sp>
    </p:spTree>
    <p:extLst>
      <p:ext uri="{BB962C8B-B14F-4D97-AF65-F5344CB8AC3E}">
        <p14:creationId xmlns:p14="http://schemas.microsoft.com/office/powerpoint/2010/main" val="189879534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4E575-1F4F-64E6-CFBF-7189B0C24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2713B-C6B9-2B53-F2E1-854CE80A006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/>
              </a:rPr>
              <a:t> Wise County, VA - Customer Presenters!!</a:t>
            </a:r>
            <a:endParaRPr lang="en-US" sz="2400">
              <a:latin typeface="Aptos"/>
            </a:endParaRPr>
          </a:p>
          <a:p>
            <a:pPr lvl="1">
              <a:buFont typeface="Courier New" panose="05000000000000000000" pitchFamily="2" charset="2"/>
              <a:buChar char="o"/>
            </a:pPr>
            <a:r>
              <a:rPr lang="en-US" sz="2000">
                <a:solidFill>
                  <a:srgbClr val="3C3C3C"/>
                </a:solidFill>
                <a:latin typeface="Aptos"/>
              </a:rPr>
              <a:t>Whitney Mullens (two sessions!)</a:t>
            </a:r>
          </a:p>
          <a:p>
            <a:pPr lvl="1">
              <a:buFont typeface="Courier New" panose="05000000000000000000" pitchFamily="2" charset="2"/>
              <a:buChar char="o"/>
            </a:pPr>
            <a:r>
              <a:rPr lang="en-US" sz="2000">
                <a:solidFill>
                  <a:srgbClr val="3C3C3C"/>
                </a:solidFill>
                <a:latin typeface="Aptos"/>
              </a:rPr>
              <a:t>Wes Arney</a:t>
            </a:r>
          </a:p>
          <a:p>
            <a:pPr>
              <a:buFont typeface="Wingdings,Sans-Serif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/>
              </a:rPr>
              <a:t>Dorothy Delano – Conference Logistics</a:t>
            </a:r>
            <a:endParaRPr lang="en-US" sz="2400">
              <a:solidFill>
                <a:srgbClr val="000000"/>
              </a:solidFill>
              <a:latin typeface="Aptos"/>
            </a:endParaRPr>
          </a:p>
          <a:p>
            <a:pPr>
              <a:buFont typeface="Wingdings,Sans-Serif" panose="05000000000000000000" pitchFamily="2" charset="2"/>
              <a:buChar char="Ø"/>
            </a:pPr>
            <a:r>
              <a:rPr lang="en-US" sz="2400">
                <a:solidFill>
                  <a:srgbClr val="3C3C3C"/>
                </a:solidFill>
                <a:latin typeface="Aptos"/>
              </a:rPr>
              <a:t>Keystone Team (lots of prep time goes into these sessions!)</a:t>
            </a:r>
            <a:endParaRPr lang="en-US" sz="2400">
              <a:solidFill>
                <a:srgbClr val="000000"/>
              </a:solidFill>
              <a:latin typeface="Aptos"/>
            </a:endParaRPr>
          </a:p>
          <a:p>
            <a:pPr>
              <a:buFont typeface="Wingdings,Sans-Serif" panose="05000000000000000000" pitchFamily="2" charset="2"/>
              <a:buChar char="Ø"/>
            </a:pPr>
            <a:r>
              <a:rPr lang="en-US" sz="2400">
                <a:solidFill>
                  <a:srgbClr val="000000"/>
                </a:solidFill>
                <a:latin typeface="Aptos"/>
              </a:rPr>
              <a:t>All of </a:t>
            </a:r>
            <a:r>
              <a:rPr lang="en-US" sz="2400" err="1">
                <a:solidFill>
                  <a:srgbClr val="000000"/>
                </a:solidFill>
                <a:latin typeface="Aptos"/>
              </a:rPr>
              <a:t>youse</a:t>
            </a:r>
            <a:r>
              <a:rPr lang="en-US" sz="2400">
                <a:solidFill>
                  <a:srgbClr val="000000"/>
                </a:solidFill>
                <a:latin typeface="Aptos"/>
              </a:rPr>
              <a:t> / y'all for attending</a:t>
            </a: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40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2BFDF-9215-3C6E-04E7-6DFC508C45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4A50B-B062-7AE9-1DA5-95AE87318C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/>
              </a:rPr>
              <a:t>Thank youse / y’all</a:t>
            </a:r>
          </a:p>
        </p:txBody>
      </p:sp>
    </p:spTree>
    <p:extLst>
      <p:ext uri="{BB962C8B-B14F-4D97-AF65-F5344CB8AC3E}">
        <p14:creationId xmlns:p14="http://schemas.microsoft.com/office/powerpoint/2010/main" val="421841406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46BC3-A080-0AC2-BC94-F14D3CA55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1F028-BE2C-152A-EBFC-4D688FB58C1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93812" y="997527"/>
            <a:ext cx="3581400" cy="5068093"/>
          </a:xfrm>
          <a:prstGeom prst="rect">
            <a:avLst/>
          </a:prstGeom>
        </p:spPr>
        <p:txBody>
          <a:bodyPr lIns="91440" tIns="45720" rIns="91440" bIns="45720" anchor="t">
            <a:normAutofit fontScale="70000" lnSpcReduction="20000"/>
          </a:bodyPr>
          <a:lstStyle/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51 “Key” Keystone Users from 15 customer organizations, in 5 “Keystone States”:</a:t>
            </a:r>
          </a:p>
          <a:p>
            <a:pPr marL="0" indent="0">
              <a:buNone/>
            </a:pPr>
            <a:endParaRPr lang="en-US" sz="1600">
              <a:solidFill>
                <a:srgbClr val="634646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4 Missouri School Districts</a:t>
            </a:r>
          </a:p>
          <a:p>
            <a:pPr lvl="1"/>
            <a:r>
              <a:rPr lang="en-US" sz="19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1 New York Municipality</a:t>
            </a:r>
            <a:endParaRPr lang="en-US" sz="1800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lvl="1"/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2 North Carolina County Governments</a:t>
            </a:r>
          </a:p>
          <a:p>
            <a:pPr lvl="1"/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1 Pennsylvania Municipality</a:t>
            </a:r>
            <a:endParaRPr lang="en-US" sz="18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lvl="1"/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3 Virginia County Governments </a:t>
            </a:r>
          </a:p>
          <a:p>
            <a:pPr lvl="1"/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4 Virginia School Districts/”Divisions”</a:t>
            </a:r>
          </a:p>
          <a:p>
            <a:pPr lvl="1"/>
            <a:endParaRPr lang="en-US" sz="1800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sz="1800">
              <a:solidFill>
                <a:srgbClr val="63464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9B2C1F"/>
                </a:solidFill>
                <a:latin typeface="Wingdings"/>
                <a:sym typeface="Wingdings"/>
              </a:rPr>
              <a:t></a:t>
            </a:r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Users of FIS, KEMS, PAAS and CIA applications:</a:t>
            </a:r>
          </a:p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Finance Directors and staff</a:t>
            </a:r>
          </a:p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Payroll Administrators</a:t>
            </a:r>
          </a:p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HR Directors and staff</a:t>
            </a:r>
          </a:p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Community Development Managers</a:t>
            </a:r>
            <a:br>
              <a:rPr lang="en-US" sz="1800" dirty="0">
                <a:latin typeface="Calibri"/>
                <a:ea typeface="Calibri"/>
                <a:cs typeface="Calibri"/>
              </a:rPr>
            </a:br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and Staff</a:t>
            </a:r>
          </a:p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Utility Billing Director</a:t>
            </a:r>
          </a:p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IT Directors and Staff</a:t>
            </a:r>
          </a:p>
          <a:p>
            <a:r>
              <a:rPr lang="en-US" sz="1800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North Carolina Tax Assessors, Collectors, Virginia Commissioners of the Revenue, Treasurers and staff</a:t>
            </a:r>
            <a:endParaRPr lang="en-US" sz="2400" dirty="0">
              <a:latin typeface="Calibri"/>
              <a:ea typeface="Calibri"/>
              <a:cs typeface="Calibri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8E2417-B752-2488-4B61-3187742DA8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B6C46B-D488-CB60-94A6-C8BAB2219D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1412" y="6927"/>
            <a:ext cx="38862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Who’s Here?</a:t>
            </a:r>
          </a:p>
        </p:txBody>
      </p:sp>
      <p:pic>
        <p:nvPicPr>
          <p:cNvPr id="47" name="Picture 46" descr="US state borders.jpg">
            <a:extLst>
              <a:ext uri="{FF2B5EF4-FFF2-40B4-BE49-F238E27FC236}">
                <a16:creationId xmlns:a16="http://schemas.microsoft.com/office/drawing/2014/main" id="{A011211C-4F34-9D78-0E85-9D7F24D026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882"/>
          <a:stretch>
            <a:fillRect/>
          </a:stretch>
        </p:blipFill>
        <p:spPr>
          <a:xfrm>
            <a:off x="5524376" y="278328"/>
            <a:ext cx="4998903" cy="6579672"/>
          </a:xfrm>
          <a:prstGeom prst="rect">
            <a:avLst/>
          </a:prstGeom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F55671F7-1DCE-4494-B84A-FB428D2E71BF}"/>
              </a:ext>
            </a:extLst>
          </p:cNvPr>
          <p:cNvSpPr/>
          <p:nvPr/>
        </p:nvSpPr>
        <p:spPr>
          <a:xfrm>
            <a:off x="6277277" y="3584091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5FF054CA-D92C-E856-7009-2CD055BCF79C}"/>
              </a:ext>
            </a:extLst>
          </p:cNvPr>
          <p:cNvSpPr/>
          <p:nvPr/>
        </p:nvSpPr>
        <p:spPr>
          <a:xfrm>
            <a:off x="5854526" y="3252078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1828775-BFA6-C716-B686-98B27A9321F3}"/>
              </a:ext>
            </a:extLst>
          </p:cNvPr>
          <p:cNvSpPr/>
          <p:nvPr/>
        </p:nvSpPr>
        <p:spPr>
          <a:xfrm>
            <a:off x="5882243" y="3418587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EA14CFC-C527-A4EC-DD93-B5F75C83898C}"/>
              </a:ext>
            </a:extLst>
          </p:cNvPr>
          <p:cNvSpPr/>
          <p:nvPr/>
        </p:nvSpPr>
        <p:spPr>
          <a:xfrm>
            <a:off x="5989993" y="3456870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884348B9-3778-41DA-1E94-9BAA8CB6865E}"/>
              </a:ext>
            </a:extLst>
          </p:cNvPr>
          <p:cNvSpPr/>
          <p:nvPr/>
        </p:nvSpPr>
        <p:spPr>
          <a:xfrm>
            <a:off x="9633316" y="2388477"/>
            <a:ext cx="135467" cy="135467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B7F3381-6D5F-8395-8286-F2A3EDC4EE3A}"/>
              </a:ext>
            </a:extLst>
          </p:cNvPr>
          <p:cNvSpPr/>
          <p:nvPr/>
        </p:nvSpPr>
        <p:spPr>
          <a:xfrm>
            <a:off x="9250014" y="2651153"/>
            <a:ext cx="135467" cy="135467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5392CAA-5D4E-CC1D-B5F1-F3C2AE4A02CA}"/>
              </a:ext>
            </a:extLst>
          </p:cNvPr>
          <p:cNvSpPr/>
          <p:nvPr/>
        </p:nvSpPr>
        <p:spPr>
          <a:xfrm>
            <a:off x="8850964" y="3300976"/>
            <a:ext cx="135467" cy="135467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CF83902-9BF7-D837-F11F-46D62624BE3B}"/>
              </a:ext>
            </a:extLst>
          </p:cNvPr>
          <p:cNvSpPr/>
          <p:nvPr/>
        </p:nvSpPr>
        <p:spPr>
          <a:xfrm>
            <a:off x="9046813" y="3473535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46E83B7-95E2-4E20-D1F7-B58D188262A2}"/>
              </a:ext>
            </a:extLst>
          </p:cNvPr>
          <p:cNvSpPr/>
          <p:nvPr/>
        </p:nvSpPr>
        <p:spPr>
          <a:xfrm>
            <a:off x="8624945" y="3557085"/>
            <a:ext cx="135467" cy="135467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E7F8692-FEAE-2ECD-723A-974483353A7F}"/>
              </a:ext>
            </a:extLst>
          </p:cNvPr>
          <p:cNvSpPr/>
          <p:nvPr/>
        </p:nvSpPr>
        <p:spPr>
          <a:xfrm>
            <a:off x="8311996" y="3554054"/>
            <a:ext cx="135467" cy="135467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7408449-EC1D-5996-D4DB-62664E81869D}"/>
              </a:ext>
            </a:extLst>
          </p:cNvPr>
          <p:cNvSpPr/>
          <p:nvPr/>
        </p:nvSpPr>
        <p:spPr>
          <a:xfrm>
            <a:off x="9028661" y="3758846"/>
            <a:ext cx="135467" cy="135467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495E7BE9-71B2-FFCC-B4C5-D9DE5ACE543D}"/>
              </a:ext>
            </a:extLst>
          </p:cNvPr>
          <p:cNvSpPr/>
          <p:nvPr/>
        </p:nvSpPr>
        <p:spPr>
          <a:xfrm>
            <a:off x="8404039" y="3953400"/>
            <a:ext cx="135467" cy="135467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7D79092-A35C-8382-C7DA-21127B49C016}"/>
              </a:ext>
            </a:extLst>
          </p:cNvPr>
          <p:cNvSpPr txBox="1"/>
          <p:nvPr/>
        </p:nvSpPr>
        <p:spPr>
          <a:xfrm>
            <a:off x="5989993" y="4138254"/>
            <a:ext cx="6912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Rolla SD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80DE8C7-4DF4-9EC8-ABEC-30C07A13FBD0}"/>
              </a:ext>
            </a:extLst>
          </p:cNvPr>
          <p:cNvCxnSpPr>
            <a:cxnSpLocks/>
            <a:stCxn id="48" idx="4"/>
            <a:endCxn id="61" idx="0"/>
          </p:cNvCxnSpPr>
          <p:nvPr/>
        </p:nvCxnSpPr>
        <p:spPr>
          <a:xfrm flipH="1">
            <a:off x="6335633" y="3719558"/>
            <a:ext cx="9378" cy="41869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020BBD52-D8F1-9415-C026-B515D7731512}"/>
              </a:ext>
            </a:extLst>
          </p:cNvPr>
          <p:cNvSpPr txBox="1"/>
          <p:nvPr/>
        </p:nvSpPr>
        <p:spPr>
          <a:xfrm>
            <a:off x="4875212" y="3604826"/>
            <a:ext cx="814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Liberty SD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957B629-6184-0636-F681-B7F210114813}"/>
              </a:ext>
            </a:extLst>
          </p:cNvPr>
          <p:cNvCxnSpPr>
            <a:cxnSpLocks/>
            <a:stCxn id="49" idx="2"/>
          </p:cNvCxnSpPr>
          <p:nvPr/>
        </p:nvCxnSpPr>
        <p:spPr>
          <a:xfrm flipH="1">
            <a:off x="5524376" y="3319812"/>
            <a:ext cx="330150" cy="3330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BAD11044-ED56-57F9-F235-47117C99641B}"/>
              </a:ext>
            </a:extLst>
          </p:cNvPr>
          <p:cNvSpPr txBox="1"/>
          <p:nvPr/>
        </p:nvSpPr>
        <p:spPr>
          <a:xfrm>
            <a:off x="4951412" y="4064877"/>
            <a:ext cx="8019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Center SD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01A3C8F-A324-CA76-82F7-BC19E6B9DC79}"/>
              </a:ext>
            </a:extLst>
          </p:cNvPr>
          <p:cNvCxnSpPr>
            <a:cxnSpLocks/>
            <a:stCxn id="50" idx="4"/>
          </p:cNvCxnSpPr>
          <p:nvPr/>
        </p:nvCxnSpPr>
        <p:spPr>
          <a:xfrm flipH="1">
            <a:off x="5332412" y="3554054"/>
            <a:ext cx="617565" cy="6381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9B1B76D0-6322-8A9D-79BD-D7AFA164DD33}"/>
              </a:ext>
            </a:extLst>
          </p:cNvPr>
          <p:cNvSpPr txBox="1"/>
          <p:nvPr/>
        </p:nvSpPr>
        <p:spPr>
          <a:xfrm>
            <a:off x="4799012" y="4419600"/>
            <a:ext cx="937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Raymore-Peculiar SD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4F20625E-886C-17C5-1CC6-601EF38B9795}"/>
              </a:ext>
            </a:extLst>
          </p:cNvPr>
          <p:cNvCxnSpPr>
            <a:cxnSpLocks/>
            <a:stCxn id="51" idx="4"/>
          </p:cNvCxnSpPr>
          <p:nvPr/>
        </p:nvCxnSpPr>
        <p:spPr>
          <a:xfrm flipH="1">
            <a:off x="5524376" y="3592337"/>
            <a:ext cx="533351" cy="948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C637EA9E-73C0-6607-D3E6-DBE5599AC675}"/>
              </a:ext>
            </a:extLst>
          </p:cNvPr>
          <p:cNvSpPr txBox="1"/>
          <p:nvPr/>
        </p:nvSpPr>
        <p:spPr>
          <a:xfrm>
            <a:off x="10020741" y="2357642"/>
            <a:ext cx="1154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Garden City, NY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99A0665D-E257-66DB-DFB6-23BA3C766136}"/>
              </a:ext>
            </a:extLst>
          </p:cNvPr>
          <p:cNvCxnSpPr>
            <a:cxnSpLocks/>
            <a:stCxn id="52" idx="5"/>
            <a:endCxn id="69" idx="1"/>
          </p:cNvCxnSpPr>
          <p:nvPr/>
        </p:nvCxnSpPr>
        <p:spPr>
          <a:xfrm flipV="1">
            <a:off x="9748944" y="2496142"/>
            <a:ext cx="271797" cy="79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5AC627AE-B4AC-362E-B0FE-3CC22DB991C6}"/>
              </a:ext>
            </a:extLst>
          </p:cNvPr>
          <p:cNvSpPr txBox="1"/>
          <p:nvPr/>
        </p:nvSpPr>
        <p:spPr>
          <a:xfrm>
            <a:off x="10070842" y="2718886"/>
            <a:ext cx="18726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Upper Dublin Township, PA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7F10B51-886C-C945-09B1-B040D6E0F24E}"/>
              </a:ext>
            </a:extLst>
          </p:cNvPr>
          <p:cNvCxnSpPr>
            <a:cxnSpLocks/>
            <a:endCxn id="71" idx="1"/>
          </p:cNvCxnSpPr>
          <p:nvPr/>
        </p:nvCxnSpPr>
        <p:spPr>
          <a:xfrm>
            <a:off x="9319735" y="2767366"/>
            <a:ext cx="751107" cy="900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0E9CDFA1-A06A-82A4-6D63-4C93E061AA5B}"/>
              </a:ext>
            </a:extLst>
          </p:cNvPr>
          <p:cNvSpPr txBox="1"/>
          <p:nvPr/>
        </p:nvSpPr>
        <p:spPr>
          <a:xfrm>
            <a:off x="8311996" y="2324556"/>
            <a:ext cx="903902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cs typeface="Times New Roman"/>
              </a:rPr>
              <a:t>Powhatan</a:t>
            </a:r>
            <a:br>
              <a:rPr lang="en-US" sz="1200"/>
            </a:br>
            <a:r>
              <a:rPr lang="en-US" sz="1200">
                <a:cs typeface="Times New Roman"/>
              </a:rPr>
              <a:t>County, VA</a:t>
            </a:r>
            <a:endParaRPr lang="en-US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F5161E2-9250-35A5-2440-0D20F2EE25A1}"/>
              </a:ext>
            </a:extLst>
          </p:cNvPr>
          <p:cNvCxnSpPr>
            <a:cxnSpLocks/>
          </p:cNvCxnSpPr>
          <p:nvPr/>
        </p:nvCxnSpPr>
        <p:spPr>
          <a:xfrm flipH="1" flipV="1">
            <a:off x="8830071" y="2797247"/>
            <a:ext cx="40733" cy="61177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619D9159-368D-4F28-408A-E5833F25CC31}"/>
              </a:ext>
            </a:extLst>
          </p:cNvPr>
          <p:cNvSpPr txBox="1"/>
          <p:nvPr/>
        </p:nvSpPr>
        <p:spPr>
          <a:xfrm>
            <a:off x="9599776" y="3669346"/>
            <a:ext cx="21289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Dinwiddie County Schools, VA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0CB52630-C746-3644-BD2E-01D952FAAD2C}"/>
              </a:ext>
            </a:extLst>
          </p:cNvPr>
          <p:cNvCxnSpPr>
            <a:cxnSpLocks/>
            <a:stCxn id="56" idx="5"/>
          </p:cNvCxnSpPr>
          <p:nvPr/>
        </p:nvCxnSpPr>
        <p:spPr>
          <a:xfrm>
            <a:off x="9162441" y="3589163"/>
            <a:ext cx="586503" cy="1396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1C82B34-BCD7-746A-B283-B423305E2C08}"/>
              </a:ext>
            </a:extLst>
          </p:cNvPr>
          <p:cNvSpPr txBox="1"/>
          <p:nvPr/>
        </p:nvSpPr>
        <p:spPr>
          <a:xfrm>
            <a:off x="7424906" y="3307100"/>
            <a:ext cx="892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Pittsylvania</a:t>
            </a:r>
            <a:br>
              <a:rPr lang="en-US" sz="1200"/>
            </a:br>
            <a:r>
              <a:rPr lang="en-US" sz="1200"/>
              <a:t>County, VA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C68AE2FA-B896-EED9-C57B-7241700A6E9B}"/>
              </a:ext>
            </a:extLst>
          </p:cNvPr>
          <p:cNvCxnSpPr>
            <a:cxnSpLocks/>
            <a:stCxn id="57" idx="1"/>
          </p:cNvCxnSpPr>
          <p:nvPr/>
        </p:nvCxnSpPr>
        <p:spPr>
          <a:xfrm flipH="1" flipV="1">
            <a:off x="8230547" y="3459426"/>
            <a:ext cx="414237" cy="1174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CACF5AB7-C51E-67D5-7886-05E2DEB94233}"/>
              </a:ext>
            </a:extLst>
          </p:cNvPr>
          <p:cNvSpPr txBox="1"/>
          <p:nvPr/>
        </p:nvSpPr>
        <p:spPr>
          <a:xfrm>
            <a:off x="7000306" y="3826579"/>
            <a:ext cx="92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Wise</a:t>
            </a:r>
            <a:br>
              <a:rPr lang="en-US" sz="1200"/>
            </a:br>
            <a:r>
              <a:rPr lang="en-US" sz="1200"/>
              <a:t>County, VA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2B53665C-9714-A850-275A-5625B278EF0A}"/>
              </a:ext>
            </a:extLst>
          </p:cNvPr>
          <p:cNvCxnSpPr>
            <a:cxnSpLocks/>
            <a:stCxn id="58" idx="3"/>
          </p:cNvCxnSpPr>
          <p:nvPr/>
        </p:nvCxnSpPr>
        <p:spPr>
          <a:xfrm flipH="1">
            <a:off x="7537661" y="3669682"/>
            <a:ext cx="794174" cy="35145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B254EC0B-9ABF-2FF7-2B49-1E9632E4D854}"/>
              </a:ext>
            </a:extLst>
          </p:cNvPr>
          <p:cNvSpPr txBox="1"/>
          <p:nvPr/>
        </p:nvSpPr>
        <p:spPr>
          <a:xfrm>
            <a:off x="9385481" y="4050976"/>
            <a:ext cx="1671740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>
                <a:latin typeface="Times New Roman"/>
                <a:cs typeface="Times New Roman"/>
              </a:rPr>
              <a:t>Edgecombe County, VA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7A03D742-EE04-5E5C-2A43-80FF81440C24}"/>
              </a:ext>
            </a:extLst>
          </p:cNvPr>
          <p:cNvCxnSpPr>
            <a:cxnSpLocks/>
          </p:cNvCxnSpPr>
          <p:nvPr/>
        </p:nvCxnSpPr>
        <p:spPr>
          <a:xfrm flipH="1" flipV="1">
            <a:off x="9136322" y="3878663"/>
            <a:ext cx="311637" cy="313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83811962-DCBE-7922-D93E-149CCB1B808C}"/>
              </a:ext>
            </a:extLst>
          </p:cNvPr>
          <p:cNvSpPr txBox="1"/>
          <p:nvPr/>
        </p:nvSpPr>
        <p:spPr>
          <a:xfrm>
            <a:off x="8947061" y="4495593"/>
            <a:ext cx="1513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Cleveland County, NC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2E4D84E-72EF-4891-F276-73C10A120A6B}"/>
              </a:ext>
            </a:extLst>
          </p:cNvPr>
          <p:cNvCxnSpPr>
            <a:cxnSpLocks/>
          </p:cNvCxnSpPr>
          <p:nvPr/>
        </p:nvCxnSpPr>
        <p:spPr>
          <a:xfrm flipH="1" flipV="1">
            <a:off x="8488965" y="4082230"/>
            <a:ext cx="535038" cy="4583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D116E0FC-71EA-9DD7-954F-2B58A13C3B37}"/>
              </a:ext>
            </a:extLst>
          </p:cNvPr>
          <p:cNvSpPr txBox="1"/>
          <p:nvPr/>
        </p:nvSpPr>
        <p:spPr>
          <a:xfrm>
            <a:off x="9675812" y="3320927"/>
            <a:ext cx="2141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Petersburg City Schools, VA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A695858D-4B08-4CA1-0249-EDCE49AACE34}"/>
              </a:ext>
            </a:extLst>
          </p:cNvPr>
          <p:cNvSpPr/>
          <p:nvPr/>
        </p:nvSpPr>
        <p:spPr>
          <a:xfrm>
            <a:off x="9006945" y="3369733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A77D42A9-5929-7E8E-46B8-C58B73A410DF}"/>
              </a:ext>
            </a:extLst>
          </p:cNvPr>
          <p:cNvCxnSpPr>
            <a:cxnSpLocks/>
          </p:cNvCxnSpPr>
          <p:nvPr/>
        </p:nvCxnSpPr>
        <p:spPr>
          <a:xfrm>
            <a:off x="9138853" y="3443508"/>
            <a:ext cx="610091" cy="74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99C7E470-30BA-65FA-8F6C-BEDA202938AC}"/>
              </a:ext>
            </a:extLst>
          </p:cNvPr>
          <p:cNvSpPr/>
          <p:nvPr/>
        </p:nvSpPr>
        <p:spPr>
          <a:xfrm>
            <a:off x="8609012" y="3352800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18C867B-1C3C-3E65-B5E6-93DD9E77098A}"/>
              </a:ext>
            </a:extLst>
          </p:cNvPr>
          <p:cNvSpPr txBox="1"/>
          <p:nvPr/>
        </p:nvSpPr>
        <p:spPr>
          <a:xfrm>
            <a:off x="7600462" y="2797643"/>
            <a:ext cx="732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Roanoke</a:t>
            </a:r>
            <a:br>
              <a:rPr lang="en-US" sz="1200"/>
            </a:br>
            <a:r>
              <a:rPr lang="en-US" sz="1200"/>
              <a:t>City SD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795A6B1-A87B-7F49-C523-0DB7AF93E88D}"/>
              </a:ext>
            </a:extLst>
          </p:cNvPr>
          <p:cNvCxnSpPr>
            <a:cxnSpLocks/>
            <a:stCxn id="101" idx="2"/>
          </p:cNvCxnSpPr>
          <p:nvPr/>
        </p:nvCxnSpPr>
        <p:spPr>
          <a:xfrm flipH="1" flipV="1">
            <a:off x="8175020" y="3182968"/>
            <a:ext cx="433992" cy="2375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Oval 104">
            <a:extLst>
              <a:ext uri="{FF2B5EF4-FFF2-40B4-BE49-F238E27FC236}">
                <a16:creationId xmlns:a16="http://schemas.microsoft.com/office/drawing/2014/main" id="{F042D5F8-2117-5B56-5F93-DE2EA9DBB626}"/>
              </a:ext>
            </a:extLst>
          </p:cNvPr>
          <p:cNvSpPr/>
          <p:nvPr/>
        </p:nvSpPr>
        <p:spPr>
          <a:xfrm>
            <a:off x="8702145" y="3505200"/>
            <a:ext cx="135467" cy="135467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0CFAAB2A-8915-482C-4B3B-33CC055ECE65}"/>
              </a:ext>
            </a:extLst>
          </p:cNvPr>
          <p:cNvSpPr txBox="1"/>
          <p:nvPr/>
        </p:nvSpPr>
        <p:spPr>
          <a:xfrm>
            <a:off x="7661445" y="4223134"/>
            <a:ext cx="9475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Pittsylvania</a:t>
            </a:r>
            <a:br>
              <a:rPr lang="en-US" sz="1200"/>
            </a:br>
            <a:r>
              <a:rPr lang="en-US" sz="1200"/>
              <a:t>County</a:t>
            </a:r>
            <a:br>
              <a:rPr lang="en-US" sz="1200"/>
            </a:br>
            <a:r>
              <a:rPr lang="en-US" sz="1200"/>
              <a:t>Schools, VA</a:t>
            </a: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FB2290A6-DF0C-6188-4A61-62DF5F2E333F}"/>
              </a:ext>
            </a:extLst>
          </p:cNvPr>
          <p:cNvCxnSpPr>
            <a:cxnSpLocks/>
            <a:stCxn id="105" idx="5"/>
          </p:cNvCxnSpPr>
          <p:nvPr/>
        </p:nvCxnSpPr>
        <p:spPr>
          <a:xfrm flipH="1">
            <a:off x="8032924" y="3620828"/>
            <a:ext cx="784849" cy="66562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12760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CF7F6-28EA-4559-5B64-6FE98BA1C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F7FAB-2D9C-CCF5-EAAC-1A9B9C1C38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None of us here have been at it this long....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But close...</a:t>
            </a: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Longest tenured customer / accounts represented....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A1E8E7-965B-BC86-1DF1-91061F8CF0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A210EF-7974-27F8-5E47-A79D869362D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 dirty="0">
                <a:solidFill>
                  <a:srgbClr val="912018"/>
                </a:solidFill>
                <a:latin typeface="Aptos"/>
              </a:rPr>
              <a:t>Longstanding Partnerships!</a:t>
            </a:r>
            <a:endParaRPr lang="en-US" dirty="0"/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08453E03-E493-58A2-9392-0098F788EE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701" y="1376742"/>
            <a:ext cx="10897210" cy="2057400"/>
          </a:xfrm>
          <a:prstGeom prst="rect">
            <a:avLst/>
          </a:prstGeom>
          <a:solidFill>
            <a:srgbClr val="990033"/>
          </a:solidFill>
          <a:ln w="28575" algn="in">
            <a:solidFill>
              <a:srgbClr val="CCCC99"/>
            </a:solidFill>
            <a:miter lim="800000"/>
            <a:headEnd/>
            <a:tailEnd/>
          </a:ln>
        </p:spPr>
        <p:txBody>
          <a:bodyPr lIns="36576" tIns="36576" rIns="36576" bIns="36576"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900">
              <a:solidFill>
                <a:srgbClr val="CCCC99"/>
              </a:solidFill>
              <a:latin typeface="Century Schoolbook" panose="02040604050505020304" pitchFamily="18" charset="0"/>
            </a:endParaRPr>
          </a:p>
          <a:p>
            <a:pPr algn="ctr"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1400" b="1">
                <a:solidFill>
                  <a:srgbClr val="CCCC99"/>
                </a:solidFill>
                <a:latin typeface="Century Schoolbook" panose="02040604050505020304" pitchFamily="18" charset="0"/>
              </a:rPr>
              <a:t>1975     —     2025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CCCC99"/>
                </a:solidFill>
                <a:latin typeface="Century Schoolbook" panose="02040604050505020304" pitchFamily="18" charset="0"/>
              </a:rPr>
              <a:t>50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YEARS OF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EXCELLENCE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 b="1">
              <a:solidFill>
                <a:srgbClr val="CCCC99"/>
              </a:solidFill>
              <a:latin typeface="Century Schoolbook" panose="020406040505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" b="1">
              <a:solidFill>
                <a:srgbClr val="CCCC99"/>
              </a:solidFill>
              <a:latin typeface="Century Schoolbook" panose="020406040505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Keystone Information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Systems</a:t>
            </a:r>
            <a:endParaRPr lang="en-US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98136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7078B-BADD-F7F4-9B71-634B746FF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E7267-B65D-9FC5-C137-8E1E3221105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 fontScale="62500" lnSpcReduction="20000"/>
          </a:bodyPr>
          <a:lstStyle/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914400" lvl="1" indent="-457200">
              <a:buFont typeface="Arial"/>
              <a:buChar char="•"/>
            </a:pPr>
            <a:endParaRPr lang="en-US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914400" lvl="1" indent="-457200">
              <a:buFont typeface="Arial"/>
              <a:buChar char="•"/>
            </a:pPr>
            <a:r>
              <a:rPr lang="en-US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Village </a:t>
            </a: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of Garden City, NY – 1990</a:t>
            </a:r>
          </a:p>
          <a:p>
            <a:pPr marL="457200" lvl="1" indent="0">
              <a:buNone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Late 1990’s:</a:t>
            </a:r>
          </a:p>
          <a:p>
            <a:pPr marL="914400" lvl="1" indent="-457200">
              <a:buFont typeface="Arial"/>
              <a:buChar char="•"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Edgecombe County, NC and Pittsylvania County, VA – both came with </a:t>
            </a:r>
            <a:r>
              <a:rPr lang="en-US" dirty="0" err="1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Infocel</a:t>
            </a: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/EDS acquisition, 1998</a:t>
            </a:r>
          </a:p>
          <a:p>
            <a:pPr marL="914400" lvl="1" indent="-457200">
              <a:buFont typeface="Arial"/>
              <a:buChar char="•"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Upper Dublin Township, PA</a:t>
            </a:r>
          </a:p>
          <a:p>
            <a:pPr marL="914400" lvl="1" indent="-457200">
              <a:buFont typeface="Arial"/>
              <a:buChar char="•"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Liberty Schools, MO</a:t>
            </a:r>
          </a:p>
          <a:p>
            <a:pPr marL="914400" lvl="1" indent="-457200">
              <a:buFont typeface="Arial"/>
              <a:buChar char="•"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Rolla Schools, MO</a:t>
            </a:r>
          </a:p>
          <a:p>
            <a:pPr marL="914400" lvl="1" indent="-457200">
              <a:buFont typeface="Arial"/>
              <a:buChar char="•"/>
            </a:pPr>
            <a:endParaRPr lang="en-US" dirty="0">
              <a:solidFill>
                <a:srgbClr val="634646"/>
              </a:solidFill>
              <a:latin typeface="Calibri"/>
              <a:ea typeface="Calibri"/>
              <a:cs typeface="Calibri"/>
            </a:endParaRPr>
          </a:p>
          <a:p>
            <a:pPr marL="57150" indent="0">
              <a:buNone/>
            </a:pPr>
            <a:r>
              <a:rPr lang="en-US" dirty="0">
                <a:solidFill>
                  <a:srgbClr val="634646"/>
                </a:solidFill>
                <a:latin typeface="Calibri"/>
                <a:ea typeface="Calibri"/>
                <a:cs typeface="Calibri"/>
              </a:rPr>
              <a:t>Most tenured Keystone user present??</a:t>
            </a:r>
            <a:endParaRPr lang="en-US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1024B-70A4-715D-EA30-AB2D1B5375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C6287C-F8BC-0FE3-F074-D4C256F1C7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 dirty="0">
                <a:solidFill>
                  <a:srgbClr val="912018"/>
                </a:solidFill>
                <a:latin typeface="Aptos"/>
              </a:rPr>
              <a:t>Longstanding Partnerships!</a:t>
            </a:r>
            <a:endParaRPr lang="en-US" dirty="0"/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ED8A7F60-009C-80C5-6393-9ACE4FCC6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1413" y="1376742"/>
            <a:ext cx="2133600" cy="2067681"/>
          </a:xfrm>
          <a:prstGeom prst="rect">
            <a:avLst/>
          </a:prstGeom>
          <a:solidFill>
            <a:srgbClr val="990033"/>
          </a:solidFill>
          <a:ln w="28575" algn="in">
            <a:solidFill>
              <a:srgbClr val="CCCC99"/>
            </a:solidFill>
            <a:miter lim="800000"/>
            <a:headEnd/>
            <a:tailEnd/>
          </a:ln>
        </p:spPr>
        <p:txBody>
          <a:bodyPr lIns="36576" tIns="36576" rIns="36576" bIns="36576"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900">
              <a:solidFill>
                <a:srgbClr val="CCCC99"/>
              </a:solidFill>
              <a:latin typeface="Century Schoolbook" panose="02040604050505020304" pitchFamily="18" charset="0"/>
            </a:endParaRPr>
          </a:p>
          <a:p>
            <a:pPr algn="ctr"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en-US" sz="1400" b="1">
                <a:solidFill>
                  <a:srgbClr val="CCCC99"/>
                </a:solidFill>
                <a:latin typeface="Century Schoolbook" panose="02040604050505020304" pitchFamily="18" charset="0"/>
              </a:rPr>
              <a:t>1975     —     2025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CCCC99"/>
                </a:solidFill>
                <a:latin typeface="Century Schoolbook" panose="02040604050505020304" pitchFamily="18" charset="0"/>
              </a:rPr>
              <a:t>50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YEARS OF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EXCELLENCE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200" b="1">
              <a:solidFill>
                <a:srgbClr val="CCCC99"/>
              </a:solidFill>
              <a:latin typeface="Century Schoolbook" panose="020406040505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" b="1">
              <a:solidFill>
                <a:srgbClr val="CCCC99"/>
              </a:solidFill>
              <a:latin typeface="Century Schoolbook" panose="020406040505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Keystone Information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CCCC99"/>
                </a:solidFill>
                <a:latin typeface="Century Schoolbook" panose="02040604050505020304" pitchFamily="18" charset="0"/>
              </a:rPr>
              <a:t>Systems</a:t>
            </a:r>
            <a:endParaRPr lang="en-US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726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B308A-970A-3B5F-C436-B7911B56F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AECA70-06DD-85BB-7FE5-BE8B6B85618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Steve Juliana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Mike Liggera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Glen Schuehler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Janette Raab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Scott Joyce 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Jarona Twine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Tom Keefe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Kamesa Crumdy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Nicole Juliana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Brian Nitzsche</a:t>
            </a:r>
          </a:p>
          <a:p>
            <a:pPr lvl="1"/>
            <a:r>
              <a:rPr lang="en-US">
                <a:solidFill>
                  <a:srgbClr val="634646"/>
                </a:solidFill>
                <a:latin typeface="Calibri" panose="020F0502020204030204" pitchFamily="34" charset="0"/>
              </a:rPr>
              <a:t>Gabe </a:t>
            </a:r>
            <a:r>
              <a:rPr lang="en-US" err="1">
                <a:solidFill>
                  <a:srgbClr val="634646"/>
                </a:solidFill>
                <a:latin typeface="Calibri" panose="020F0502020204030204" pitchFamily="34" charset="0"/>
              </a:rPr>
              <a:t>Pomasin</a:t>
            </a:r>
            <a:endParaRPr lang="en-US">
              <a:solidFill>
                <a:srgbClr val="634646"/>
              </a:solidFill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>
              <a:solidFill>
                <a:srgbClr val="634646"/>
              </a:solidFill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i="1">
                <a:solidFill>
                  <a:srgbClr val="634646"/>
                </a:solidFill>
                <a:latin typeface="Calibri" panose="020F0502020204030204" pitchFamily="34" charset="0"/>
              </a:rPr>
              <a:t>(A session tomorrow will address changes to our Client Care structure / processes)</a:t>
            </a: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2DCC28-41A8-D124-9185-F5A3213EDB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17896-8E22-8D08-2A95-EE6164FC92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Who’s Here From Keystone?</a:t>
            </a:r>
          </a:p>
        </p:txBody>
      </p:sp>
    </p:spTree>
    <p:extLst>
      <p:ext uri="{BB962C8B-B14F-4D97-AF65-F5344CB8AC3E}">
        <p14:creationId xmlns:p14="http://schemas.microsoft.com/office/powerpoint/2010/main" val="185139485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A5B97-369C-B4AA-FD86-1BFD6C142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46D85-E3ED-998B-442E-23B7DB255F1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36652" y="4877485"/>
            <a:ext cx="2381360" cy="91371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>
                <a:solidFill>
                  <a:srgbClr val="3C3C3C"/>
                </a:solidFill>
                <a:latin typeface="Aptos" panose="020B0004020202020204" pitchFamily="34" charset="0"/>
              </a:rPr>
              <a:t>Dave Scheine</a:t>
            </a:r>
            <a:br>
              <a:rPr lang="en-US" sz="1600">
                <a:solidFill>
                  <a:srgbClr val="3C3C3C"/>
                </a:solidFill>
                <a:latin typeface="Aptos" panose="020B0004020202020204" pitchFamily="34" charset="0"/>
              </a:rPr>
            </a:br>
            <a:r>
              <a:rPr lang="en-US" sz="1600">
                <a:solidFill>
                  <a:srgbClr val="3C3C3C"/>
                </a:solidFill>
                <a:latin typeface="Aptos" panose="020B0004020202020204" pitchFamily="34" charset="0"/>
              </a:rPr>
              <a:t>Portfolio Manager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73579B-3269-2842-B0B3-D939FBDB7E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35F2C9-DF2F-41BB-D943-DAD46F7218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08112" y="381001"/>
            <a:ext cx="102870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Who’s Here From Keystone / </a:t>
            </a:r>
            <a:r>
              <a:rPr lang="en-US" b="0" err="1">
                <a:solidFill>
                  <a:srgbClr val="912018"/>
                </a:solidFill>
                <a:latin typeface="Aptos" panose="020B0004020202020204" pitchFamily="34" charset="0"/>
              </a:rPr>
              <a:t>Valsoft</a:t>
            </a:r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 Corporate?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E5BD3-7177-4DCA-57DB-5ABAE2363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058" y="1933438"/>
            <a:ext cx="1493949" cy="382621"/>
          </a:xfrm>
          <a:prstGeom prst="rect">
            <a:avLst/>
          </a:prstGeom>
        </p:spPr>
      </p:pic>
      <p:pic>
        <p:nvPicPr>
          <p:cNvPr id="8" name="Picture 7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1F1FB45F-8876-39EE-07D6-58DF9BB838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501" y="2577741"/>
            <a:ext cx="2159000" cy="2159000"/>
          </a:xfrm>
          <a:prstGeom prst="rect">
            <a:avLst/>
          </a:prstGeom>
        </p:spPr>
      </p:pic>
      <p:pic>
        <p:nvPicPr>
          <p:cNvPr id="10" name="Picture 9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9A085448-D84D-30E2-7ED1-0DA6D3DFA1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433" y="2577741"/>
            <a:ext cx="2159000" cy="2159000"/>
          </a:xfrm>
          <a:prstGeom prst="rect">
            <a:avLst/>
          </a:prstGeom>
        </p:spPr>
      </p:pic>
      <p:pic>
        <p:nvPicPr>
          <p:cNvPr id="12" name="Picture 11" descr="A person in a suit&#10;&#10;AI-generated content may be incorrect.">
            <a:extLst>
              <a:ext uri="{FF2B5EF4-FFF2-40B4-BE49-F238E27FC236}">
                <a16:creationId xmlns:a16="http://schemas.microsoft.com/office/drawing/2014/main" id="{2E873F84-ACC8-D460-9F77-0C2CCB667C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422" y="2577741"/>
            <a:ext cx="2159000" cy="2159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F315B67-5C78-CD33-725D-9A9659B6FDEE}"/>
              </a:ext>
            </a:extLst>
          </p:cNvPr>
          <p:cNvSpPr txBox="1">
            <a:spLocks/>
          </p:cNvSpPr>
          <p:nvPr/>
        </p:nvSpPr>
        <p:spPr>
          <a:xfrm>
            <a:off x="4903732" y="4877485"/>
            <a:ext cx="2381360" cy="91371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600" b="1" kern="0">
                <a:solidFill>
                  <a:srgbClr val="3C3C3C"/>
                </a:solidFill>
                <a:latin typeface="Aptos" panose="020B0004020202020204" pitchFamily="34" charset="0"/>
              </a:rPr>
              <a:t>Andy Bloomfield</a:t>
            </a:r>
            <a:br>
              <a:rPr lang="en-US" sz="1600" kern="0">
                <a:solidFill>
                  <a:srgbClr val="3C3C3C"/>
                </a:solidFill>
                <a:latin typeface="Aptos" panose="020B0004020202020204" pitchFamily="34" charset="0"/>
              </a:rPr>
            </a:br>
            <a:r>
              <a:rPr lang="en-US" sz="1600" kern="0">
                <a:solidFill>
                  <a:srgbClr val="3C3C3C"/>
                </a:solidFill>
                <a:latin typeface="Aptos" panose="020B0004020202020204" pitchFamily="34" charset="0"/>
              </a:rPr>
              <a:t>Chief Technology Office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511C67A-57F5-E611-6978-21B83C89559A}"/>
              </a:ext>
            </a:extLst>
          </p:cNvPr>
          <p:cNvSpPr txBox="1">
            <a:spLocks/>
          </p:cNvSpPr>
          <p:nvPr/>
        </p:nvSpPr>
        <p:spPr>
          <a:xfrm>
            <a:off x="8263242" y="4877485"/>
            <a:ext cx="2631770" cy="91371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600" b="1" kern="0">
                <a:solidFill>
                  <a:srgbClr val="3C3C3C"/>
                </a:solidFill>
                <a:latin typeface="Aptos" panose="020B0004020202020204" pitchFamily="34" charset="0"/>
              </a:rPr>
              <a:t>Adam </a:t>
            </a:r>
            <a:r>
              <a:rPr lang="en-US" sz="1600" b="1" kern="0" err="1">
                <a:solidFill>
                  <a:srgbClr val="3C3C3C"/>
                </a:solidFill>
                <a:latin typeface="Aptos" panose="020B0004020202020204" pitchFamily="34" charset="0"/>
              </a:rPr>
              <a:t>Casole</a:t>
            </a:r>
            <a:r>
              <a:rPr lang="en-US" sz="1600" b="1" kern="0">
                <a:solidFill>
                  <a:srgbClr val="3C3C3C"/>
                </a:solidFill>
                <a:latin typeface="Aptos" panose="020B0004020202020204" pitchFamily="34" charset="0"/>
              </a:rPr>
              <a:t>-Buchanan</a:t>
            </a:r>
            <a:br>
              <a:rPr lang="en-US" sz="1600" kern="0">
                <a:solidFill>
                  <a:srgbClr val="3C3C3C"/>
                </a:solidFill>
                <a:latin typeface="Aptos" panose="020B0004020202020204" pitchFamily="34" charset="0"/>
              </a:rPr>
            </a:br>
            <a:r>
              <a:rPr lang="en-US" sz="1600" kern="0">
                <a:solidFill>
                  <a:srgbClr val="3C3C3C"/>
                </a:solidFill>
                <a:latin typeface="Aptos" panose="020B0004020202020204" pitchFamily="34" charset="0"/>
              </a:rPr>
              <a:t>AI 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309923620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4FD0A-CCAC-7A5D-F5E7-3B4EA6225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ACB69-EEED-239B-FD6E-0A8C997FB4A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i="1">
                <a:solidFill>
                  <a:srgbClr val="634646"/>
                </a:solidFill>
                <a:latin typeface="Calibri" panose="020F0502020204030204" pitchFamily="34" charset="0"/>
              </a:rPr>
              <a:t>An excellent forum for communications – with Keystone Subject Matter Experts and with Colleague Keystone Users!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3FF118-9708-CA4B-8041-64212DA22A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F611F8-8388-2D9A-7583-855EBF4450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</a:p>
        </p:txBody>
      </p:sp>
    </p:spTree>
    <p:extLst>
      <p:ext uri="{BB962C8B-B14F-4D97-AF65-F5344CB8AC3E}">
        <p14:creationId xmlns:p14="http://schemas.microsoft.com/office/powerpoint/2010/main" val="39125218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219F6-7FD7-D819-11D8-DA70BD9DD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CABD8-F991-A93D-94B6-A07C5AAAEAD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>
                <a:solidFill>
                  <a:srgbClr val="634646"/>
                </a:solidFill>
                <a:latin typeface="Calibri" panose="020F0502020204030204" pitchFamily="34" charset="0"/>
              </a:rPr>
              <a:t>A full agenda, thoughtfully prepared to:</a:t>
            </a:r>
          </a:p>
          <a:p>
            <a:r>
              <a:rPr lang="en-US" sz="2400">
                <a:solidFill>
                  <a:srgbClr val="634646"/>
                </a:solidFill>
                <a:latin typeface="Calibri" panose="020F0502020204030204" pitchFamily="34" charset="0"/>
              </a:rPr>
              <a:t>Educate / Explore</a:t>
            </a:r>
          </a:p>
          <a:p>
            <a:r>
              <a:rPr lang="en-US" sz="2400">
                <a:solidFill>
                  <a:srgbClr val="634646"/>
                </a:solidFill>
                <a:latin typeface="Calibri" panose="020F0502020204030204" pitchFamily="34" charset="0"/>
              </a:rPr>
              <a:t>Communicate / Solicit Feedback</a:t>
            </a:r>
          </a:p>
          <a:p>
            <a:r>
              <a:rPr lang="en-US" sz="2400">
                <a:solidFill>
                  <a:srgbClr val="634646"/>
                </a:solidFill>
                <a:latin typeface="Calibri" panose="020F0502020204030204" pitchFamily="34" charset="0"/>
              </a:rPr>
              <a:t>Interact with your colleagues / users from other jurisdictions, to compare notes on uses and best practices</a:t>
            </a:r>
          </a:p>
          <a:p>
            <a:r>
              <a:rPr lang="en-US" sz="2400">
                <a:solidFill>
                  <a:srgbClr val="634646"/>
                </a:solidFill>
                <a:latin typeface="Calibri" panose="020F0502020204030204" pitchFamily="34" charset="0"/>
              </a:rPr>
              <a:t>Make / Prioritize Product Enhancement Plans</a:t>
            </a:r>
          </a:p>
          <a:p>
            <a:r>
              <a:rPr lang="en-US" sz="2400">
                <a:solidFill>
                  <a:srgbClr val="634646"/>
                </a:solidFill>
                <a:latin typeface="Calibri" panose="020F0502020204030204" pitchFamily="34" charset="0"/>
              </a:rPr>
              <a:t>You have a voice in this!</a:t>
            </a:r>
          </a:p>
          <a:p>
            <a:endParaRPr lang="en-US" sz="2400">
              <a:solidFill>
                <a:srgbClr val="63464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634646"/>
                </a:solidFill>
                <a:latin typeface="Calibri" panose="020F0502020204030204" pitchFamily="34" charset="0"/>
              </a:rPr>
              <a:t>Plus… </a:t>
            </a:r>
          </a:p>
          <a:p>
            <a:r>
              <a:rPr lang="en-US" sz="2400">
                <a:solidFill>
                  <a:srgbClr val="634646"/>
                </a:solidFill>
                <a:latin typeface="Calibri" panose="020F0502020204030204" pitchFamily="34" charset="0"/>
              </a:rPr>
              <a:t>Getting to know each other better and have some fun!</a:t>
            </a:r>
          </a:p>
          <a:p>
            <a:pPr marL="0" indent="0">
              <a:buNone/>
            </a:pPr>
            <a:endParaRPr lang="en-US" sz="2400">
              <a:solidFill>
                <a:srgbClr val="63464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3200" i="1">
                <a:solidFill>
                  <a:srgbClr val="634646"/>
                </a:solidFill>
                <a:latin typeface="Calibri" panose="020F0502020204030204" pitchFamily="34" charset="0"/>
              </a:rPr>
              <a:t>NASU is a basis for a good exchange of information, and professional growth!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10138-05B8-D0F7-7F35-EA1073FA54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271E4F-DB26-15B9-49AD-11757FED7B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 panose="020B0004020202020204" pitchFamily="34" charset="0"/>
              </a:rPr>
              <a:t>What to Expect at NASU</a:t>
            </a:r>
          </a:p>
        </p:txBody>
      </p:sp>
    </p:spTree>
    <p:extLst>
      <p:ext uri="{BB962C8B-B14F-4D97-AF65-F5344CB8AC3E}">
        <p14:creationId xmlns:p14="http://schemas.microsoft.com/office/powerpoint/2010/main" val="2527052267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781812da-d73b-4284-b311-b75665a9727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</TotalTime>
  <Words>1903</Words>
  <Application>Microsoft Office PowerPoint</Application>
  <PresentationFormat>Custom</PresentationFormat>
  <Paragraphs>325</Paragraphs>
  <Slides>26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Aptos</vt:lpstr>
      <vt:lpstr>Arial</vt:lpstr>
      <vt:lpstr>Calibri</vt:lpstr>
      <vt:lpstr>Century Schoolbook</vt:lpstr>
      <vt:lpstr>Courier New</vt:lpstr>
      <vt:lpstr>Segoe UI</vt:lpstr>
      <vt:lpstr>Times New Roman</vt:lpstr>
      <vt:lpstr>Wingdings</vt:lpstr>
      <vt:lpstr>Wingdings,Sans-Serif</vt:lpstr>
      <vt:lpstr>Keystone - NASU</vt:lpstr>
      <vt:lpstr>Welcome and Company Update</vt:lpstr>
      <vt:lpstr>Back Again in Nashville!</vt:lpstr>
      <vt:lpstr>Who’s Here?</vt:lpstr>
      <vt:lpstr>Longstanding Partnerships!</vt:lpstr>
      <vt:lpstr>Longstanding Partnerships!</vt:lpstr>
      <vt:lpstr>Who’s Here From Keystone?</vt:lpstr>
      <vt:lpstr>Who’s Here From Keystone / Valsoft Corporate?</vt:lpstr>
      <vt:lpstr>NASU 2025</vt:lpstr>
      <vt:lpstr>What to Expect at NASU</vt:lpstr>
      <vt:lpstr>Business Update</vt:lpstr>
      <vt:lpstr>Business Update</vt:lpstr>
      <vt:lpstr>Business Update</vt:lpstr>
      <vt:lpstr>Valsoft – Re-introduction</vt:lpstr>
      <vt:lpstr>Valsoft – 3 Key Focus Areas for Keystone</vt:lpstr>
      <vt:lpstr>Customer Satisfaction Surveys</vt:lpstr>
      <vt:lpstr>Customer Satisfaction – Key Themes</vt:lpstr>
      <vt:lpstr>Customer Satisfaction – Action Plan</vt:lpstr>
      <vt:lpstr>New CSS program</vt:lpstr>
      <vt:lpstr>                                                                                                                  Software Updates and Roadmap</vt:lpstr>
      <vt:lpstr>Software Updates and Roadmap</vt:lpstr>
      <vt:lpstr>Software Updates and Roadmap</vt:lpstr>
      <vt:lpstr>Software Updates and Roadmap</vt:lpstr>
      <vt:lpstr>Conference Logistics</vt:lpstr>
      <vt:lpstr>NASU 2025 Session Surveys – we want your feedback!</vt:lpstr>
      <vt:lpstr>Other News</vt:lpstr>
      <vt:lpstr>Thank youse / y’all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Judd Van Dervort Jr</cp:lastModifiedBy>
  <cp:revision>356</cp:revision>
  <cp:lastPrinted>2016-09-16T15:22:39Z</cp:lastPrinted>
  <dcterms:created xsi:type="dcterms:W3CDTF">2009-02-19T19:39:49Z</dcterms:created>
  <dcterms:modified xsi:type="dcterms:W3CDTF">2025-10-06T15:12:27Z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