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1" r:id="rId5"/>
    <p:sldMasterId id="2147483812" r:id="rId6"/>
    <p:sldMasterId id="2147483811" r:id="rId7"/>
  </p:sldMasterIdLst>
  <p:notesMasterIdLst>
    <p:notesMasterId r:id="rId52"/>
  </p:notesMasterIdLst>
  <p:handoutMasterIdLst>
    <p:handoutMasterId r:id="rId53"/>
  </p:handoutMasterIdLst>
  <p:sldIdLst>
    <p:sldId id="321" r:id="rId8"/>
    <p:sldId id="269" r:id="rId9"/>
    <p:sldId id="271" r:id="rId10"/>
    <p:sldId id="299" r:id="rId11"/>
    <p:sldId id="290" r:id="rId12"/>
    <p:sldId id="316" r:id="rId13"/>
    <p:sldId id="317" r:id="rId14"/>
    <p:sldId id="319" r:id="rId15"/>
    <p:sldId id="318" r:id="rId16"/>
    <p:sldId id="320" r:id="rId17"/>
    <p:sldId id="323" r:id="rId18"/>
    <p:sldId id="324" r:id="rId19"/>
    <p:sldId id="355" r:id="rId20"/>
    <p:sldId id="325" r:id="rId21"/>
    <p:sldId id="354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  <p:sldId id="353" r:id="rId50"/>
    <p:sldId id="322" r:id="rId51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817"/>
    <a:srgbClr val="1C1C1C"/>
    <a:srgbClr val="000000"/>
    <a:srgbClr val="FFFFFF"/>
    <a:srgbClr val="999999"/>
    <a:srgbClr val="AC0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737" autoAdjust="0"/>
  </p:normalViewPr>
  <p:slideViewPr>
    <p:cSldViewPr>
      <p:cViewPr varScale="1">
        <p:scale>
          <a:sx n="111" d="100"/>
          <a:sy n="111" d="100"/>
        </p:scale>
        <p:origin x="165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tableStyles" Target="tableStyles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esa Crumdy" userId="d61f6622-2ac7-4393-9710-6b440ffccb64" providerId="ADAL" clId="{BE0067F8-C5A6-4A66-AB8A-8C547179E708}"/>
    <pc:docChg chg="addSld modSld sldOrd">
      <pc:chgData name="Kamesa Crumdy" userId="d61f6622-2ac7-4393-9710-6b440ffccb64" providerId="ADAL" clId="{BE0067F8-C5A6-4A66-AB8A-8C547179E708}" dt="2025-10-01T21:03:44.688" v="63"/>
      <pc:docMkLst>
        <pc:docMk/>
      </pc:docMkLst>
      <pc:sldChg chg="ord">
        <pc:chgData name="Kamesa Crumdy" userId="d61f6622-2ac7-4393-9710-6b440ffccb64" providerId="ADAL" clId="{BE0067F8-C5A6-4A66-AB8A-8C547179E708}" dt="2025-10-01T21:03:44.688" v="63"/>
        <pc:sldMkLst>
          <pc:docMk/>
          <pc:sldMk cId="1137206486" sldId="322"/>
        </pc:sldMkLst>
      </pc:sldChg>
      <pc:sldChg chg="add">
        <pc:chgData name="Kamesa Crumdy" userId="d61f6622-2ac7-4393-9710-6b440ffccb64" providerId="ADAL" clId="{BE0067F8-C5A6-4A66-AB8A-8C547179E708}" dt="2025-10-01T20:59:15.151" v="1"/>
        <pc:sldMkLst>
          <pc:docMk/>
          <pc:sldMk cId="1885432571" sldId="323"/>
        </pc:sldMkLst>
      </pc:sldChg>
      <pc:sldChg chg="add">
        <pc:chgData name="Kamesa Crumdy" userId="d61f6622-2ac7-4393-9710-6b440ffccb64" providerId="ADAL" clId="{BE0067F8-C5A6-4A66-AB8A-8C547179E708}" dt="2025-10-01T20:59:28.207" v="3"/>
        <pc:sldMkLst>
          <pc:docMk/>
          <pc:sldMk cId="935125361" sldId="324"/>
        </pc:sldMkLst>
      </pc:sldChg>
      <pc:sldChg chg="add">
        <pc:chgData name="Kamesa Crumdy" userId="d61f6622-2ac7-4393-9710-6b440ffccb64" providerId="ADAL" clId="{BE0067F8-C5A6-4A66-AB8A-8C547179E708}" dt="2025-10-01T20:59:30.999" v="5"/>
        <pc:sldMkLst>
          <pc:docMk/>
          <pc:sldMk cId="2833679727" sldId="325"/>
        </pc:sldMkLst>
      </pc:sldChg>
      <pc:sldChg chg="add">
        <pc:chgData name="Kamesa Crumdy" userId="d61f6622-2ac7-4393-9710-6b440ffccb64" providerId="ADAL" clId="{BE0067F8-C5A6-4A66-AB8A-8C547179E708}" dt="2025-10-01T20:59:33.068" v="7"/>
        <pc:sldMkLst>
          <pc:docMk/>
          <pc:sldMk cId="1668405620" sldId="326"/>
        </pc:sldMkLst>
      </pc:sldChg>
      <pc:sldChg chg="add">
        <pc:chgData name="Kamesa Crumdy" userId="d61f6622-2ac7-4393-9710-6b440ffccb64" providerId="ADAL" clId="{BE0067F8-C5A6-4A66-AB8A-8C547179E708}" dt="2025-10-01T20:59:35.185" v="9"/>
        <pc:sldMkLst>
          <pc:docMk/>
          <pc:sldMk cId="1340558646" sldId="327"/>
        </pc:sldMkLst>
      </pc:sldChg>
      <pc:sldChg chg="add">
        <pc:chgData name="Kamesa Crumdy" userId="d61f6622-2ac7-4393-9710-6b440ffccb64" providerId="ADAL" clId="{BE0067F8-C5A6-4A66-AB8A-8C547179E708}" dt="2025-10-01T20:59:37.618" v="11"/>
        <pc:sldMkLst>
          <pc:docMk/>
          <pc:sldMk cId="1538618624" sldId="328"/>
        </pc:sldMkLst>
      </pc:sldChg>
      <pc:sldChg chg="add">
        <pc:chgData name="Kamesa Crumdy" userId="d61f6622-2ac7-4393-9710-6b440ffccb64" providerId="ADAL" clId="{BE0067F8-C5A6-4A66-AB8A-8C547179E708}" dt="2025-10-01T20:59:39.666" v="13"/>
        <pc:sldMkLst>
          <pc:docMk/>
          <pc:sldMk cId="3414271971" sldId="329"/>
        </pc:sldMkLst>
      </pc:sldChg>
      <pc:sldChg chg="add">
        <pc:chgData name="Kamesa Crumdy" userId="d61f6622-2ac7-4393-9710-6b440ffccb64" providerId="ADAL" clId="{BE0067F8-C5A6-4A66-AB8A-8C547179E708}" dt="2025-10-01T20:59:41.751" v="15"/>
        <pc:sldMkLst>
          <pc:docMk/>
          <pc:sldMk cId="694021363" sldId="330"/>
        </pc:sldMkLst>
      </pc:sldChg>
      <pc:sldChg chg="add">
        <pc:chgData name="Kamesa Crumdy" userId="d61f6622-2ac7-4393-9710-6b440ffccb64" providerId="ADAL" clId="{BE0067F8-C5A6-4A66-AB8A-8C547179E708}" dt="2025-10-01T20:59:45.823" v="17"/>
        <pc:sldMkLst>
          <pc:docMk/>
          <pc:sldMk cId="1263504342" sldId="331"/>
        </pc:sldMkLst>
      </pc:sldChg>
      <pc:sldChg chg="add">
        <pc:chgData name="Kamesa Crumdy" userId="d61f6622-2ac7-4393-9710-6b440ffccb64" providerId="ADAL" clId="{BE0067F8-C5A6-4A66-AB8A-8C547179E708}" dt="2025-10-01T20:59:48.486" v="19"/>
        <pc:sldMkLst>
          <pc:docMk/>
          <pc:sldMk cId="2663707647" sldId="332"/>
        </pc:sldMkLst>
      </pc:sldChg>
      <pc:sldChg chg="add">
        <pc:chgData name="Kamesa Crumdy" userId="d61f6622-2ac7-4393-9710-6b440ffccb64" providerId="ADAL" clId="{BE0067F8-C5A6-4A66-AB8A-8C547179E708}" dt="2025-10-01T20:59:52.254" v="21"/>
        <pc:sldMkLst>
          <pc:docMk/>
          <pc:sldMk cId="4055251427" sldId="333"/>
        </pc:sldMkLst>
      </pc:sldChg>
      <pc:sldChg chg="add">
        <pc:chgData name="Kamesa Crumdy" userId="d61f6622-2ac7-4393-9710-6b440ffccb64" providerId="ADAL" clId="{BE0067F8-C5A6-4A66-AB8A-8C547179E708}" dt="2025-10-01T20:59:55.707" v="23"/>
        <pc:sldMkLst>
          <pc:docMk/>
          <pc:sldMk cId="3066550309" sldId="334"/>
        </pc:sldMkLst>
      </pc:sldChg>
      <pc:sldChg chg="add">
        <pc:chgData name="Kamesa Crumdy" userId="d61f6622-2ac7-4393-9710-6b440ffccb64" providerId="ADAL" clId="{BE0067F8-C5A6-4A66-AB8A-8C547179E708}" dt="2025-10-01T20:59:58.585" v="25"/>
        <pc:sldMkLst>
          <pc:docMk/>
          <pc:sldMk cId="2780296355" sldId="335"/>
        </pc:sldMkLst>
      </pc:sldChg>
      <pc:sldChg chg="add">
        <pc:chgData name="Kamesa Crumdy" userId="d61f6622-2ac7-4393-9710-6b440ffccb64" providerId="ADAL" clId="{BE0067F8-C5A6-4A66-AB8A-8C547179E708}" dt="2025-10-01T21:00:01.142" v="27"/>
        <pc:sldMkLst>
          <pc:docMk/>
          <pc:sldMk cId="1540500112" sldId="336"/>
        </pc:sldMkLst>
      </pc:sldChg>
      <pc:sldChg chg="add">
        <pc:chgData name="Kamesa Crumdy" userId="d61f6622-2ac7-4393-9710-6b440ffccb64" providerId="ADAL" clId="{BE0067F8-C5A6-4A66-AB8A-8C547179E708}" dt="2025-10-01T21:00:03.245" v="29"/>
        <pc:sldMkLst>
          <pc:docMk/>
          <pc:sldMk cId="3598253050" sldId="337"/>
        </pc:sldMkLst>
      </pc:sldChg>
      <pc:sldChg chg="add">
        <pc:chgData name="Kamesa Crumdy" userId="d61f6622-2ac7-4393-9710-6b440ffccb64" providerId="ADAL" clId="{BE0067F8-C5A6-4A66-AB8A-8C547179E708}" dt="2025-10-01T21:00:05.430" v="31"/>
        <pc:sldMkLst>
          <pc:docMk/>
          <pc:sldMk cId="277896767" sldId="338"/>
        </pc:sldMkLst>
      </pc:sldChg>
      <pc:sldChg chg="add">
        <pc:chgData name="Kamesa Crumdy" userId="d61f6622-2ac7-4393-9710-6b440ffccb64" providerId="ADAL" clId="{BE0067F8-C5A6-4A66-AB8A-8C547179E708}" dt="2025-10-01T21:00:07.420" v="33"/>
        <pc:sldMkLst>
          <pc:docMk/>
          <pc:sldMk cId="2511797827" sldId="339"/>
        </pc:sldMkLst>
      </pc:sldChg>
      <pc:sldChg chg="add">
        <pc:chgData name="Kamesa Crumdy" userId="d61f6622-2ac7-4393-9710-6b440ffccb64" providerId="ADAL" clId="{BE0067F8-C5A6-4A66-AB8A-8C547179E708}" dt="2025-10-01T21:00:09.533" v="35"/>
        <pc:sldMkLst>
          <pc:docMk/>
          <pc:sldMk cId="439389109" sldId="340"/>
        </pc:sldMkLst>
      </pc:sldChg>
      <pc:sldChg chg="add">
        <pc:chgData name="Kamesa Crumdy" userId="d61f6622-2ac7-4393-9710-6b440ffccb64" providerId="ADAL" clId="{BE0067F8-C5A6-4A66-AB8A-8C547179E708}" dt="2025-10-01T21:00:11.483" v="37"/>
        <pc:sldMkLst>
          <pc:docMk/>
          <pc:sldMk cId="1962492962" sldId="341"/>
        </pc:sldMkLst>
      </pc:sldChg>
      <pc:sldChg chg="add">
        <pc:chgData name="Kamesa Crumdy" userId="d61f6622-2ac7-4393-9710-6b440ffccb64" providerId="ADAL" clId="{BE0067F8-C5A6-4A66-AB8A-8C547179E708}" dt="2025-10-01T21:00:13.515" v="39"/>
        <pc:sldMkLst>
          <pc:docMk/>
          <pc:sldMk cId="1131907419" sldId="342"/>
        </pc:sldMkLst>
      </pc:sldChg>
      <pc:sldChg chg="add">
        <pc:chgData name="Kamesa Crumdy" userId="d61f6622-2ac7-4393-9710-6b440ffccb64" providerId="ADAL" clId="{BE0067F8-C5A6-4A66-AB8A-8C547179E708}" dt="2025-10-01T21:00:15.891" v="41"/>
        <pc:sldMkLst>
          <pc:docMk/>
          <pc:sldMk cId="2171610628" sldId="343"/>
        </pc:sldMkLst>
      </pc:sldChg>
      <pc:sldChg chg="add">
        <pc:chgData name="Kamesa Crumdy" userId="d61f6622-2ac7-4393-9710-6b440ffccb64" providerId="ADAL" clId="{BE0067F8-C5A6-4A66-AB8A-8C547179E708}" dt="2025-10-01T21:00:17.987" v="43"/>
        <pc:sldMkLst>
          <pc:docMk/>
          <pc:sldMk cId="2178378621" sldId="344"/>
        </pc:sldMkLst>
      </pc:sldChg>
      <pc:sldChg chg="add">
        <pc:chgData name="Kamesa Crumdy" userId="d61f6622-2ac7-4393-9710-6b440ffccb64" providerId="ADAL" clId="{BE0067F8-C5A6-4A66-AB8A-8C547179E708}" dt="2025-10-01T21:00:19.960" v="45"/>
        <pc:sldMkLst>
          <pc:docMk/>
          <pc:sldMk cId="2147183391" sldId="345"/>
        </pc:sldMkLst>
      </pc:sldChg>
      <pc:sldChg chg="add">
        <pc:chgData name="Kamesa Crumdy" userId="d61f6622-2ac7-4393-9710-6b440ffccb64" providerId="ADAL" clId="{BE0067F8-C5A6-4A66-AB8A-8C547179E708}" dt="2025-10-01T21:00:22.466" v="47"/>
        <pc:sldMkLst>
          <pc:docMk/>
          <pc:sldMk cId="1660291309" sldId="346"/>
        </pc:sldMkLst>
      </pc:sldChg>
      <pc:sldChg chg="add">
        <pc:chgData name="Kamesa Crumdy" userId="d61f6622-2ac7-4393-9710-6b440ffccb64" providerId="ADAL" clId="{BE0067F8-C5A6-4A66-AB8A-8C547179E708}" dt="2025-10-01T21:00:24.392" v="49"/>
        <pc:sldMkLst>
          <pc:docMk/>
          <pc:sldMk cId="1507419451" sldId="347"/>
        </pc:sldMkLst>
      </pc:sldChg>
      <pc:sldChg chg="add">
        <pc:chgData name="Kamesa Crumdy" userId="d61f6622-2ac7-4393-9710-6b440ffccb64" providerId="ADAL" clId="{BE0067F8-C5A6-4A66-AB8A-8C547179E708}" dt="2025-10-01T21:00:26.810" v="51"/>
        <pc:sldMkLst>
          <pc:docMk/>
          <pc:sldMk cId="1310126562" sldId="348"/>
        </pc:sldMkLst>
      </pc:sldChg>
      <pc:sldChg chg="add">
        <pc:chgData name="Kamesa Crumdy" userId="d61f6622-2ac7-4393-9710-6b440ffccb64" providerId="ADAL" clId="{BE0067F8-C5A6-4A66-AB8A-8C547179E708}" dt="2025-10-01T21:00:29.004" v="53"/>
        <pc:sldMkLst>
          <pc:docMk/>
          <pc:sldMk cId="1082534784" sldId="349"/>
        </pc:sldMkLst>
      </pc:sldChg>
      <pc:sldChg chg="add">
        <pc:chgData name="Kamesa Crumdy" userId="d61f6622-2ac7-4393-9710-6b440ffccb64" providerId="ADAL" clId="{BE0067F8-C5A6-4A66-AB8A-8C547179E708}" dt="2025-10-01T21:00:31.190" v="55"/>
        <pc:sldMkLst>
          <pc:docMk/>
          <pc:sldMk cId="95380275" sldId="350"/>
        </pc:sldMkLst>
      </pc:sldChg>
      <pc:sldChg chg="add">
        <pc:chgData name="Kamesa Crumdy" userId="d61f6622-2ac7-4393-9710-6b440ffccb64" providerId="ADAL" clId="{BE0067F8-C5A6-4A66-AB8A-8C547179E708}" dt="2025-10-01T21:00:33.396" v="57"/>
        <pc:sldMkLst>
          <pc:docMk/>
          <pc:sldMk cId="2187950173" sldId="351"/>
        </pc:sldMkLst>
      </pc:sldChg>
      <pc:sldChg chg="add">
        <pc:chgData name="Kamesa Crumdy" userId="d61f6622-2ac7-4393-9710-6b440ffccb64" providerId="ADAL" clId="{BE0067F8-C5A6-4A66-AB8A-8C547179E708}" dt="2025-10-01T21:00:35.484" v="59"/>
        <pc:sldMkLst>
          <pc:docMk/>
          <pc:sldMk cId="2752861354" sldId="352"/>
        </pc:sldMkLst>
      </pc:sldChg>
      <pc:sldChg chg="add">
        <pc:chgData name="Kamesa Crumdy" userId="d61f6622-2ac7-4393-9710-6b440ffccb64" providerId="ADAL" clId="{BE0067F8-C5A6-4A66-AB8A-8C547179E708}" dt="2025-10-01T21:00:37.685" v="61"/>
        <pc:sldMkLst>
          <pc:docMk/>
          <pc:sldMk cId="851421207" sldId="353"/>
        </pc:sldMkLst>
      </pc:sldChg>
    </pc:docChg>
  </pc:docChgLst>
  <pc:docChgLst>
    <pc:chgData name="Brian Nitzsche" userId="ea63b43b-30b2-45a4-b76e-41e85fb7558d" providerId="ADAL" clId="{03C22888-0242-43C6-A010-E3A180F71309}"/>
    <pc:docChg chg="custSel modSld">
      <pc:chgData name="Brian Nitzsche" userId="ea63b43b-30b2-45a4-b76e-41e85fb7558d" providerId="ADAL" clId="{03C22888-0242-43C6-A010-E3A180F71309}" dt="2025-10-09T19:26:27.021" v="47" actId="27636"/>
      <pc:docMkLst>
        <pc:docMk/>
      </pc:docMkLst>
      <pc:sldChg chg="modSp mod">
        <pc:chgData name="Brian Nitzsche" userId="ea63b43b-30b2-45a4-b76e-41e85fb7558d" providerId="ADAL" clId="{03C22888-0242-43C6-A010-E3A180F71309}" dt="2025-10-09T19:26:27.021" v="47" actId="27636"/>
        <pc:sldMkLst>
          <pc:docMk/>
          <pc:sldMk cId="135921433" sldId="321"/>
        </pc:sldMkLst>
        <pc:spChg chg="mod">
          <ac:chgData name="Brian Nitzsche" userId="ea63b43b-30b2-45a4-b76e-41e85fb7558d" providerId="ADAL" clId="{03C22888-0242-43C6-A010-E3A180F71309}" dt="2025-10-09T19:26:27.021" v="47" actId="27636"/>
          <ac:spMkLst>
            <pc:docMk/>
            <pc:sldMk cId="135921433" sldId="321"/>
            <ac:spMk id="7" creationId="{9CD79239-F056-7B9F-9E2F-1AE62454D92F}"/>
          </ac:spMkLst>
        </pc:spChg>
      </pc:sldChg>
    </pc:docChg>
  </pc:docChgLst>
  <pc:docChgLst>
    <pc:chgData name="Jarona Twine" userId="02279dd4-add6-4f1b-bcbf-0e933208caff" providerId="ADAL" clId="{0F7D0B0E-D4E2-41D4-97CA-40DF9FBF6679}"/>
    <pc:docChg chg="custSel addSld delSld modSld sldOrd">
      <pc:chgData name="Jarona Twine" userId="02279dd4-add6-4f1b-bcbf-0e933208caff" providerId="ADAL" clId="{0F7D0B0E-D4E2-41D4-97CA-40DF9FBF6679}" dt="2025-10-02T18:31:19.092" v="216"/>
      <pc:docMkLst>
        <pc:docMk/>
      </pc:docMkLst>
      <pc:sldChg chg="modSp mod">
        <pc:chgData name="Jarona Twine" userId="02279dd4-add6-4f1b-bcbf-0e933208caff" providerId="ADAL" clId="{0F7D0B0E-D4E2-41D4-97CA-40DF9FBF6679}" dt="2025-10-02T18:29:36.434" v="212" actId="27636"/>
        <pc:sldMkLst>
          <pc:docMk/>
          <pc:sldMk cId="2463417498" sldId="290"/>
        </pc:sldMkLst>
        <pc:spChg chg="mod">
          <ac:chgData name="Jarona Twine" userId="02279dd4-add6-4f1b-bcbf-0e933208caff" providerId="ADAL" clId="{0F7D0B0E-D4E2-41D4-97CA-40DF9FBF6679}" dt="2025-10-02T18:29:36.434" v="212" actId="27636"/>
          <ac:spMkLst>
            <pc:docMk/>
            <pc:sldMk cId="2463417498" sldId="290"/>
            <ac:spMk id="3" creationId="{00000000-0000-0000-0000-000000000000}"/>
          </ac:spMkLst>
        </pc:spChg>
      </pc:sldChg>
      <pc:sldChg chg="modSp mod">
        <pc:chgData name="Jarona Twine" userId="02279dd4-add6-4f1b-bcbf-0e933208caff" providerId="ADAL" clId="{0F7D0B0E-D4E2-41D4-97CA-40DF9FBF6679}" dt="2025-10-02T18:29:44.420" v="214" actId="27636"/>
        <pc:sldMkLst>
          <pc:docMk/>
          <pc:sldMk cId="1183088465" sldId="316"/>
        </pc:sldMkLst>
        <pc:spChg chg="mod">
          <ac:chgData name="Jarona Twine" userId="02279dd4-add6-4f1b-bcbf-0e933208caff" providerId="ADAL" clId="{0F7D0B0E-D4E2-41D4-97CA-40DF9FBF6679}" dt="2025-10-02T18:29:44.420" v="214" actId="27636"/>
          <ac:spMkLst>
            <pc:docMk/>
            <pc:sldMk cId="1183088465" sldId="316"/>
            <ac:spMk id="3" creationId="{50F11E5D-BB36-F5EF-ED67-29E9315E68D2}"/>
          </ac:spMkLst>
        </pc:spChg>
      </pc:sldChg>
      <pc:sldChg chg="addSp delSp add del mod">
        <pc:chgData name="Jarona Twine" userId="02279dd4-add6-4f1b-bcbf-0e933208caff" providerId="ADAL" clId="{0F7D0B0E-D4E2-41D4-97CA-40DF9FBF6679}" dt="2025-10-02T18:23:33.846" v="4" actId="2696"/>
        <pc:sldMkLst>
          <pc:docMk/>
          <pc:sldMk cId="1772075391" sldId="354"/>
        </pc:sldMkLst>
      </pc:sldChg>
      <pc:sldChg chg="addSp delSp modSp add mod ord">
        <pc:chgData name="Jarona Twine" userId="02279dd4-add6-4f1b-bcbf-0e933208caff" providerId="ADAL" clId="{0F7D0B0E-D4E2-41D4-97CA-40DF9FBF6679}" dt="2025-10-02T18:31:19.092" v="216"/>
        <pc:sldMkLst>
          <pc:docMk/>
          <pc:sldMk cId="3977808853" sldId="354"/>
        </pc:sldMkLst>
        <pc:spChg chg="mod">
          <ac:chgData name="Jarona Twine" userId="02279dd4-add6-4f1b-bcbf-0e933208caff" providerId="ADAL" clId="{0F7D0B0E-D4E2-41D4-97CA-40DF9FBF6679}" dt="2025-10-02T18:25:00.834" v="36" actId="20577"/>
          <ac:spMkLst>
            <pc:docMk/>
            <pc:sldMk cId="3977808853" sldId="354"/>
            <ac:spMk id="2" creationId="{97C4C5CA-80F8-0EEA-5FB0-140E28B1A89B}"/>
          </ac:spMkLst>
        </pc:spChg>
        <pc:spChg chg="mod">
          <ac:chgData name="Jarona Twine" userId="02279dd4-add6-4f1b-bcbf-0e933208caff" providerId="ADAL" clId="{0F7D0B0E-D4E2-41D4-97CA-40DF9FBF6679}" dt="2025-10-02T18:25:30.384" v="105" actId="20577"/>
          <ac:spMkLst>
            <pc:docMk/>
            <pc:sldMk cId="3977808853" sldId="354"/>
            <ac:spMk id="3" creationId="{ABD7AABF-97EC-31BF-BB95-3A2DC704DBC0}"/>
          </ac:spMkLst>
        </pc:spChg>
        <pc:picChg chg="add mod">
          <ac:chgData name="Jarona Twine" userId="02279dd4-add6-4f1b-bcbf-0e933208caff" providerId="ADAL" clId="{0F7D0B0E-D4E2-41D4-97CA-40DF9FBF6679}" dt="2025-10-02T18:24:47.187" v="10" actId="1076"/>
          <ac:picMkLst>
            <pc:docMk/>
            <pc:sldMk cId="3977808853" sldId="354"/>
            <ac:picMk id="1026" creationId="{309AAB0E-55F0-4DBE-89AA-BB4F0BB91BEA}"/>
          </ac:picMkLst>
        </pc:picChg>
      </pc:sldChg>
      <pc:sldChg chg="addSp delSp modSp add mod">
        <pc:chgData name="Jarona Twine" userId="02279dd4-add6-4f1b-bcbf-0e933208caff" providerId="ADAL" clId="{0F7D0B0E-D4E2-41D4-97CA-40DF9FBF6679}" dt="2025-10-02T18:28:29.856" v="210" actId="20577"/>
        <pc:sldMkLst>
          <pc:docMk/>
          <pc:sldMk cId="1704415696" sldId="355"/>
        </pc:sldMkLst>
        <pc:spChg chg="mod">
          <ac:chgData name="Jarona Twine" userId="02279dd4-add6-4f1b-bcbf-0e933208caff" providerId="ADAL" clId="{0F7D0B0E-D4E2-41D4-97CA-40DF9FBF6679}" dt="2025-10-02T18:27:56.652" v="139" actId="20577"/>
          <ac:spMkLst>
            <pc:docMk/>
            <pc:sldMk cId="1704415696" sldId="355"/>
            <ac:spMk id="2" creationId="{AED33046-6C5D-9996-8A77-75A6A9496F73}"/>
          </ac:spMkLst>
        </pc:spChg>
        <pc:spChg chg="mod">
          <ac:chgData name="Jarona Twine" userId="02279dd4-add6-4f1b-bcbf-0e933208caff" providerId="ADAL" clId="{0F7D0B0E-D4E2-41D4-97CA-40DF9FBF6679}" dt="2025-10-02T18:28:29.856" v="210" actId="20577"/>
          <ac:spMkLst>
            <pc:docMk/>
            <pc:sldMk cId="1704415696" sldId="355"/>
            <ac:spMk id="3" creationId="{CF7A8BF7-F23C-1E1F-40F8-5317BA771727}"/>
          </ac:spMkLst>
        </pc:spChg>
        <pc:picChg chg="add mod">
          <ac:chgData name="Jarona Twine" userId="02279dd4-add6-4f1b-bcbf-0e933208caff" providerId="ADAL" clId="{0F7D0B0E-D4E2-41D4-97CA-40DF9FBF6679}" dt="2025-10-02T18:27:36.714" v="111" actId="1076"/>
          <ac:picMkLst>
            <pc:docMk/>
            <pc:sldMk cId="1704415696" sldId="355"/>
            <ac:picMk id="2050" creationId="{8B20A8AB-C8C4-AC71-8F0E-4BE593BF9DF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5225" y="692150"/>
            <a:ext cx="46196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45587" y="22098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11134" y="41910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00BCF63-0090-6667-5812-2236736F79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45420" y="34506"/>
            <a:ext cx="4534533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1FA52-C01A-4A81-8A6A-F11344ED2E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AFB3E-3F06-4BEF-9A5A-0ED8484148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0B993-7DB2-4647-B338-E48F5FE40B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446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043FA-A61C-4588-9C4E-09D01AE9D9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83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3BF27-53C1-48F7-BD22-848AC9E593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84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2401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162800" y="6553200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4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70EF1-9E7E-43F0-AD0C-D60B228CFE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4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1F4D9-E38A-4321-8AA2-5C7DB98AC4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0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9AFC9-0FF1-4DFC-9AD6-26A316C5CB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2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CB27D0-1756-4A37-AF2F-3F25E079BF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5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6F329-21CC-4B73-80F0-3547E14D6F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8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92369-ACA3-48BB-AF58-BEEA0368F8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6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145587" y="19812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2711134" y="39624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33800" y="228600"/>
            <a:ext cx="3827403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4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534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1C1C1C"/>
                </a:solidFill>
                <a:latin typeface="Calibri" panose="020F0502020204030204" pitchFamily="34" charset="0"/>
              </a:defRPr>
            </a:lvl1pPr>
          </a:lstStyle>
          <a:p>
            <a:fld id="{56C65A0A-D710-4CCB-BF86-DCEFF74C72A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1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/>
              <a:t>Insert Screen Shots / Graphics</a:t>
            </a:r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  <a:p>
            <a:pPr algn="ctr">
              <a:spcBef>
                <a:spcPct val="50000"/>
              </a:spcBef>
              <a:defRPr/>
            </a:pPr>
            <a:endParaRPr 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/>
              <a:t>Enter Session Title</a:t>
            </a:r>
            <a:endParaRPr lang="en-US" sz="3301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  <a:endParaRPr lang="en-US" sz="2401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145587" y="19812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2711135" y="39624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  <a:endParaRPr lang="en-US" sz="2401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028974" marR="0" lvl="2" indent="0" algn="ctr" defTabSz="6859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076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028974" marR="0" lvl="2" indent="0" algn="ctr" defTabSz="6859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76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733801" y="228602"/>
            <a:ext cx="3827403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3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28240" y="3278397"/>
            <a:ext cx="6344111" cy="1257628"/>
          </a:xfrm>
        </p:spPr>
        <p:txBody>
          <a:bodyPr>
            <a:normAutofit/>
          </a:bodyPr>
          <a:lstStyle/>
          <a:p>
            <a:r>
              <a:rPr lang="en-US" sz="3301" b="1" dirty="0">
                <a:latin typeface="Aptos" panose="020B0004020202020204" pitchFamily="34" charset="0"/>
              </a:rPr>
              <a:t>  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745659" y="4800957"/>
            <a:ext cx="5309272" cy="45731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Jarona, Tom, Steve, Kamesa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3828262" y="2093315"/>
            <a:ext cx="3144068" cy="920151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68598" tIns="34299" rIns="68598" bIns="34299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26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sz="3301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1575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1575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1575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1575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1575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125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15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026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07" y="1073806"/>
            <a:ext cx="1691381" cy="75457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CD79239-F056-7B9F-9E2F-1AE62454D92F}"/>
              </a:ext>
            </a:extLst>
          </p:cNvPr>
          <p:cNvSpPr txBox="1">
            <a:spLocks/>
          </p:cNvSpPr>
          <p:nvPr/>
        </p:nvSpPr>
        <p:spPr>
          <a:xfrm>
            <a:off x="1828085" y="3013465"/>
            <a:ext cx="6934200" cy="1257628"/>
          </a:xfrm>
          <a:prstGeom prst="rect">
            <a:avLst/>
          </a:prstGeom>
        </p:spPr>
        <p:txBody>
          <a:bodyPr anchor="ctr" anchorCtr="1">
            <a:normAutofit fontScale="85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912018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600" i="1" dirty="0"/>
              <a:t>PAAS 26.1 Update</a:t>
            </a:r>
          </a:p>
          <a:p>
            <a:r>
              <a:rPr lang="en-US" sz="3600" i="1" kern="0" dirty="0"/>
              <a:t>PAAS Enhancements and Round Table</a:t>
            </a:r>
            <a:endParaRPr lang="en-US" sz="3301" kern="0" dirty="0"/>
          </a:p>
        </p:txBody>
      </p:sp>
    </p:spTree>
    <p:extLst>
      <p:ext uri="{BB962C8B-B14F-4D97-AF65-F5344CB8AC3E}">
        <p14:creationId xmlns:p14="http://schemas.microsoft.com/office/powerpoint/2010/main" val="1359214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0F648-C4D1-AE3E-40D6-A216E8527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F5EBE-FD11-F9C4-937B-E40894EBB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Added the ability to select multiple items in the view. (Cont’d)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316450-07DF-C0E6-7664-562951F24E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A34477-55EC-A7BB-DA5C-1846F333B6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02F0682-2B09-5C4F-0ADB-C50D893E8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286000"/>
            <a:ext cx="5029200" cy="43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88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81100"/>
            <a:ext cx="7772400" cy="838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Created a new process for Rappahannock to calculate their utility fee bills in batch or individually by quarter.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Utility Fee Processing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B6EEE9-7B6E-D640-D502-4DA56514E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33600"/>
            <a:ext cx="5364115" cy="42675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85432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Added the Tax Codes field to Account Maintenance.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Account Special Condition Maintenance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039150-6F68-A24B-3066-D71A3C336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083526"/>
            <a:ext cx="5441944" cy="43580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8F177E-6E25-B08D-F7CD-D90778FAB6E0}"/>
              </a:ext>
            </a:extLst>
          </p:cNvPr>
          <p:cNvSpPr/>
          <p:nvPr/>
        </p:nvSpPr>
        <p:spPr bwMode="auto">
          <a:xfrm>
            <a:off x="3352800" y="4495800"/>
            <a:ext cx="3505200" cy="609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125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0D7FB-D1D2-BA79-B1E5-51B17C4C2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A8BF7-F23C-1E1F-40F8-5317BA771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Added a lookup to several screens for file importation.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A47FFB-33E2-F6FD-4923-EA70866315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33046-6C5D-9996-8A77-75A6A9496F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IMPORTING FILES into PAAS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2CF264-8CBD-5EC7-0438-E15112B23905}"/>
              </a:ext>
            </a:extLst>
          </p:cNvPr>
          <p:cNvSpPr/>
          <p:nvPr/>
        </p:nvSpPr>
        <p:spPr bwMode="auto">
          <a:xfrm>
            <a:off x="3352800" y="4495800"/>
            <a:ext cx="3505200" cy="609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B20A8AB-C8C4-AC71-8F0E-4BE593BF9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776481"/>
            <a:ext cx="6019800" cy="5003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415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0289" y="1103811"/>
            <a:ext cx="7657011" cy="3980040"/>
          </a:xfrm>
        </p:spPr>
        <p:txBody>
          <a:bodyPr>
            <a:normAutofit/>
          </a:bodyPr>
          <a:lstStyle/>
          <a:p>
            <a:r>
              <a:rPr lang="en-US" sz="1500" dirty="0"/>
              <a:t>Created three new fields:</a:t>
            </a:r>
          </a:p>
          <a:p>
            <a:pPr marL="0" indent="0">
              <a:buNone/>
            </a:pPr>
            <a:endParaRPr lang="en-US" sz="1500" dirty="0"/>
          </a:p>
          <a:p>
            <a:pPr lvl="1"/>
            <a:r>
              <a:rPr lang="en-US" sz="1500" b="1" dirty="0"/>
              <a:t>DMV Stop Processing </a:t>
            </a:r>
            <a:r>
              <a:rPr lang="en-US" sz="1500" dirty="0"/>
              <a:t>– Select this option if you are running in bulk for DMV stops. </a:t>
            </a:r>
          </a:p>
          <a:p>
            <a:pPr marL="457200" lvl="1" indent="0">
              <a:buNone/>
            </a:pPr>
            <a:endParaRPr lang="en-US" sz="1500" dirty="0"/>
          </a:p>
          <a:p>
            <a:pPr lvl="1"/>
            <a:r>
              <a:rPr lang="en-US" sz="1500" b="1" dirty="0"/>
              <a:t>Separate Bill for Fee </a:t>
            </a:r>
            <a:r>
              <a:rPr lang="en-US" sz="1500" dirty="0"/>
              <a:t>– Select this option to print a separate bill for only the fees. </a:t>
            </a:r>
          </a:p>
          <a:p>
            <a:pPr marL="457200" lvl="1" indent="0">
              <a:buNone/>
            </a:pPr>
            <a:endParaRPr lang="en-US" sz="1500" dirty="0"/>
          </a:p>
          <a:p>
            <a:pPr lvl="1"/>
            <a:r>
              <a:rPr lang="en-US" sz="1500" b="1" dirty="0"/>
              <a:t>Suppl Run </a:t>
            </a:r>
            <a:r>
              <a:rPr lang="en-US" sz="1500" b="1" dirty="0" err="1"/>
              <a:t>Nbr</a:t>
            </a:r>
            <a:r>
              <a:rPr lang="en-US" sz="1500" b="1" dirty="0"/>
              <a:t> </a:t>
            </a:r>
            <a:r>
              <a:rPr lang="en-US" sz="1500" dirty="0"/>
              <a:t>– Enter the supplemental run number for penalty and interest to be calculated.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Apply </a:t>
            </a:r>
            <a:r>
              <a:rPr lang="en-US" dirty="0" err="1"/>
              <a:t>Aftercharges</a:t>
            </a:r>
            <a:r>
              <a:rPr lang="en-US" dirty="0"/>
              <a:t> In Bulk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2F3F4E-9188-4D13-9CA5-E7B52326F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082000"/>
            <a:ext cx="4602306" cy="368950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34CECED-EAAA-8BA5-4F95-04B5B73BE2A1}"/>
              </a:ext>
            </a:extLst>
          </p:cNvPr>
          <p:cNvSpPr/>
          <p:nvPr/>
        </p:nvSpPr>
        <p:spPr bwMode="auto">
          <a:xfrm>
            <a:off x="3200400" y="6096000"/>
            <a:ext cx="13716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7660E0-8719-D8AD-7D44-24BB20F4E502}"/>
              </a:ext>
            </a:extLst>
          </p:cNvPr>
          <p:cNvSpPr/>
          <p:nvPr/>
        </p:nvSpPr>
        <p:spPr bwMode="auto">
          <a:xfrm>
            <a:off x="4648200" y="6096000"/>
            <a:ext cx="14478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FD0E87-301D-84DE-4D28-EE1737E6A66F}"/>
              </a:ext>
            </a:extLst>
          </p:cNvPr>
          <p:cNvSpPr/>
          <p:nvPr/>
        </p:nvSpPr>
        <p:spPr bwMode="auto">
          <a:xfrm>
            <a:off x="6096000" y="6096000"/>
            <a:ext cx="10668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679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054FB-1EF2-9B54-2812-1BB237FF6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7AABF-97EC-31BF-BB95-3A2DC704D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119052"/>
            <a:ext cx="7772400" cy="1371600"/>
          </a:xfrm>
        </p:spPr>
        <p:txBody>
          <a:bodyPr>
            <a:normAutofit/>
          </a:bodyPr>
          <a:lstStyle/>
          <a:p>
            <a:r>
              <a:rPr lang="en-US" sz="2800" dirty="0"/>
              <a:t>Created a blocking report for review prior to submission to DMV.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02A125-3F9E-FD91-4CA7-921B0EA36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C4C5CA-80F8-0EEA-5FB0-140E28B1A89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DMV stop reporting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0F6320-7453-FA25-3505-E1C7500C296F}"/>
              </a:ext>
            </a:extLst>
          </p:cNvPr>
          <p:cNvSpPr/>
          <p:nvPr/>
        </p:nvSpPr>
        <p:spPr bwMode="auto">
          <a:xfrm>
            <a:off x="2743200" y="3810000"/>
            <a:ext cx="388620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9AAB0E-55F0-4DBE-89AA-BB4F0BB91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33600"/>
            <a:ext cx="768194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808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19052"/>
            <a:ext cx="7772400" cy="1371600"/>
          </a:xfrm>
        </p:spPr>
        <p:txBody>
          <a:bodyPr>
            <a:normAutofit/>
          </a:bodyPr>
          <a:lstStyle/>
          <a:p>
            <a:r>
              <a:rPr lang="en-US" sz="2800" dirty="0"/>
              <a:t>Created a field to define the Shipping Method and Shipping Account number for Cigarette Tax.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Cigarette Tax Entry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D65901-8CDA-B52D-8F52-0CEF2C5E6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156001"/>
            <a:ext cx="5101115" cy="44342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550D5D8-BA03-FC30-3D32-365FAEE5B34A}"/>
              </a:ext>
            </a:extLst>
          </p:cNvPr>
          <p:cNvSpPr/>
          <p:nvPr/>
        </p:nvSpPr>
        <p:spPr bwMode="auto">
          <a:xfrm>
            <a:off x="2743200" y="3810000"/>
            <a:ext cx="388620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405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45" y="1143000"/>
            <a:ext cx="7772400" cy="1676400"/>
          </a:xfrm>
        </p:spPr>
        <p:txBody>
          <a:bodyPr>
            <a:normAutofit/>
          </a:bodyPr>
          <a:lstStyle/>
          <a:p>
            <a:r>
              <a:rPr lang="en-US" sz="2800" dirty="0"/>
              <a:t>Created a process to reprint the supplemental/discovery current levy register for the entered date range.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Reprint Supplemental Current Levy Register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B4D453-B48A-5E2C-C5B7-BB4AC786F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451715"/>
            <a:ext cx="5257800" cy="421499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ADD88D-06EB-3521-25F9-6BC135C2E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359" y="4053841"/>
            <a:ext cx="5166886" cy="210050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340558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8382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Added an option to verify General Ledger accounts on the Tax Code File.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Code File Inquiry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A0C6E2-DF54-CF09-07AE-4AEAB80CB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3" y="2209800"/>
            <a:ext cx="4303098" cy="343414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F2414A-B20D-EFF0-44DD-1CA9B71FB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453" y="3971437"/>
            <a:ext cx="5058004" cy="25817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47A2C4-964C-C96D-43B4-BCE0705C29DB}"/>
              </a:ext>
            </a:extLst>
          </p:cNvPr>
          <p:cNvSpPr/>
          <p:nvPr/>
        </p:nvSpPr>
        <p:spPr bwMode="auto">
          <a:xfrm>
            <a:off x="2819400" y="5323442"/>
            <a:ext cx="1223053" cy="14788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618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2959" y="1066800"/>
            <a:ext cx="7772400" cy="990600"/>
          </a:xfrm>
        </p:spPr>
        <p:txBody>
          <a:bodyPr>
            <a:normAutofit fontScale="32500" lnSpcReduction="20000"/>
          </a:bodyPr>
          <a:lstStyle/>
          <a:p>
            <a:r>
              <a:rPr lang="en-US" sz="9800" dirty="0"/>
              <a:t>Changed to Scrollable Tax Bill List </a:t>
            </a:r>
            <a:r>
              <a:rPr lang="en-US" sz="9800" b="1" i="1" dirty="0"/>
              <a:t>TC1004</a:t>
            </a:r>
          </a:p>
          <a:p>
            <a:pPr lvl="1"/>
            <a:r>
              <a:rPr lang="en-US" sz="8600" dirty="0"/>
              <a:t>Select Tax Bill Directly from Scrolling Window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Account Inquiry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14964F-62C1-8753-90BC-8B00C62E0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605" y="2188028"/>
            <a:ext cx="5080795" cy="43422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93B57C-E20B-58D7-EB21-4C8127EC49FF}"/>
              </a:ext>
            </a:extLst>
          </p:cNvPr>
          <p:cNvSpPr txBox="1"/>
          <p:nvPr/>
        </p:nvSpPr>
        <p:spPr>
          <a:xfrm>
            <a:off x="6858000" y="4283528"/>
            <a:ext cx="18288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/>
              <a:t>Click on tax bill to select it for further inquiry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2441C01-14BD-5146-2FDF-1F2A5DD56D1A}"/>
              </a:ext>
            </a:extLst>
          </p:cNvPr>
          <p:cNvCxnSpPr>
            <a:cxnSpLocks/>
          </p:cNvCxnSpPr>
          <p:nvPr/>
        </p:nvCxnSpPr>
        <p:spPr bwMode="auto">
          <a:xfrm flipH="1">
            <a:off x="2552700" y="4572001"/>
            <a:ext cx="4191000" cy="228600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62A0AC8-A188-2643-7949-47F7C1B9B1D1}"/>
              </a:ext>
            </a:extLst>
          </p:cNvPr>
          <p:cNvSpPr txBox="1"/>
          <p:nvPr/>
        </p:nvSpPr>
        <p:spPr>
          <a:xfrm>
            <a:off x="6858000" y="5715000"/>
            <a:ext cx="18288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/>
              <a:t>Drag scroll bar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C62D78B-BFC0-4F48-8C4C-E43160A5E9C3}"/>
              </a:ext>
            </a:extLst>
          </p:cNvPr>
          <p:cNvCxnSpPr/>
          <p:nvPr/>
        </p:nvCxnSpPr>
        <p:spPr bwMode="auto">
          <a:xfrm flipH="1" flipV="1">
            <a:off x="6477000" y="4953000"/>
            <a:ext cx="381000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4271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066800"/>
            <a:ext cx="7772400" cy="838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Modification requested by Caroline County. New field to indicate system date selection or post mark date.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Meals Reporting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A78B887-82C8-7B91-9B3A-644EE9209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1"/>
            <a:ext cx="6705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2959" y="1066800"/>
            <a:ext cx="7772400" cy="609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Added a field for Original Levy.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C7FDA-6E59-59C3-D3CA-E50DCB5EF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440" y="1676400"/>
            <a:ext cx="6012601" cy="48283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6D90F8A-278B-5824-ED5A-E34569C8326C}"/>
              </a:ext>
            </a:extLst>
          </p:cNvPr>
          <p:cNvSpPr/>
          <p:nvPr/>
        </p:nvSpPr>
        <p:spPr bwMode="auto">
          <a:xfrm>
            <a:off x="4114800" y="3124200"/>
            <a:ext cx="19050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21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5240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Created a field that displays the reason the bill is not displayed on the Payment Portal.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– KNPP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B0AC78-B2C7-717F-3B98-87C958F9A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481473"/>
            <a:ext cx="5109507" cy="407172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328CB1-9C29-0FDF-566F-F5FC5AF86A89}"/>
              </a:ext>
            </a:extLst>
          </p:cNvPr>
          <p:cNvSpPr/>
          <p:nvPr/>
        </p:nvSpPr>
        <p:spPr bwMode="auto">
          <a:xfrm>
            <a:off x="6019800" y="2612337"/>
            <a:ext cx="1905000" cy="20706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504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50302"/>
            <a:ext cx="7772400" cy="990600"/>
          </a:xfrm>
        </p:spPr>
        <p:txBody>
          <a:bodyPr>
            <a:normAutofit fontScale="85000" lnSpcReduction="10000"/>
          </a:bodyPr>
          <a:lstStyle/>
          <a:p>
            <a:pPr lvl="1"/>
            <a:r>
              <a:rPr lang="en-US" dirty="0"/>
              <a:t>Created a process that will remove special condition codes that have a zero balance on tax bills.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Remove </a:t>
            </a:r>
            <a:r>
              <a:rPr lang="en-US" dirty="0" err="1"/>
              <a:t>Taxbill</a:t>
            </a:r>
            <a:r>
              <a:rPr lang="en-US" dirty="0"/>
              <a:t> Special Condition Codes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54F9E8-9DD9-987B-8AB2-AB3417BFC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057400"/>
            <a:ext cx="5722938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3707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269" y="1180322"/>
            <a:ext cx="7772400" cy="1219200"/>
          </a:xfrm>
        </p:spPr>
        <p:txBody>
          <a:bodyPr>
            <a:normAutofit fontScale="92500"/>
          </a:bodyPr>
          <a:lstStyle/>
          <a:p>
            <a:r>
              <a:rPr lang="en-US" dirty="0"/>
              <a:t>The </a:t>
            </a:r>
            <a:r>
              <a:rPr lang="en-US" dirty="0" err="1"/>
              <a:t>Writeoff</a:t>
            </a:r>
            <a:r>
              <a:rPr lang="en-US" dirty="0"/>
              <a:t> process now prompt for the </a:t>
            </a:r>
            <a:r>
              <a:rPr lang="en-US" b="1" dirty="0" err="1"/>
              <a:t>Writeoff</a:t>
            </a:r>
            <a:r>
              <a:rPr lang="en-US" b="1" dirty="0"/>
              <a:t> Code </a:t>
            </a:r>
            <a:r>
              <a:rPr lang="en-US" dirty="0"/>
              <a:t>and </a:t>
            </a:r>
            <a:r>
              <a:rPr lang="en-US" b="1" dirty="0"/>
              <a:t>Month End Date</a:t>
            </a:r>
            <a:r>
              <a:rPr lang="en-US" dirty="0"/>
              <a:t>. 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Enter </a:t>
            </a:r>
            <a:r>
              <a:rPr lang="en-US" dirty="0" err="1"/>
              <a:t>Writeoff</a:t>
            </a:r>
            <a:r>
              <a:rPr lang="en-US" dirty="0"/>
              <a:t> Controls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26B78A-BDF2-A5F0-D9A4-0A9742F71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819400"/>
            <a:ext cx="6725589" cy="240063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55251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0"/>
            <a:ext cx="77724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Created a process to assist with </a:t>
            </a:r>
            <a:r>
              <a:rPr lang="en-US" sz="2400" dirty="0" err="1"/>
              <a:t>Writeoffs</a:t>
            </a:r>
            <a:r>
              <a:rPr lang="en-US" sz="2400" dirty="0"/>
              <a:t>:</a:t>
            </a:r>
          </a:p>
          <a:p>
            <a:pPr lvl="1"/>
            <a:r>
              <a:rPr lang="en-US" sz="2400" dirty="0"/>
              <a:t>Run a </a:t>
            </a:r>
            <a:r>
              <a:rPr lang="en-US" sz="2400" dirty="0" err="1"/>
              <a:t>Writeoff</a:t>
            </a:r>
            <a:r>
              <a:rPr lang="en-US" sz="2400" dirty="0"/>
              <a:t> Eligibility report</a:t>
            </a:r>
          </a:p>
          <a:p>
            <a:pPr lvl="1"/>
            <a:r>
              <a:rPr lang="en-US" sz="2400" dirty="0"/>
              <a:t>Run a </a:t>
            </a:r>
            <a:r>
              <a:rPr lang="en-US" sz="2400" dirty="0" err="1"/>
              <a:t>Writeoff</a:t>
            </a:r>
            <a:r>
              <a:rPr lang="en-US" sz="2400" dirty="0"/>
              <a:t> and Archive report</a:t>
            </a:r>
          </a:p>
          <a:p>
            <a:pPr lvl="1"/>
            <a:r>
              <a:rPr lang="en-US" sz="2400" dirty="0"/>
              <a:t>Run an Archive (for all bills)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Tax Bill </a:t>
            </a:r>
            <a:r>
              <a:rPr lang="en-US" dirty="0" err="1"/>
              <a:t>Writeoff</a:t>
            </a:r>
            <a:r>
              <a:rPr lang="en-US" dirty="0"/>
              <a:t> and Archive Process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82A5B1-B60D-70CF-357F-5D7395C36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986277"/>
            <a:ext cx="4724400" cy="37939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E5D1174-131E-CA54-5A43-4D1E1FCF503B}"/>
              </a:ext>
            </a:extLst>
          </p:cNvPr>
          <p:cNvSpPr/>
          <p:nvPr/>
        </p:nvSpPr>
        <p:spPr bwMode="auto">
          <a:xfrm>
            <a:off x="4876800" y="5181600"/>
            <a:ext cx="1600200" cy="990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550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19200"/>
            <a:ext cx="7772400" cy="762000"/>
          </a:xfrm>
        </p:spPr>
        <p:txBody>
          <a:bodyPr>
            <a:normAutofit fontScale="85000" lnSpcReduction="10000"/>
          </a:bodyPr>
          <a:lstStyle/>
          <a:p>
            <a:pPr marL="400050" lvl="1" indent="-287338"/>
            <a:r>
              <a:rPr lang="en-US" dirty="0"/>
              <a:t>Created an inquiry option to display tax bills that have not been merged and are waiting further action.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Action Inquiry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09EE3-37A6-CE20-AEB7-A1EB89A72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0"/>
            <a:ext cx="5484257" cy="440113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296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6621D56-6B27-1641-7DD3-A559B4549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602813"/>
            <a:ext cx="6367936" cy="40011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524000"/>
          </a:xfrm>
        </p:spPr>
        <p:txBody>
          <a:bodyPr>
            <a:normAutofit/>
          </a:bodyPr>
          <a:lstStyle/>
          <a:p>
            <a:r>
              <a:rPr lang="en-US" dirty="0"/>
              <a:t>Created a field for the user to define the property description.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 err="1"/>
              <a:t>Taxbill</a:t>
            </a:r>
            <a:r>
              <a:rPr lang="en-US" dirty="0"/>
              <a:t> Correspondence </a:t>
            </a:r>
            <a:r>
              <a:rPr lang="en-US" dirty="0" err="1"/>
              <a:t>Maint</a:t>
            </a:r>
            <a:r>
              <a:rPr lang="en-US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C13509-A530-2EF6-05D6-9A49684D8E1D}"/>
              </a:ext>
            </a:extLst>
          </p:cNvPr>
          <p:cNvSpPr/>
          <p:nvPr/>
        </p:nvSpPr>
        <p:spPr bwMode="auto">
          <a:xfrm>
            <a:off x="5257800" y="5181600"/>
            <a:ext cx="24384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500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066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Created a field to display the total prepayment amount.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Prepayment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53C83F-EA20-A41A-81D3-7F8976CC1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382198"/>
            <a:ext cx="5181600" cy="42845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DEE169-6808-1C72-6133-454C3E2B31BA}"/>
              </a:ext>
            </a:extLst>
          </p:cNvPr>
          <p:cNvSpPr/>
          <p:nvPr/>
        </p:nvSpPr>
        <p:spPr bwMode="auto">
          <a:xfrm>
            <a:off x="2667000" y="4343400"/>
            <a:ext cx="18288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2530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64802"/>
            <a:ext cx="7772400" cy="1143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Added the Tax Year field to the PPTRA calculator.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PPTRA Calculator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89D724-F8BB-561B-ADD6-2C5330AE9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22" y="2407802"/>
            <a:ext cx="5362755" cy="425219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1CCEBD-7B7B-9F00-DD33-1A71BDF1F829}"/>
              </a:ext>
            </a:extLst>
          </p:cNvPr>
          <p:cNvSpPr/>
          <p:nvPr/>
        </p:nvSpPr>
        <p:spPr bwMode="auto">
          <a:xfrm>
            <a:off x="5410200" y="3429000"/>
            <a:ext cx="9906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967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143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Added the day of the week and time for the date paid fields.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Sturgis Web Payment Maintenance North Carolina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79AE93-C41D-BE86-4D67-F16D04051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370710"/>
            <a:ext cx="5405915" cy="43457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97BD64C-93A2-1DE1-6DC2-07EEF396673C}"/>
              </a:ext>
            </a:extLst>
          </p:cNvPr>
          <p:cNvSpPr/>
          <p:nvPr/>
        </p:nvSpPr>
        <p:spPr bwMode="auto">
          <a:xfrm>
            <a:off x="7162800" y="4191000"/>
            <a:ext cx="3048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37BF2E-9272-B849-C5DA-8F2B8A5E7B1A}"/>
              </a:ext>
            </a:extLst>
          </p:cNvPr>
          <p:cNvSpPr/>
          <p:nvPr/>
        </p:nvSpPr>
        <p:spPr bwMode="auto">
          <a:xfrm>
            <a:off x="5671459" y="4419600"/>
            <a:ext cx="1415142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797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031341"/>
            <a:ext cx="7772400" cy="685800"/>
          </a:xfrm>
        </p:spPr>
        <p:txBody>
          <a:bodyPr>
            <a:noAutofit/>
          </a:bodyPr>
          <a:lstStyle/>
          <a:p>
            <a:r>
              <a:rPr lang="en-US" sz="2300" dirty="0"/>
              <a:t>Change Revenue and cash accounts spacing to accommodate longer account numbers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Code File Maintenance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84DBA60D-CE55-4610-5D32-DD64C3E60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57400"/>
            <a:ext cx="6705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3069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36724"/>
            <a:ext cx="7772400" cy="1295400"/>
          </a:xfrm>
        </p:spPr>
        <p:txBody>
          <a:bodyPr>
            <a:normAutofit/>
          </a:bodyPr>
          <a:lstStyle/>
          <a:p>
            <a:r>
              <a:rPr lang="en-US" dirty="0"/>
              <a:t>Created a process that prints a report for TR-1 and TR-2.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Print TR Reports </a:t>
            </a:r>
            <a:br>
              <a:rPr lang="en-US" dirty="0"/>
            </a:br>
            <a:r>
              <a:rPr lang="en-US" dirty="0"/>
              <a:t>North Carolina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2AA902-F7B5-CEF3-BD7B-D6C771706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410353"/>
            <a:ext cx="5344005" cy="42781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93891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Created Inquiry-only version of BL maintenance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Business License - Inquiry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42DA6D-2DDB-4822-8168-B27165947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85560"/>
            <a:ext cx="7315200" cy="408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929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92500"/>
          </a:bodyPr>
          <a:lstStyle/>
          <a:p>
            <a:r>
              <a:rPr lang="en-US" dirty="0"/>
              <a:t>Add Names maintenance/Inquiry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Business License – Inquiry &amp; Maintenance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FEF692-0E0B-0A32-4854-53C6EAECA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068286"/>
            <a:ext cx="4697186" cy="4078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3673C5-003A-3B43-2156-A2DCDBA2E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277222"/>
            <a:ext cx="4988550" cy="428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074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Created fields to define the Workers Comp Year or if Not Applicable.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Business License - Miscellaneous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36A697-4128-5348-54F3-1F4D465E8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362200"/>
            <a:ext cx="5410678" cy="432102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53C29BB-3BD1-97CA-244C-C9AE62ECB4D2}"/>
              </a:ext>
            </a:extLst>
          </p:cNvPr>
          <p:cNvSpPr/>
          <p:nvPr/>
        </p:nvSpPr>
        <p:spPr bwMode="auto">
          <a:xfrm>
            <a:off x="5791200" y="4953000"/>
            <a:ext cx="1295400" cy="457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106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762000"/>
          </a:xfrm>
        </p:spPr>
        <p:txBody>
          <a:bodyPr>
            <a:normAutofit/>
          </a:bodyPr>
          <a:lstStyle/>
          <a:p>
            <a:r>
              <a:rPr lang="en-US" dirty="0"/>
              <a:t>Created a Bypass Status field.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BL Control Record Maintenance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46D9FE-87A6-1D6A-2264-67F517C12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782" y="1981200"/>
            <a:ext cx="5499818" cy="44533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586AA0-835A-ADD7-F02D-DD8A36A4705D}"/>
              </a:ext>
            </a:extLst>
          </p:cNvPr>
          <p:cNvSpPr/>
          <p:nvPr/>
        </p:nvSpPr>
        <p:spPr bwMode="auto">
          <a:xfrm>
            <a:off x="6781800" y="5410200"/>
            <a:ext cx="22860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786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Created a process to print a report or export a file of Property Tax Transactions by Tax Code.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Property Tax Transactions by Tax Code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E8E313-68D1-9F1B-8B68-4088132DA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321042"/>
            <a:ext cx="5502117" cy="440474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622435A-9989-700D-DFA6-79BB52B9E749}"/>
              </a:ext>
            </a:extLst>
          </p:cNvPr>
          <p:cNvSpPr/>
          <p:nvPr/>
        </p:nvSpPr>
        <p:spPr bwMode="auto">
          <a:xfrm>
            <a:off x="3200400" y="4114800"/>
            <a:ext cx="1447800" cy="762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E8AF72-3DA6-51B8-00F2-76C26202AF87}"/>
              </a:ext>
            </a:extLst>
          </p:cNvPr>
          <p:cNvSpPr/>
          <p:nvPr/>
        </p:nvSpPr>
        <p:spPr bwMode="auto">
          <a:xfrm>
            <a:off x="5029200" y="4114800"/>
            <a:ext cx="1524000" cy="762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1833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88229"/>
            <a:ext cx="7772400" cy="533400"/>
          </a:xfrm>
        </p:spPr>
        <p:txBody>
          <a:bodyPr>
            <a:normAutofit fontScale="77500" lnSpcReduction="20000"/>
          </a:bodyPr>
          <a:lstStyle/>
          <a:p>
            <a:pPr marL="400050" lvl="1" indent="-287338"/>
            <a:r>
              <a:rPr lang="en-US" dirty="0"/>
              <a:t>Created an audit report for supplemental bills for a date range.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Supplemental Bills Audit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4A5C1F-ED9B-F1D9-7E4D-0F18E56D3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20050"/>
            <a:ext cx="5502117" cy="43895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A4BE51-769C-6F7A-2F47-0BF05E64F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631" y="4114800"/>
            <a:ext cx="4920649" cy="164873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660291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7620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Created a report to reprint all or paid bills of previous debt setoff.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Reprint Debt Setoff Work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C780A8-2B0D-4A1C-D0E2-DCBC9083C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1200"/>
            <a:ext cx="5494496" cy="446570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3A610B-55D3-998A-EDA5-1C20D009070C}"/>
              </a:ext>
            </a:extLst>
          </p:cNvPr>
          <p:cNvSpPr/>
          <p:nvPr/>
        </p:nvSpPr>
        <p:spPr bwMode="auto">
          <a:xfrm>
            <a:off x="2442448" y="4419600"/>
            <a:ext cx="1066800" cy="762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AE23BF-BBA7-2299-EAC6-4E544995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822" y="4038600"/>
            <a:ext cx="5282978" cy="204196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5074194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447800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Updated the State Income process to allow comments even after the record has been submitted to the Treasurer.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State Income – Estimated Tax Return Comments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C047D5-9F55-A589-0803-B5141FC15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821320"/>
            <a:ext cx="4604533" cy="373187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10126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447800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Updated the State Income Payment Report to also provide a History Report.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State Income Payments Report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C65A6B-1195-49B4-A715-16D9714D9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17304"/>
            <a:ext cx="5124749" cy="18233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62A7241-E300-3FBC-245F-2FF8CC1F4F6E}"/>
              </a:ext>
            </a:extLst>
          </p:cNvPr>
          <p:cNvSpPr/>
          <p:nvPr/>
        </p:nvSpPr>
        <p:spPr bwMode="auto">
          <a:xfrm>
            <a:off x="1524000" y="4038601"/>
            <a:ext cx="1295400" cy="22859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C18C4A-687E-7F47-2F06-BF809AAA7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810000"/>
            <a:ext cx="5638800" cy="23789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8253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6621D56-6B27-1641-7DD3-A559B4549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602813"/>
            <a:ext cx="6367936" cy="40011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143000"/>
          </a:xfrm>
        </p:spPr>
        <p:txBody>
          <a:bodyPr>
            <a:normAutofit/>
          </a:bodyPr>
          <a:lstStyle/>
          <a:p>
            <a:r>
              <a:rPr lang="en-US" sz="3000" dirty="0"/>
              <a:t>Created a field for the user to define the property description.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 err="1"/>
              <a:t>Taxbill</a:t>
            </a:r>
            <a:r>
              <a:rPr lang="en-US" dirty="0"/>
              <a:t> Correspondence </a:t>
            </a:r>
            <a:r>
              <a:rPr lang="en-US" dirty="0" err="1"/>
              <a:t>Maint</a:t>
            </a:r>
            <a:r>
              <a:rPr lang="en-US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C13509-A530-2EF6-05D6-9A49684D8E1D}"/>
              </a:ext>
            </a:extLst>
          </p:cNvPr>
          <p:cNvSpPr/>
          <p:nvPr/>
        </p:nvSpPr>
        <p:spPr bwMode="auto">
          <a:xfrm>
            <a:off x="5257800" y="5181600"/>
            <a:ext cx="24384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7380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685800"/>
          </a:xfrm>
        </p:spPr>
        <p:txBody>
          <a:bodyPr>
            <a:normAutofit/>
          </a:bodyPr>
          <a:lstStyle/>
          <a:p>
            <a:r>
              <a:rPr lang="en-US" dirty="0"/>
              <a:t>Created a new screen for Proration.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Release/Refunds - Proration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A3048C-3324-155D-8164-59B0DC6E7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082" y="1970358"/>
            <a:ext cx="5570518" cy="461327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380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1143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Created a new screen for Value Adjustments.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US" dirty="0"/>
              <a:t>Release/Refunds – Value Adjustment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66AC4F-62A7-D963-95C3-AC5DED2E6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549912"/>
            <a:ext cx="4743749" cy="39679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79501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91095"/>
            <a:ext cx="7772400" cy="533400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Created new fields for proration.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Discovery Process Parameters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320424-0CA4-00D1-9302-1D7D28B77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933105"/>
            <a:ext cx="5799118" cy="46418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19FFD4-980F-A341-3496-6C22EDDAB50F}"/>
              </a:ext>
            </a:extLst>
          </p:cNvPr>
          <p:cNvSpPr/>
          <p:nvPr/>
        </p:nvSpPr>
        <p:spPr bwMode="auto">
          <a:xfrm>
            <a:off x="2438400" y="2590800"/>
            <a:ext cx="2514600" cy="838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75FCEF-EE64-2B3F-890F-A479A2D1BD9C}"/>
              </a:ext>
            </a:extLst>
          </p:cNvPr>
          <p:cNvSpPr/>
          <p:nvPr/>
        </p:nvSpPr>
        <p:spPr bwMode="auto">
          <a:xfrm>
            <a:off x="5105400" y="2667000"/>
            <a:ext cx="19812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8613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074" y="1066800"/>
            <a:ext cx="7772400" cy="1219200"/>
          </a:xfrm>
        </p:spPr>
        <p:txBody>
          <a:bodyPr>
            <a:normAutofit/>
          </a:bodyPr>
          <a:lstStyle/>
          <a:p>
            <a:r>
              <a:rPr lang="en-US" sz="2400" dirty="0"/>
              <a:t>Created a process that creates a file of selected vehicles to get presented to JD Power for valuation. This process will also import the values into the MV.WORK file.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J D Power File Processing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52DF0-045F-27F8-CF19-559E3CDE2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329260"/>
            <a:ext cx="5281749" cy="42239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14212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171372"/>
            <a:ext cx="7772400" cy="3601388"/>
          </a:xfrm>
        </p:spPr>
        <p:txBody>
          <a:bodyPr/>
          <a:lstStyle/>
          <a:p>
            <a:pPr marL="346565" indent="-346565"/>
            <a:r>
              <a:rPr lang="en-US" sz="1800"/>
              <a:t>All responses will be entered into a drawing for a $50 Amazon Gift Card. </a:t>
            </a:r>
          </a:p>
          <a:p>
            <a:pPr marL="346565" indent="-346565"/>
            <a:r>
              <a:rPr lang="en-US" sz="1800"/>
              <a:t>Drawing to take place Friday at lunch. There will be multiple winners! </a:t>
            </a:r>
          </a:p>
          <a:p>
            <a:pPr marL="346565" indent="-346565"/>
            <a:r>
              <a:rPr lang="en-US" sz="18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1800"/>
              <a:t> or scan this QR code (also on the agenda)</a:t>
            </a:r>
          </a:p>
          <a:p>
            <a:pPr marL="346565" indent="-346565"/>
            <a:endParaRPr lang="en-US" sz="1800"/>
          </a:p>
          <a:p>
            <a:pPr marL="346565" indent="-346565"/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56745" y="1028075"/>
            <a:ext cx="5830818" cy="743144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27" y="3143175"/>
            <a:ext cx="2815371" cy="28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0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dirty="0"/>
              <a:t>Add lookup by Drivers License to TC0249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97611FB-BD6F-B813-62E1-244E29C87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86000"/>
            <a:ext cx="5410200" cy="437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417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5806A-1A35-AE96-BA0B-B26490072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11E5D-BB36-F5EF-ED67-29E9315E6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dirty="0"/>
              <a:t>Add lookup by Drivers License to TC0249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5A711-68A6-BE82-1FDB-1B20FF98BC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B586CB-4600-D426-C1A7-CE9D7393E9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E4E98AFE-4E77-A526-0A25-3CD6A39AA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2286001"/>
            <a:ext cx="5791201" cy="426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08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D9DBE-4F50-8A6C-FA2B-E29E1861D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7E9E9-2A2C-B33B-1321-3EAA5CC3F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Added the ability to select multiple items in the view.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02813-130C-11FD-C079-59617F6908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69B02-D109-FDA2-CAB8-EED87913BE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DD89FFE-9F86-F0D1-C87C-49FC7CE1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424" y="2286001"/>
            <a:ext cx="4868176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95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DC8D6-9D48-7233-C59A-7D2925DBB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6D0EE-052E-3D1C-5CE7-90FEF7AF7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Added the ability to select multiple items in the view. (Cont’d)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61D07-883E-B957-C5CD-769403FB2D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2C8013-2CA6-7CBD-5A2F-34EE01BAB50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7DBD98C-053D-5F75-059E-44FCAF734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0"/>
            <a:ext cx="5105400" cy="442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67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9D921-2E5E-150F-9C12-3EAC51E36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E432C-2550-9505-767E-48BAD19A3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914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Added the ability to select multiple items in the view. (Cont’d)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EF4CE8-FABB-FED7-B97A-9846DE0B75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A9AC1B-9FB6-DE2F-2A53-22D84D5360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71600" y="76200"/>
            <a:ext cx="7772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Tax Bill Inquiry - Lookup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C48B29-6F3D-588B-A89D-66B2D7768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286000"/>
            <a:ext cx="5029200" cy="438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06775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63FB02-3196-4AF9-86D9-24720248D3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0AFF6E-EC81-4264-A497-377EB5A19377}">
  <ds:schemaRefs>
    <ds:schemaRef ds:uri="http://schemas.microsoft.com/office/2006/metadata/properties"/>
    <ds:schemaRef ds:uri="http://schemas.microsoft.com/office/infopath/2007/PartnerControls"/>
    <ds:schemaRef ds:uri="781812da-d73b-4284-b311-b75665a9727e"/>
    <ds:schemaRef ds:uri="5e0b9a0b-fe70-4913-b410-e68a4fc5ed57"/>
  </ds:schemaRefs>
</ds:datastoreItem>
</file>

<file path=customXml/itemProps3.xml><?xml version="1.0" encoding="utf-8"?>
<ds:datastoreItem xmlns:ds="http://schemas.openxmlformats.org/officeDocument/2006/customXml" ds:itemID="{D67257F4-2816-416A-9A4C-DF1DCE4790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22594</TotalTime>
  <Words>931</Words>
  <Application>Microsoft Office PowerPoint</Application>
  <PresentationFormat>On-screen Show (4:3)</PresentationFormat>
  <Paragraphs>151</Paragraphs>
  <Slides>44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Aptos</vt:lpstr>
      <vt:lpstr>Arial</vt:lpstr>
      <vt:lpstr>Calibri</vt:lpstr>
      <vt:lpstr>Times New Roman</vt:lpstr>
      <vt:lpstr>Wingdings</vt:lpstr>
      <vt:lpstr>Keystone - NASU</vt:lpstr>
      <vt:lpstr>Custom Design</vt:lpstr>
      <vt:lpstr>Keystone - NASU</vt:lpstr>
      <vt:lpstr>Keystone - NASU</vt:lpstr>
      <vt:lpstr>  </vt:lpstr>
      <vt:lpstr>Meals Reporting</vt:lpstr>
      <vt:lpstr>Tax Code File Maintenance</vt:lpstr>
      <vt:lpstr>Taxbill Correspondence Maint.</vt:lpstr>
      <vt:lpstr>Tax Bill Inquiry - Lookup</vt:lpstr>
      <vt:lpstr>Tax Bill Inquiry - Lookup</vt:lpstr>
      <vt:lpstr>Tax Bill Inquiry - Lookup</vt:lpstr>
      <vt:lpstr>Tax Bill Inquiry - Lookup</vt:lpstr>
      <vt:lpstr>Tax Bill Inquiry - Lookup</vt:lpstr>
      <vt:lpstr>Tax Bill Inquiry - Lookup</vt:lpstr>
      <vt:lpstr>Utility Fee Processing</vt:lpstr>
      <vt:lpstr>Account Special Condition Maintenance</vt:lpstr>
      <vt:lpstr>IMPORTING FILES into PAAS</vt:lpstr>
      <vt:lpstr>Apply Aftercharges In Bulk</vt:lpstr>
      <vt:lpstr>DMV stop reporting</vt:lpstr>
      <vt:lpstr>Cigarette Tax Entry</vt:lpstr>
      <vt:lpstr>Reprint Supplemental Current Levy Register</vt:lpstr>
      <vt:lpstr>Tax Code File Inquiry</vt:lpstr>
      <vt:lpstr>Tax Bill Account Inquiry</vt:lpstr>
      <vt:lpstr>Tax Bill Inquiry</vt:lpstr>
      <vt:lpstr>Tax Bill Inquiry – KNPP</vt:lpstr>
      <vt:lpstr>Remove Taxbill Special Condition Codes</vt:lpstr>
      <vt:lpstr>Enter Writeoff Controls</vt:lpstr>
      <vt:lpstr>Tax Bill Writeoff and Archive Process</vt:lpstr>
      <vt:lpstr>Tax Bill Action Inquiry</vt:lpstr>
      <vt:lpstr>Taxbill Correspondence Maint.</vt:lpstr>
      <vt:lpstr>Tax Bill Inquiry - Prepayment</vt:lpstr>
      <vt:lpstr>PPTRA Calculator</vt:lpstr>
      <vt:lpstr>Sturgis Web Payment Maintenance North Carolina Only</vt:lpstr>
      <vt:lpstr>Print TR Reports  North Carolina Only</vt:lpstr>
      <vt:lpstr>Business License - Inquiry</vt:lpstr>
      <vt:lpstr>Business License – Inquiry &amp; Maintenance</vt:lpstr>
      <vt:lpstr>Business License - Miscellaneous</vt:lpstr>
      <vt:lpstr>BL Control Record Maintenance</vt:lpstr>
      <vt:lpstr>Property Tax Transactions by Tax Code Report</vt:lpstr>
      <vt:lpstr>Supplemental Bills Audit Report</vt:lpstr>
      <vt:lpstr>Reprint Debt Setoff Work Report</vt:lpstr>
      <vt:lpstr>State Income – Estimated Tax Return Comments</vt:lpstr>
      <vt:lpstr>State Income Payments Report</vt:lpstr>
      <vt:lpstr>Release/Refunds - Proration</vt:lpstr>
      <vt:lpstr>Release/Refunds – Value Adjustment</vt:lpstr>
      <vt:lpstr>Discovery Process Parameters</vt:lpstr>
      <vt:lpstr>J D Power File Processing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Brian Nitzsche</cp:lastModifiedBy>
  <cp:revision>181</cp:revision>
  <cp:lastPrinted>2016-09-16T15:22:39Z</cp:lastPrinted>
  <dcterms:created xsi:type="dcterms:W3CDTF">2009-02-19T19:39:49Z</dcterms:created>
  <dcterms:modified xsi:type="dcterms:W3CDTF">2025-10-09T19:26:31Z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