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  <p:sldMasterId id="2147483651" r:id="rId5"/>
    <p:sldMasterId id="2147483812" r:id="rId6"/>
  </p:sldMasterIdLst>
  <p:notesMasterIdLst>
    <p:notesMasterId r:id="rId54"/>
  </p:notesMasterIdLst>
  <p:handoutMasterIdLst>
    <p:handoutMasterId r:id="rId55"/>
  </p:handoutMasterIdLst>
  <p:sldIdLst>
    <p:sldId id="401" r:id="rId7"/>
    <p:sldId id="340" r:id="rId8"/>
    <p:sldId id="349" r:id="rId9"/>
    <p:sldId id="350" r:id="rId10"/>
    <p:sldId id="351" r:id="rId11"/>
    <p:sldId id="352" r:id="rId12"/>
    <p:sldId id="354" r:id="rId13"/>
    <p:sldId id="355" r:id="rId14"/>
    <p:sldId id="356" r:id="rId15"/>
    <p:sldId id="357" r:id="rId16"/>
    <p:sldId id="385" r:id="rId17"/>
    <p:sldId id="358" r:id="rId18"/>
    <p:sldId id="359" r:id="rId19"/>
    <p:sldId id="386" r:id="rId20"/>
    <p:sldId id="263" r:id="rId21"/>
    <p:sldId id="360" r:id="rId22"/>
    <p:sldId id="361" r:id="rId23"/>
    <p:sldId id="389" r:id="rId24"/>
    <p:sldId id="275" r:id="rId25"/>
    <p:sldId id="276" r:id="rId26"/>
    <p:sldId id="365" r:id="rId27"/>
    <p:sldId id="377" r:id="rId28"/>
    <p:sldId id="378" r:id="rId29"/>
    <p:sldId id="379" r:id="rId30"/>
    <p:sldId id="380" r:id="rId31"/>
    <p:sldId id="381" r:id="rId32"/>
    <p:sldId id="382" r:id="rId33"/>
    <p:sldId id="383" r:id="rId34"/>
    <p:sldId id="376" r:id="rId35"/>
    <p:sldId id="384" r:id="rId36"/>
    <p:sldId id="343" r:id="rId37"/>
    <p:sldId id="369" r:id="rId38"/>
    <p:sldId id="370" r:id="rId39"/>
    <p:sldId id="371" r:id="rId40"/>
    <p:sldId id="372" r:id="rId41"/>
    <p:sldId id="373" r:id="rId42"/>
    <p:sldId id="374" r:id="rId43"/>
    <p:sldId id="399" r:id="rId44"/>
    <p:sldId id="400" r:id="rId45"/>
    <p:sldId id="265" r:id="rId46"/>
    <p:sldId id="258" r:id="rId47"/>
    <p:sldId id="336" r:id="rId48"/>
    <p:sldId id="337" r:id="rId49"/>
    <p:sldId id="339" r:id="rId50"/>
    <p:sldId id="277" r:id="rId51"/>
    <p:sldId id="279" r:id="rId52"/>
    <p:sldId id="403" r:id="rId53"/>
  </p:sldIdLst>
  <p:sldSz cx="9144000" cy="6858000" type="screen4x3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4817"/>
    <a:srgbClr val="1C1C1C"/>
    <a:srgbClr val="000000"/>
    <a:srgbClr val="FFFFFF"/>
    <a:srgbClr val="999999"/>
    <a:srgbClr val="AC0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737" autoAdjust="0"/>
  </p:normalViewPr>
  <p:slideViewPr>
    <p:cSldViewPr>
      <p:cViewPr varScale="1">
        <p:scale>
          <a:sx n="82" d="100"/>
          <a:sy n="82" d="100"/>
        </p:scale>
        <p:origin x="150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391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tableStyles" Target="tableStyle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viewProps" Target="viewProps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Juliana" userId="334f9d8d-406d-4f36-addf-d2eabb269f89" providerId="ADAL" clId="{C140F888-2112-439A-9A78-10DF1CC5CE88}"/>
    <pc:docChg chg="addSld delSld modSld sldOrd addMainMaster modMainMaster">
      <pc:chgData name="Nicole Juliana" userId="334f9d8d-406d-4f36-addf-d2eabb269f89" providerId="ADAL" clId="{C140F888-2112-439A-9A78-10DF1CC5CE88}" dt="2025-10-03T16:39:22.832" v="53" actId="2696"/>
      <pc:docMkLst>
        <pc:docMk/>
      </pc:docMkLst>
      <pc:sldChg chg="del">
        <pc:chgData name="Nicole Juliana" userId="334f9d8d-406d-4f36-addf-d2eabb269f89" providerId="ADAL" clId="{C140F888-2112-439A-9A78-10DF1CC5CE88}" dt="2025-09-30T18:21:25.446" v="47" actId="2696"/>
        <pc:sldMkLst>
          <pc:docMk/>
          <pc:sldMk cId="492548821" sldId="256"/>
        </pc:sldMkLst>
      </pc:sldChg>
      <pc:sldChg chg="del">
        <pc:chgData name="Nicole Juliana" userId="334f9d8d-406d-4f36-addf-d2eabb269f89" providerId="ADAL" clId="{C140F888-2112-439A-9A78-10DF1CC5CE88}" dt="2025-10-02T15:18:28.609" v="48" actId="2696"/>
        <pc:sldMkLst>
          <pc:docMk/>
          <pc:sldMk cId="2467852258" sldId="341"/>
        </pc:sldMkLst>
      </pc:sldChg>
      <pc:sldChg chg="del">
        <pc:chgData name="Nicole Juliana" userId="334f9d8d-406d-4f36-addf-d2eabb269f89" providerId="ADAL" clId="{C140F888-2112-439A-9A78-10DF1CC5CE88}" dt="2025-10-02T15:18:32.710" v="49" actId="2696"/>
        <pc:sldMkLst>
          <pc:docMk/>
          <pc:sldMk cId="4245488555" sldId="342"/>
        </pc:sldMkLst>
      </pc:sldChg>
      <pc:sldChg chg="del">
        <pc:chgData name="Nicole Juliana" userId="334f9d8d-406d-4f36-addf-d2eabb269f89" providerId="ADAL" clId="{C140F888-2112-439A-9A78-10DF1CC5CE88}" dt="2025-10-02T15:18:39.119" v="50" actId="2696"/>
        <pc:sldMkLst>
          <pc:docMk/>
          <pc:sldMk cId="1623102046" sldId="348"/>
        </pc:sldMkLst>
      </pc:sldChg>
      <pc:sldChg chg="del">
        <pc:chgData name="Nicole Juliana" userId="334f9d8d-406d-4f36-addf-d2eabb269f89" providerId="ADAL" clId="{C140F888-2112-439A-9A78-10DF1CC5CE88}" dt="2025-10-03T16:33:29.955" v="51" actId="2696"/>
        <pc:sldMkLst>
          <pc:docMk/>
          <pc:sldMk cId="2595520620" sldId="353"/>
        </pc:sldMkLst>
      </pc:sldChg>
      <pc:sldChg chg="del">
        <pc:chgData name="Nicole Juliana" userId="334f9d8d-406d-4f36-addf-d2eabb269f89" providerId="ADAL" clId="{C140F888-2112-439A-9A78-10DF1CC5CE88}" dt="2025-10-03T16:37:08.673" v="52" actId="2696"/>
        <pc:sldMkLst>
          <pc:docMk/>
          <pc:sldMk cId="663223664" sldId="387"/>
        </pc:sldMkLst>
      </pc:sldChg>
      <pc:sldChg chg="del">
        <pc:chgData name="Nicole Juliana" userId="334f9d8d-406d-4f36-addf-d2eabb269f89" providerId="ADAL" clId="{C140F888-2112-439A-9A78-10DF1CC5CE88}" dt="2025-10-03T16:39:22.832" v="53" actId="2696"/>
        <pc:sldMkLst>
          <pc:docMk/>
          <pc:sldMk cId="3600226929" sldId="398"/>
        </pc:sldMkLst>
      </pc:sldChg>
      <pc:sldChg chg="modSp add mod">
        <pc:chgData name="Nicole Juliana" userId="334f9d8d-406d-4f36-addf-d2eabb269f89" providerId="ADAL" clId="{C140F888-2112-439A-9A78-10DF1CC5CE88}" dt="2025-09-30T18:18:40.010" v="44" actId="20577"/>
        <pc:sldMkLst>
          <pc:docMk/>
          <pc:sldMk cId="3499235357" sldId="401"/>
        </pc:sldMkLst>
        <pc:spChg chg="mod">
          <ac:chgData name="Nicole Juliana" userId="334f9d8d-406d-4f36-addf-d2eabb269f89" providerId="ADAL" clId="{C140F888-2112-439A-9A78-10DF1CC5CE88}" dt="2025-09-30T18:18:31.125" v="26" actId="20577"/>
          <ac:spMkLst>
            <pc:docMk/>
            <pc:sldMk cId="3499235357" sldId="401"/>
            <ac:spMk id="2" creationId="{00000000-0000-0000-0000-000000000000}"/>
          </ac:spMkLst>
        </pc:spChg>
        <pc:spChg chg="mod">
          <ac:chgData name="Nicole Juliana" userId="334f9d8d-406d-4f36-addf-d2eabb269f89" providerId="ADAL" clId="{C140F888-2112-439A-9A78-10DF1CC5CE88}" dt="2025-09-30T18:18:40.010" v="44" actId="20577"/>
          <ac:spMkLst>
            <pc:docMk/>
            <pc:sldMk cId="3499235357" sldId="401"/>
            <ac:spMk id="5" creationId="{048B246D-968B-1076-365A-F9C90A27D659}"/>
          </ac:spMkLst>
        </pc:spChg>
      </pc:sldChg>
      <pc:sldChg chg="add del">
        <pc:chgData name="Nicole Juliana" userId="334f9d8d-406d-4f36-addf-d2eabb269f89" providerId="ADAL" clId="{C140F888-2112-439A-9A78-10DF1CC5CE88}" dt="2025-09-30T14:31:37.279" v="6" actId="2696"/>
        <pc:sldMkLst>
          <pc:docMk/>
          <pc:sldMk cId="2881770914" sldId="402"/>
        </pc:sldMkLst>
      </pc:sldChg>
      <pc:sldChg chg="add ord">
        <pc:chgData name="Nicole Juliana" userId="334f9d8d-406d-4f36-addf-d2eabb269f89" providerId="ADAL" clId="{C140F888-2112-439A-9A78-10DF1CC5CE88}" dt="2025-09-30T18:20:55.576" v="46"/>
        <pc:sldMkLst>
          <pc:docMk/>
          <pc:sldMk cId="450344466" sldId="403"/>
        </pc:sldMkLst>
      </pc:sldChg>
      <pc:sldMasterChg chg="modSldLayout">
        <pc:chgData name="Nicole Juliana" userId="334f9d8d-406d-4f36-addf-d2eabb269f89" providerId="ADAL" clId="{C140F888-2112-439A-9A78-10DF1CC5CE88}" dt="2025-09-30T14:31:30.475" v="4" actId="27028"/>
        <pc:sldMasterMkLst>
          <pc:docMk/>
          <pc:sldMasterMk cId="0" sldId="2147483649"/>
        </pc:sldMasterMkLst>
        <pc:sldLayoutChg chg="replId">
          <pc:chgData name="Nicole Juliana" userId="334f9d8d-406d-4f36-addf-d2eabb269f89" providerId="ADAL" clId="{C140F888-2112-439A-9A78-10DF1CC5CE88}" dt="2025-09-30T14:31:30.475" v="4" actId="27028"/>
          <pc:sldLayoutMkLst>
            <pc:docMk/>
            <pc:sldMasterMk cId="0" sldId="2147483649"/>
            <pc:sldLayoutMk cId="1784649975" sldId="2147483814"/>
          </pc:sldLayoutMkLst>
        </pc:sldLayoutChg>
      </pc:sldMasterChg>
      <pc:sldMasterChg chg="add addSldLayout">
        <pc:chgData name="Nicole Juliana" userId="334f9d8d-406d-4f36-addf-d2eabb269f89" providerId="ADAL" clId="{C140F888-2112-439A-9A78-10DF1CC5CE88}" dt="2025-09-30T14:31:30.475" v="4" actId="27028"/>
        <pc:sldMasterMkLst>
          <pc:docMk/>
          <pc:sldMasterMk cId="0" sldId="2147483812"/>
        </pc:sldMasterMkLst>
        <pc:sldLayoutChg chg="add">
          <pc:chgData name="Nicole Juliana" userId="334f9d8d-406d-4f36-addf-d2eabb269f89" providerId="ADAL" clId="{C140F888-2112-439A-9A78-10DF1CC5CE88}" dt="2025-09-30T14:31:30.475" v="4" actId="27028"/>
          <pc:sldLayoutMkLst>
            <pc:docMk/>
            <pc:sldMasterMk cId="0" sldId="2147483812"/>
            <pc:sldLayoutMk cId="913845648" sldId="2147483811"/>
          </pc:sldLayoutMkLst>
        </pc:sldLayoutChg>
        <pc:sldLayoutChg chg="add">
          <pc:chgData name="Nicole Juliana" userId="334f9d8d-406d-4f36-addf-d2eabb269f89" providerId="ADAL" clId="{C140F888-2112-439A-9A78-10DF1CC5CE88}" dt="2025-09-30T14:31:23.970" v="0" actId="27028"/>
          <pc:sldLayoutMkLst>
            <pc:docMk/>
            <pc:sldMasterMk cId="0" sldId="2147483812"/>
            <pc:sldLayoutMk cId="311484629" sldId="2147483813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10/3/2025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65225" y="692150"/>
            <a:ext cx="46196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145587" y="2209800"/>
            <a:ext cx="6934200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11134" y="4191000"/>
            <a:ext cx="5803107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12" name="Group 11"/>
          <p:cNvGrpSpPr/>
          <p:nvPr userDrawn="1"/>
        </p:nvGrpSpPr>
        <p:grpSpPr>
          <a:xfrm>
            <a:off x="3258168" y="5486400"/>
            <a:ext cx="4709038" cy="1143000"/>
            <a:chOff x="2682362" y="2362201"/>
            <a:chExt cx="4709038" cy="1143000"/>
          </a:xfrm>
        </p:grpSpPr>
        <p:sp>
          <p:nvSpPr>
            <p:cNvPr id="11" name="Rectangle 1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F0BAE160-1690-7372-842C-5D3E9B80401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69114" y="381000"/>
            <a:ext cx="4487146" cy="187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E1FA52-C01A-4A81-8A6A-F11344ED2E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2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6AFB3E-3F06-4BEF-9A5A-0ED8484148D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237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80B993-7DB2-4647-B338-E48F5FE40BF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4464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C043FA-A61C-4588-9C4E-09D01AE9D9DF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6833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D3BF27-53C1-48F7-BD22-848AC9E5934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584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5181600"/>
          </a:xfrm>
          <a:prstGeom prst="rect">
            <a:avLst/>
          </a:prstGeom>
        </p:spPr>
        <p:txBody>
          <a:bodyPr/>
          <a:lstStyle>
            <a:lvl1pPr marL="257244" indent="-257244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557361" indent="-21437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857479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200470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1543461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86800" y="6553202"/>
            <a:ext cx="381000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9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295400" y="76200"/>
            <a:ext cx="7772400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3301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171074" y="2209800"/>
            <a:ext cx="6344111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81644" y="4191000"/>
            <a:ext cx="5309272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2401" i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1600617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86800" y="6553200"/>
            <a:ext cx="381000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 dirty="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295400" y="76200"/>
            <a:ext cx="7772400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825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6200"/>
            <a:ext cx="7772400" cy="990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518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162800" y="6553200"/>
            <a:ext cx="1905000" cy="304800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649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670EF1-9E7E-43F0-AD0C-D60B228CFEC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048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E1F4D9-E38A-4321-8AA2-5C7DB98AC4C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806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D9AFC9-0FF1-4DFC-9AD6-26A316C5CB09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227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CB27D0-1756-4A37-AF2F-3F25E079BF8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853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46F329-21CC-4B73-80F0-3547E14D6F6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680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792369-ACA3-48BB-AF58-BEEA0368F8F4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167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 txBox="1">
            <a:spLocks noChangeArrowheads="1"/>
          </p:cNvSpPr>
          <p:nvPr userDrawn="1"/>
        </p:nvSpPr>
        <p:spPr>
          <a:xfrm>
            <a:off x="2145587" y="1981200"/>
            <a:ext cx="6934200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Enter Session Title</a:t>
            </a:r>
          </a:p>
        </p:txBody>
      </p:sp>
      <p:sp>
        <p:nvSpPr>
          <p:cNvPr id="27" name="Rectangle 7"/>
          <p:cNvSpPr txBox="1">
            <a:spLocks noChangeArrowheads="1"/>
          </p:cNvSpPr>
          <p:nvPr userDrawn="1"/>
        </p:nvSpPr>
        <p:spPr>
          <a:xfrm>
            <a:off x="2711134" y="3962400"/>
            <a:ext cx="5803107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 dirty="0"/>
              <a:t>Click to edit Master subtitle style</a:t>
            </a: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0" name="Group 29"/>
          <p:cNvGrpSpPr/>
          <p:nvPr userDrawn="1"/>
        </p:nvGrpSpPr>
        <p:grpSpPr>
          <a:xfrm>
            <a:off x="3258168" y="5486400"/>
            <a:ext cx="4709038" cy="1143000"/>
            <a:chOff x="2682362" y="2362201"/>
            <a:chExt cx="4709038" cy="1143000"/>
          </a:xfrm>
        </p:grpSpPr>
        <p:sp>
          <p:nvSpPr>
            <p:cNvPr id="31" name="Rectangle 3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 userDrawn="1"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9B316FD-61FF-4F1B-A6F4-9BE075701AE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733800" y="228600"/>
            <a:ext cx="3827403" cy="2183871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4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5341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1C1C1C"/>
                </a:solidFill>
                <a:latin typeface="Calibri" panose="020F0502020204030204" pitchFamily="34" charset="0"/>
              </a:defRPr>
            </a:lvl1pPr>
          </a:lstStyle>
          <a:p>
            <a:fld id="{56C65A0A-D710-4CCB-BF86-DCEFF74C72AF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2051" name="Text Box 8"/>
          <p:cNvSpPr txBox="1">
            <a:spLocks noChangeArrowheads="1"/>
          </p:cNvSpPr>
          <p:nvPr userDrawn="1"/>
        </p:nvSpPr>
        <p:spPr bwMode="auto">
          <a:xfrm>
            <a:off x="0" y="0"/>
            <a:ext cx="9144000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2400" dirty="0"/>
              <a:t>Insert Screen Shots / Graphics</a:t>
            </a:r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1600617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171074" y="2209800"/>
            <a:ext cx="6344111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sz="3301" kern="0"/>
              <a:t>Enter Session Title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781644" y="4191000"/>
            <a:ext cx="5309272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sz="2401" kern="0"/>
              <a:t>Click to edit Master subtitle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3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228240" y="3278397"/>
            <a:ext cx="6344111" cy="1257628"/>
          </a:xfrm>
        </p:spPr>
        <p:txBody>
          <a:bodyPr lIns="68598" tIns="34299" rIns="68598" bIns="34299" anchor="ctr" anchorCtr="1">
            <a:normAutofit/>
          </a:bodyPr>
          <a:lstStyle/>
          <a:p>
            <a:r>
              <a:rPr lang="en-US" dirty="0">
                <a:latin typeface="Aptos"/>
              </a:rPr>
              <a:t>HR 101</a:t>
            </a:r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2745659" y="4800957"/>
            <a:ext cx="5309272" cy="457319"/>
          </a:xfrm>
        </p:spPr>
        <p:txBody>
          <a:bodyPr lIns="68598" tIns="34299" rIns="68598" bIns="34299" anchor="ctr" anchorCtr="1">
            <a:normAutofit/>
          </a:bodyPr>
          <a:lstStyle/>
          <a:p>
            <a:r>
              <a:rPr lang="en-US" dirty="0"/>
              <a:t>Nicole Juliana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3828262" y="2093315"/>
            <a:ext cx="3144068" cy="920151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68598" tIns="34299" rIns="68598" bIns="34299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26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 sz="3301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1575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1575" baseline="3000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1575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1575" baseline="3000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1575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150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125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1500" b="1" i="1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026" b="1" i="1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507" y="1073806"/>
            <a:ext cx="1691381" cy="75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235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64F3C7-2F00-4A41-A2A6-E66B6230F55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0610F7-FBE6-4100-B484-A809A9C6D37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Service Years	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3F6AF8-9132-E896-4DB9-3BC466B994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162"/>
          <a:stretch/>
        </p:blipFill>
        <p:spPr>
          <a:xfrm>
            <a:off x="1790700" y="1295400"/>
            <a:ext cx="6781800" cy="43439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F2E400A-DD7D-82EE-CD25-FBF5198F5D79}"/>
              </a:ext>
            </a:extLst>
          </p:cNvPr>
          <p:cNvSpPr txBox="1"/>
          <p:nvPr/>
        </p:nvSpPr>
        <p:spPr>
          <a:xfrm>
            <a:off x="1790700" y="5791200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Updating service years can be done in mass at the end of the fiscal year with Service Year and Tenure Update (KE0454). </a:t>
            </a:r>
          </a:p>
        </p:txBody>
      </p:sp>
    </p:spTree>
    <p:extLst>
      <p:ext uri="{BB962C8B-B14F-4D97-AF65-F5344CB8AC3E}">
        <p14:creationId xmlns:p14="http://schemas.microsoft.com/office/powerpoint/2010/main" val="3453233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23AACE-B0A0-43F0-A24C-B0F61BFFDA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8D1036-BCF1-43C1-9F2A-068EBC37C0C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Medical Status	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F9563E-6C34-49F5-0AC7-0ED84344F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129" y="1447800"/>
            <a:ext cx="69342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3558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9953EA6-B4C3-46CA-8D97-4BD7D9D7B3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1B5CCF-559A-42D0-BE70-2CCEEC51E3E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Evaluations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D23BA21-8330-4777-8FDB-A1673A4124A3}"/>
              </a:ext>
            </a:extLst>
          </p:cNvPr>
          <p:cNvCxnSpPr>
            <a:cxnSpLocks/>
          </p:cNvCxnSpPr>
          <p:nvPr/>
        </p:nvCxnSpPr>
        <p:spPr bwMode="auto">
          <a:xfrm>
            <a:off x="2988435" y="4114800"/>
            <a:ext cx="816735" cy="76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198848AB-42F4-E370-72C8-32C687EFDF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954" y="1116776"/>
            <a:ext cx="6522246" cy="37707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BCBDCE4-9DBB-5E67-EFEE-74C7D2D3E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776" y="3962400"/>
            <a:ext cx="5222364" cy="24656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4BB1CD5-51BB-C214-952F-16CDA41CD09E}"/>
              </a:ext>
            </a:extLst>
          </p:cNvPr>
          <p:cNvSpPr txBox="1"/>
          <p:nvPr/>
        </p:nvSpPr>
        <p:spPr>
          <a:xfrm>
            <a:off x="6709660" y="5057611"/>
            <a:ext cx="198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 simple query can remind you who’s review date is upcoming. </a:t>
            </a:r>
          </a:p>
        </p:txBody>
      </p:sp>
    </p:spTree>
    <p:extLst>
      <p:ext uri="{BB962C8B-B14F-4D97-AF65-F5344CB8AC3E}">
        <p14:creationId xmlns:p14="http://schemas.microsoft.com/office/powerpoint/2010/main" val="926709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AF23752-1A06-4412-85B4-86F61395BF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1143000"/>
            <a:ext cx="6734175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894059-4A99-4E48-85CD-F284944645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12E694-A7E6-4E6D-AE52-FF07A88C7FE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Notes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3E4B36-1E19-4416-AB97-D8E8E2620F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2401" y="3294856"/>
            <a:ext cx="5124450" cy="3371850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3EA22BE-2A9B-47D3-921E-BB7C9C146E78}"/>
              </a:ext>
            </a:extLst>
          </p:cNvPr>
          <p:cNvCxnSpPr/>
          <p:nvPr/>
        </p:nvCxnSpPr>
        <p:spPr bwMode="auto">
          <a:xfrm>
            <a:off x="2362200" y="3276600"/>
            <a:ext cx="1066800" cy="40005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366810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95FBB0-6498-418F-84D3-398C9F55D6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28715E-7BDC-4160-96E2-9E8D2326CDC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Leave Tracking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BE3396-107C-889F-5580-0740AFD1E560}"/>
              </a:ext>
            </a:extLst>
          </p:cNvPr>
          <p:cNvSpPr txBox="1"/>
          <p:nvPr/>
        </p:nvSpPr>
        <p:spPr>
          <a:xfrm>
            <a:off x="1295400" y="5791200"/>
            <a:ext cx="739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Balance Forward + Accrued – Used – Lost + Docked = Available Balance</a:t>
            </a:r>
          </a:p>
          <a:p>
            <a:r>
              <a:rPr lang="en-US" sz="1200" dirty="0"/>
              <a:t> </a:t>
            </a:r>
          </a:p>
          <a:p>
            <a:r>
              <a:rPr lang="en-US" dirty="0"/>
              <a:t>All adjustments to the available balance must be made through a leave entry</a:t>
            </a:r>
            <a:r>
              <a:rPr lang="en-US" sz="1200" dirty="0"/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9128853-9B79-5767-2BDE-6F73E6B821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837" y="1339090"/>
            <a:ext cx="7107516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995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43B0FA-771D-5690-6CAB-387C2D8571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495426"/>
            <a:ext cx="5418079" cy="317177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329CCA-50A1-4EFD-8DE0-ACFC77242BA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95400" y="76200"/>
            <a:ext cx="7772400" cy="1419226"/>
          </a:xfrm>
        </p:spPr>
        <p:txBody>
          <a:bodyPr>
            <a:normAutofit/>
          </a:bodyPr>
          <a:lstStyle/>
          <a:p>
            <a:r>
              <a:rPr lang="en-US" sz="4000" dirty="0"/>
              <a:t>Leave Tracking adding New Entries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DF547C-8452-48F8-B059-DFD73B5B9F50}"/>
              </a:ext>
            </a:extLst>
          </p:cNvPr>
          <p:cNvSpPr txBox="1"/>
          <p:nvPr/>
        </p:nvSpPr>
        <p:spPr>
          <a:xfrm>
            <a:off x="1308847" y="5487580"/>
            <a:ext cx="1831041" cy="92333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Click in the white area to get the NEW button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8777EED-A186-4A27-8663-83BF8EF5C768}"/>
              </a:ext>
            </a:extLst>
          </p:cNvPr>
          <p:cNvCxnSpPr>
            <a:cxnSpLocks/>
          </p:cNvCxnSpPr>
          <p:nvPr/>
        </p:nvCxnSpPr>
        <p:spPr bwMode="auto">
          <a:xfrm flipV="1">
            <a:off x="2514600" y="4114800"/>
            <a:ext cx="914400" cy="134999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78ECE27D-2F72-5C8E-EA55-954DE8F96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3676870"/>
            <a:ext cx="4724400" cy="282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5792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7888112-7EF2-42F2-A187-A1989BDEB5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0200" y="1143000"/>
            <a:ext cx="6734175" cy="45720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C8B741-E4B3-48A3-8701-1819BB5AD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886865-C992-443A-B734-409E941ADDE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Change Audit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1582F7-3C7A-41A3-94B1-E0B928F75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6950" y="3005138"/>
            <a:ext cx="5276850" cy="202882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1E030C8-6DF5-AA4C-6803-55FF1F3139A7}"/>
              </a:ext>
            </a:extLst>
          </p:cNvPr>
          <p:cNvSpPr/>
          <p:nvPr/>
        </p:nvSpPr>
        <p:spPr bwMode="auto">
          <a:xfrm>
            <a:off x="3276600" y="5410200"/>
            <a:ext cx="1676400" cy="3048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1AADE1-B32C-2AAA-A35D-097C01243443}"/>
              </a:ext>
            </a:extLst>
          </p:cNvPr>
          <p:cNvSpPr txBox="1"/>
          <p:nvPr/>
        </p:nvSpPr>
        <p:spPr>
          <a:xfrm>
            <a:off x="2369484" y="5906571"/>
            <a:ext cx="6734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Use Refine List to narrow down the results by keyword.</a:t>
            </a:r>
          </a:p>
        </p:txBody>
      </p:sp>
    </p:spTree>
    <p:extLst>
      <p:ext uri="{BB962C8B-B14F-4D97-AF65-F5344CB8AC3E}">
        <p14:creationId xmlns:p14="http://schemas.microsoft.com/office/powerpoint/2010/main" val="1988705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CA18B92-0639-48E9-A86F-94EE4590A7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400" y="1268506"/>
            <a:ext cx="6333566" cy="459071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975E80-3A3E-45AF-9FDE-7305896B1D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C67E82-89C7-4ED8-A9BC-D0BF67E2A02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Manage Attachments	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73D6A2-B84F-6FD4-E269-5F80826427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1177" y="3335262"/>
            <a:ext cx="5334211" cy="287806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4176EB4-A2CD-CC54-3103-6CCF842F95ED}"/>
              </a:ext>
            </a:extLst>
          </p:cNvPr>
          <p:cNvSpPr/>
          <p:nvPr/>
        </p:nvSpPr>
        <p:spPr bwMode="auto">
          <a:xfrm>
            <a:off x="3886200" y="3733800"/>
            <a:ext cx="1447800" cy="6858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2C0E57-3DE2-3FBF-A87B-F7DE420E1CDE}"/>
              </a:ext>
            </a:extLst>
          </p:cNvPr>
          <p:cNvSpPr txBox="1"/>
          <p:nvPr/>
        </p:nvSpPr>
        <p:spPr>
          <a:xfrm>
            <a:off x="7620001" y="1450948"/>
            <a:ext cx="13178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Make sure and set who can view the document on KeyNet.</a:t>
            </a:r>
          </a:p>
        </p:txBody>
      </p:sp>
    </p:spTree>
    <p:extLst>
      <p:ext uri="{BB962C8B-B14F-4D97-AF65-F5344CB8AC3E}">
        <p14:creationId xmlns:p14="http://schemas.microsoft.com/office/powerpoint/2010/main" val="15437721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7645" y="1066800"/>
            <a:ext cx="7772400" cy="457200"/>
          </a:xfrm>
        </p:spPr>
        <p:txBody>
          <a:bodyPr/>
          <a:lstStyle/>
          <a:p>
            <a:r>
              <a:rPr lang="en-US" sz="2000" dirty="0"/>
              <a:t>Will not affect payroll until rolled, so you can work ahead!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1BABA9-DDAD-4FCB-9946-F046DBFF9EA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Job Assignments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5511C9F-12F8-A6B1-1551-0517972F6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24001"/>
            <a:ext cx="6706536" cy="1905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1354BA9-00EC-51D4-2BD8-DEB2B4D2A2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599" y="2578014"/>
            <a:ext cx="5200291" cy="397966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5435D6C-DEC4-5119-9B5E-3637A56D4A89}"/>
              </a:ext>
            </a:extLst>
          </p:cNvPr>
          <p:cNvSpPr txBox="1"/>
          <p:nvPr/>
        </p:nvSpPr>
        <p:spPr>
          <a:xfrm>
            <a:off x="1314090" y="3759875"/>
            <a:ext cx="175259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Use Initialize Job Assignments to create the next year Job Assignments from current year.</a:t>
            </a:r>
          </a:p>
        </p:txBody>
      </p:sp>
    </p:spTree>
    <p:extLst>
      <p:ext uri="{BB962C8B-B14F-4D97-AF65-F5344CB8AC3E}">
        <p14:creationId xmlns:p14="http://schemas.microsoft.com/office/powerpoint/2010/main" val="36500492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143000"/>
            <a:ext cx="7772400" cy="762000"/>
          </a:xfrm>
        </p:spPr>
        <p:txBody>
          <a:bodyPr/>
          <a:lstStyle/>
          <a:p>
            <a:r>
              <a:rPr lang="en-US" dirty="0"/>
              <a:t>   </a:t>
            </a:r>
            <a:r>
              <a:rPr lang="en-US" sz="2000" dirty="0"/>
              <a:t>Display of salary and position history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46CF2A-51A1-489B-96AB-36782D915F2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Job Assignments Cont...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A1660E7-BB83-C3C3-BBD9-253730AED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575" y="2133600"/>
            <a:ext cx="5830049" cy="4192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462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030001-6355-4D47-922D-A2FE8A546C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EF1AD6-B3CF-4E36-99D1-8BF49269E07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Employee Maintenance Screens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2BD6CD5-6AFB-84E4-400C-288EFF2450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2294" y="1142999"/>
            <a:ext cx="6136957" cy="3618706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61201F-911C-F4D1-F528-212E37610C72}"/>
              </a:ext>
            </a:extLst>
          </p:cNvPr>
          <p:cNvSpPr txBox="1"/>
          <p:nvPr/>
        </p:nvSpPr>
        <p:spPr>
          <a:xfrm>
            <a:off x="4246256" y="4920563"/>
            <a:ext cx="4191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/>
              <a:t>Enter the employee number</a:t>
            </a:r>
          </a:p>
          <a:p>
            <a:pPr marL="342900" indent="-342900">
              <a:buAutoNum type="arabicPeriod"/>
            </a:pPr>
            <a:r>
              <a:rPr lang="en-US" sz="1600" dirty="0"/>
              <a:t>Enter the last name</a:t>
            </a:r>
          </a:p>
          <a:p>
            <a:pPr marL="342900" indent="-342900">
              <a:buAutoNum type="arabicPeriod"/>
            </a:pPr>
            <a:r>
              <a:rPr lang="en-US" sz="1600" dirty="0"/>
              <a:t>Enter , and first name</a:t>
            </a:r>
          </a:p>
          <a:p>
            <a:pPr marL="342900" indent="-342900">
              <a:buAutoNum type="arabicPeriod"/>
            </a:pPr>
            <a:r>
              <a:rPr lang="en-US" sz="1600" dirty="0"/>
              <a:t>Enter SSN</a:t>
            </a:r>
          </a:p>
          <a:p>
            <a:pPr marL="342900" indent="-342900">
              <a:buAutoNum type="arabicPeriod"/>
            </a:pPr>
            <a:r>
              <a:rPr lang="en-US" sz="1600" dirty="0"/>
              <a:t>Use the magnifying glass to enter Dept, Bldg., Category or Job Code. Tip: Enter A in the Status field to narrow the results.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427722-2284-0850-4E28-9654332508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1699" y="1464146"/>
            <a:ext cx="2805101" cy="34564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EA4D2E6-9432-ECBB-D4D8-815C224816D8}"/>
              </a:ext>
            </a:extLst>
          </p:cNvPr>
          <p:cNvSpPr/>
          <p:nvPr/>
        </p:nvSpPr>
        <p:spPr bwMode="auto">
          <a:xfrm>
            <a:off x="3429000" y="1371601"/>
            <a:ext cx="914400" cy="228600"/>
          </a:xfrm>
          <a:prstGeom prst="rect">
            <a:avLst/>
          </a:prstGeom>
          <a:noFill/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DE5855-4C01-75C6-0966-5D2692FCD38B}"/>
              </a:ext>
            </a:extLst>
          </p:cNvPr>
          <p:cNvSpPr txBox="1"/>
          <p:nvPr/>
        </p:nvSpPr>
        <p:spPr>
          <a:xfrm>
            <a:off x="1828800" y="4920563"/>
            <a:ext cx="173405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There are many options for selecting an employee record.</a:t>
            </a:r>
          </a:p>
        </p:txBody>
      </p:sp>
    </p:spTree>
    <p:extLst>
      <p:ext uri="{BB962C8B-B14F-4D97-AF65-F5344CB8AC3E}">
        <p14:creationId xmlns:p14="http://schemas.microsoft.com/office/powerpoint/2010/main" val="24362913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AAEBAE6-13CE-466F-AF36-1F93431801E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95400" y="-21772"/>
            <a:ext cx="7772400" cy="1219200"/>
          </a:xfrm>
        </p:spPr>
        <p:txBody>
          <a:bodyPr/>
          <a:lstStyle/>
          <a:p>
            <a:r>
              <a:rPr lang="en-US" dirty="0"/>
              <a:t>Job Assignments Cont..…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8B8BDF9-0825-2A92-30AC-6F35DB5B0A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082398"/>
            <a:ext cx="6693663" cy="3962400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744082A-E0D2-89BB-77D4-FC1C1169A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143000"/>
            <a:ext cx="7772400" cy="762000"/>
          </a:xfrm>
        </p:spPr>
        <p:txBody>
          <a:bodyPr/>
          <a:lstStyle/>
          <a:p>
            <a:r>
              <a:rPr lang="en-US" dirty="0"/>
              <a:t>   </a:t>
            </a:r>
            <a:r>
              <a:rPr lang="en-US" sz="2000" dirty="0"/>
              <a:t>Multiple jobs can be recorded within each year.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1396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682D10-C46C-4280-B181-AC964254CD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5C2808-7CED-48D7-B8FB-F410E2CB5CD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Job Assignment Cont..…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0AB1A9-A66F-21BD-50AB-C17B6A8EB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338135"/>
            <a:ext cx="6918462" cy="418172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854EC2-D887-6F56-733D-77C7C09E28C3}"/>
              </a:ext>
            </a:extLst>
          </p:cNvPr>
          <p:cNvSpPr txBox="1"/>
          <p:nvPr/>
        </p:nvSpPr>
        <p:spPr>
          <a:xfrm>
            <a:off x="1524000" y="5715000"/>
            <a:ext cx="716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Setting defaults on the Position Code and Job Code keeps data consistent and allows you to only need to key the Position number, Grade and Step for a new employee.</a:t>
            </a:r>
          </a:p>
        </p:txBody>
      </p:sp>
    </p:spTree>
    <p:extLst>
      <p:ext uri="{BB962C8B-B14F-4D97-AF65-F5344CB8AC3E}">
        <p14:creationId xmlns:p14="http://schemas.microsoft.com/office/powerpoint/2010/main" val="10185977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E495D8-5842-4F5D-B045-B22BF20643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016A81-29A6-484D-BC87-5713E2575D5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Job Assignment to Payroll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9F6F57-4A47-44B5-8630-18DA72E576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295400"/>
            <a:ext cx="6240959" cy="4419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7008299-38CB-2E81-1A17-B2F8123D546F}"/>
              </a:ext>
            </a:extLst>
          </p:cNvPr>
          <p:cNvSpPr txBox="1"/>
          <p:nvPr/>
        </p:nvSpPr>
        <p:spPr>
          <a:xfrm>
            <a:off x="1634579" y="6019800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can also be run from the payroll screen to pull a Job Assignment in.</a:t>
            </a:r>
          </a:p>
        </p:txBody>
      </p:sp>
    </p:spTree>
    <p:extLst>
      <p:ext uri="{BB962C8B-B14F-4D97-AF65-F5344CB8AC3E}">
        <p14:creationId xmlns:p14="http://schemas.microsoft.com/office/powerpoint/2010/main" val="37981843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CA6E21B-C4F8-4BC5-AB76-F42BD149C4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110291-9553-412F-AAB0-A86739F90229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Payroll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ECE4BA0-4396-46C0-99B1-9DE22476B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1" y="1143000"/>
            <a:ext cx="5410200" cy="364148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63F3CB-2C47-4D34-BD54-87A0728EAA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549" y="3581401"/>
            <a:ext cx="4352851" cy="258198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A9590E-35D5-E3CA-6E23-3314E7608C4A}"/>
              </a:ext>
            </a:extLst>
          </p:cNvPr>
          <p:cNvSpPr txBox="1"/>
          <p:nvPr/>
        </p:nvSpPr>
        <p:spPr>
          <a:xfrm>
            <a:off x="1447800" y="5029200"/>
            <a:ext cx="2133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Drill into an employee payline with the binoculars or by double clicking the Active field.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6C099F-3D04-7B1A-E7D9-4C427F9940D8}"/>
              </a:ext>
            </a:extLst>
          </p:cNvPr>
          <p:cNvSpPr/>
          <p:nvPr/>
        </p:nvSpPr>
        <p:spPr bwMode="auto">
          <a:xfrm>
            <a:off x="1981200" y="3276600"/>
            <a:ext cx="228600" cy="1524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1363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3F5F6A-5636-4B44-8A23-AEF9423671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06DC24-2685-4EF4-842F-80A75949346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Deductions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49BDAA-AAEB-2722-A6DF-97176EE259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413" y="1352816"/>
            <a:ext cx="6058373" cy="415236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DC75486-7235-09EA-5346-975DBDD9D3C2}"/>
              </a:ext>
            </a:extLst>
          </p:cNvPr>
          <p:cNvSpPr txBox="1"/>
          <p:nvPr/>
        </p:nvSpPr>
        <p:spPr>
          <a:xfrm>
            <a:off x="1447800" y="5743376"/>
            <a:ext cx="68965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 is ‘Exempt from Payroll’. If an N is entered it is not exempt from payroll and will be used in the payroll. If a Y is entered it is exempt from payroll meaning the deduction is shut off and will not be taken.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5ED198-38EF-9C0D-6424-8828C7788734}"/>
              </a:ext>
            </a:extLst>
          </p:cNvPr>
          <p:cNvSpPr/>
          <p:nvPr/>
        </p:nvSpPr>
        <p:spPr bwMode="auto">
          <a:xfrm>
            <a:off x="3276600" y="2667000"/>
            <a:ext cx="152400" cy="2286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9307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58221F-9F45-4FEB-8A8A-10287E42A4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A44457-76DD-44D1-882F-9B62EB6BC64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Tax Information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DCF2FF-6D25-7F08-047E-14A41BAD34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295400"/>
            <a:ext cx="5882157" cy="40601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5E44EC-D7D4-6076-DCC2-0E2BF6FA9840}"/>
              </a:ext>
            </a:extLst>
          </p:cNvPr>
          <p:cNvSpPr txBox="1"/>
          <p:nvPr/>
        </p:nvSpPr>
        <p:spPr>
          <a:xfrm>
            <a:off x="1600200" y="5562600"/>
            <a:ext cx="655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Exemptions are only used on Prior W-4 entries that are grandfathered in. It is not accessible for new employees or for changes to existing employees.</a:t>
            </a:r>
          </a:p>
        </p:txBody>
      </p:sp>
    </p:spTree>
    <p:extLst>
      <p:ext uri="{BB962C8B-B14F-4D97-AF65-F5344CB8AC3E}">
        <p14:creationId xmlns:p14="http://schemas.microsoft.com/office/powerpoint/2010/main" val="18531822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988EA3-72CA-4BCC-B654-93738B34BA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E779B1-311B-4D38-A387-8FBBE3C2470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Direct Deposit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0BD8AD5-1926-47A6-9BA6-14F1E6C2C7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295400"/>
            <a:ext cx="6090693" cy="422127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BE9651-74BD-5879-C112-1C7552AA0530}"/>
              </a:ext>
            </a:extLst>
          </p:cNvPr>
          <p:cNvSpPr txBox="1"/>
          <p:nvPr/>
        </p:nvSpPr>
        <p:spPr>
          <a:xfrm>
            <a:off x="1889312" y="5791200"/>
            <a:ext cx="693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Always key the account receiving the remaining pay in the last position with the amount blank.</a:t>
            </a:r>
          </a:p>
        </p:txBody>
      </p:sp>
    </p:spTree>
    <p:extLst>
      <p:ext uri="{BB962C8B-B14F-4D97-AF65-F5344CB8AC3E}">
        <p14:creationId xmlns:p14="http://schemas.microsoft.com/office/powerpoint/2010/main" val="16665968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485EA1-8FEB-4494-8C99-1956A8DFC9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77641C-AE19-403E-A0FB-7DEDB8BA062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Pay Summary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84A519-1715-48A8-9DDE-74F43A0EF7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089" y="1371600"/>
            <a:ext cx="6365386" cy="43957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011CD41-DCD9-EAB7-C8CF-DD23CC791326}"/>
              </a:ext>
            </a:extLst>
          </p:cNvPr>
          <p:cNvSpPr txBox="1"/>
          <p:nvPr/>
        </p:nvSpPr>
        <p:spPr>
          <a:xfrm>
            <a:off x="2007089" y="5943600"/>
            <a:ext cx="6527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Look back at previous Years and Quarters by changing the Period.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1D8014-2C61-9A62-F06B-8BF8F8EE0A06}"/>
              </a:ext>
            </a:extLst>
          </p:cNvPr>
          <p:cNvSpPr/>
          <p:nvPr/>
        </p:nvSpPr>
        <p:spPr bwMode="auto">
          <a:xfrm>
            <a:off x="2007089" y="5486400"/>
            <a:ext cx="1767052" cy="280987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2996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7291837-4362-4984-8225-352CE8F742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3984" y="1331743"/>
            <a:ext cx="4689231" cy="3316458"/>
          </a:xfrm>
          <a:ln>
            <a:solidFill>
              <a:schemeClr val="tx1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D536FF-0121-4D30-9E95-F5CC9DA4F1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2F713E-A52A-4987-8CE3-E6D11E17FBC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Check Detail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C8D11A-A4F3-4CF2-8CA4-58E182A58A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2991" y="4043362"/>
            <a:ext cx="4101732" cy="16668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944BC9-BE84-E7E2-3E5E-277FA3AA10C5}"/>
              </a:ext>
            </a:extLst>
          </p:cNvPr>
          <p:cNvSpPr txBox="1"/>
          <p:nvPr/>
        </p:nvSpPr>
        <p:spPr>
          <a:xfrm>
            <a:off x="1498296" y="5064592"/>
            <a:ext cx="289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History Report is a quick way to view gross to net for a defined period.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C82387-EB49-5FAB-49C9-3C60DA8DE0A7}"/>
              </a:ext>
            </a:extLst>
          </p:cNvPr>
          <p:cNvSpPr/>
          <p:nvPr/>
        </p:nvSpPr>
        <p:spPr bwMode="auto">
          <a:xfrm>
            <a:off x="3657600" y="4381827"/>
            <a:ext cx="990600" cy="26637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9243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18E2C4-70AE-45FA-B5DC-A4B7D6F8BE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D7CC24-725B-4407-92A9-E09E7F7EB2D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G/L Detail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607E07-C3F1-2DCF-587C-BF64140075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158" y="1295400"/>
            <a:ext cx="6925642" cy="464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78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82EDAF-947A-4353-A2C1-B7EBE52028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5BE67A-3DB7-4919-8120-8077C1BAA09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Employee Status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7A076682-08CB-BA43-2505-7DEBD0FA42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8850" y="1301044"/>
            <a:ext cx="5695950" cy="4261556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720CE2C-89A0-1580-D5E8-78BEB5350373}"/>
              </a:ext>
            </a:extLst>
          </p:cNvPr>
          <p:cNvSpPr txBox="1"/>
          <p:nvPr/>
        </p:nvSpPr>
        <p:spPr>
          <a:xfrm>
            <a:off x="1085850" y="1447800"/>
            <a:ext cx="121249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When changing the status also  change the status date to follow. You can also set up status reasons. For example resigned or termed for cause with a termination.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3CCF22-3A00-5025-0530-156A9E92A2C4}"/>
              </a:ext>
            </a:extLst>
          </p:cNvPr>
          <p:cNvSpPr txBox="1"/>
          <p:nvPr/>
        </p:nvSpPr>
        <p:spPr>
          <a:xfrm>
            <a:off x="1295400" y="5715000"/>
            <a:ext cx="6629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Tip: Enter the EEOC Code on the Job Code so the correct code is always assigned for that position.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E29230-7830-1385-BDD9-4F0FA10450D5}"/>
              </a:ext>
            </a:extLst>
          </p:cNvPr>
          <p:cNvSpPr txBox="1"/>
          <p:nvPr/>
        </p:nvSpPr>
        <p:spPr>
          <a:xfrm>
            <a:off x="7924800" y="1698516"/>
            <a:ext cx="1143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When entering a new employee you can  have a Vendor record also  created. This will keep address and Direct Deposit changes in sync.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869B9E-F873-3A0F-820E-1E4F3F991EA0}"/>
              </a:ext>
            </a:extLst>
          </p:cNvPr>
          <p:cNvSpPr/>
          <p:nvPr/>
        </p:nvSpPr>
        <p:spPr bwMode="auto">
          <a:xfrm>
            <a:off x="2514600" y="2590800"/>
            <a:ext cx="1828800" cy="9906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0B12C19-B516-B7E7-20E7-969363942D1B}"/>
              </a:ext>
            </a:extLst>
          </p:cNvPr>
          <p:cNvSpPr/>
          <p:nvPr/>
        </p:nvSpPr>
        <p:spPr bwMode="auto">
          <a:xfrm>
            <a:off x="3962400" y="4953000"/>
            <a:ext cx="304800" cy="23424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360BD46-F793-2831-B409-AD5103631E9E}"/>
              </a:ext>
            </a:extLst>
          </p:cNvPr>
          <p:cNvSpPr/>
          <p:nvPr/>
        </p:nvSpPr>
        <p:spPr bwMode="auto">
          <a:xfrm>
            <a:off x="7639050" y="4378678"/>
            <a:ext cx="209550" cy="193322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8064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301F0FE-4069-4E0E-93C3-C971A304B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066800"/>
            <a:ext cx="7772400" cy="762000"/>
          </a:xfrm>
        </p:spPr>
        <p:txBody>
          <a:bodyPr/>
          <a:lstStyle/>
          <a:p>
            <a:r>
              <a:rPr lang="en-US" sz="2000" dirty="0"/>
              <a:t>The Employee Maintenance screens can be automatically fed to you using the New Hire Sequence.</a:t>
            </a:r>
          </a:p>
          <a:p>
            <a:r>
              <a:rPr lang="en-US" sz="2000" dirty="0"/>
              <a:t>The New Hire Sequence is set up by security group allowing different people to have different screens in their feed.</a:t>
            </a:r>
          </a:p>
          <a:p>
            <a:pPr marL="0" indent="0">
              <a:buNone/>
            </a:pPr>
            <a:endParaRPr lang="en-US" sz="1400" dirty="0"/>
          </a:p>
          <a:p>
            <a:endParaRPr lang="en-US" sz="1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3F01D-7963-4E9A-8E1E-5D7ADFCCEE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CF18AD-F0E4-4FDB-8375-13590F55962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New Hire Sequence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B4DB6C-F0A7-4B28-8FA2-CAE971877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188" y="2667000"/>
            <a:ext cx="6428823" cy="38862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763608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E881060-E17A-4BC1-9199-61B5B39A28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1371600"/>
            <a:ext cx="7010400" cy="5181600"/>
          </a:xfrm>
        </p:spPr>
        <p:txBody>
          <a:bodyPr/>
          <a:lstStyle/>
          <a:p>
            <a:r>
              <a:rPr lang="en-US" dirty="0"/>
              <a:t>Deduction Codes</a:t>
            </a:r>
          </a:p>
          <a:p>
            <a:r>
              <a:rPr lang="en-US" dirty="0"/>
              <a:t>Earning Codes</a:t>
            </a:r>
          </a:p>
          <a:p>
            <a:r>
              <a:rPr lang="en-US" dirty="0"/>
              <a:t>Job Codes</a:t>
            </a:r>
          </a:p>
          <a:p>
            <a:r>
              <a:rPr lang="en-US" dirty="0"/>
              <a:t>Hours Codes</a:t>
            </a:r>
          </a:p>
          <a:p>
            <a:r>
              <a:rPr lang="en-US" dirty="0"/>
              <a:t>Salary Guides</a:t>
            </a:r>
          </a:p>
          <a:p>
            <a:r>
              <a:rPr lang="en-US" dirty="0"/>
              <a:t>Service Year and Tenure Update</a:t>
            </a:r>
          </a:p>
          <a:p>
            <a:r>
              <a:rPr lang="en-US" dirty="0"/>
              <a:t>Rebuild Leave Summary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72412C-51CF-4E90-A1FA-935B2D0189A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97C153-FF09-4177-9EB1-E66979F4B3A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Misc. Screens</a:t>
            </a:r>
          </a:p>
        </p:txBody>
      </p:sp>
    </p:spTree>
    <p:extLst>
      <p:ext uri="{BB962C8B-B14F-4D97-AF65-F5344CB8AC3E}">
        <p14:creationId xmlns:p14="http://schemas.microsoft.com/office/powerpoint/2010/main" val="32553526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D9A4B2-21BB-432F-9DDA-6FA82039B4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700C9D-5195-4C6D-9C7B-A8060C6D98D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Deduction Codes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1276C4-8EDA-4DF9-A7A0-8129575327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318846"/>
            <a:ext cx="4824412" cy="35201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FD3DF5-FD94-4F5B-8917-D0BEBD063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5497" y="3365183"/>
            <a:ext cx="4267101" cy="31575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D3D843-7725-C323-65C7-67369D88990D}"/>
              </a:ext>
            </a:extLst>
          </p:cNvPr>
          <p:cNvSpPr txBox="1"/>
          <p:nvPr/>
        </p:nvSpPr>
        <p:spPr>
          <a:xfrm>
            <a:off x="1486097" y="5105400"/>
            <a:ext cx="281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Take advantage of Deduction Types to group deductions for payroll exceptions and  reporting.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9790F47-DA73-F739-ABAC-1D6196D3E828}"/>
              </a:ext>
            </a:extLst>
          </p:cNvPr>
          <p:cNvSpPr/>
          <p:nvPr/>
        </p:nvSpPr>
        <p:spPr bwMode="auto">
          <a:xfrm>
            <a:off x="2667000" y="2342809"/>
            <a:ext cx="209451" cy="17584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8746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F393BA-399C-4F0D-9191-B6DFC22F0A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F3D77E-FBEE-4FBC-91C5-6273946C81B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Earning Codes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F2D765-285B-425F-AA0C-2A3001FAF7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350" y="2018574"/>
            <a:ext cx="5709299" cy="38114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32A8EF2-7865-924B-5F37-8BD9C4850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117242"/>
            <a:ext cx="4843426" cy="1509796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9713A59-F413-097F-BEA5-7E429258C860}"/>
              </a:ext>
            </a:extLst>
          </p:cNvPr>
          <p:cNvCxnSpPr/>
          <p:nvPr/>
        </p:nvCxnSpPr>
        <p:spPr bwMode="auto">
          <a:xfrm flipV="1">
            <a:off x="3581400" y="2209800"/>
            <a:ext cx="1828800" cy="83820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0BA01BE-2221-08AF-CCB7-C7FB7A2120DF}"/>
              </a:ext>
            </a:extLst>
          </p:cNvPr>
          <p:cNvCxnSpPr>
            <a:cxnSpLocks/>
          </p:cNvCxnSpPr>
          <p:nvPr/>
        </p:nvCxnSpPr>
        <p:spPr bwMode="auto">
          <a:xfrm flipV="1">
            <a:off x="3581400" y="2018574"/>
            <a:ext cx="3845249" cy="112317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6C29BE4-82EA-9062-16BB-2E89C9ECB229}"/>
              </a:ext>
            </a:extLst>
          </p:cNvPr>
          <p:cNvCxnSpPr>
            <a:cxnSpLocks/>
          </p:cNvCxnSpPr>
          <p:nvPr/>
        </p:nvCxnSpPr>
        <p:spPr bwMode="auto">
          <a:xfrm flipV="1">
            <a:off x="3581400" y="2336442"/>
            <a:ext cx="1828800" cy="101377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6CAEB46-BD3E-5D91-FE57-5AE72358A977}"/>
              </a:ext>
            </a:extLst>
          </p:cNvPr>
          <p:cNvSpPr txBox="1"/>
          <p:nvPr/>
        </p:nvSpPr>
        <p:spPr>
          <a:xfrm>
            <a:off x="1524000" y="5943600"/>
            <a:ext cx="647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the earnings from this code need to be included in retirement, make sure and check the Add to Retirement box.</a:t>
            </a:r>
          </a:p>
        </p:txBody>
      </p:sp>
    </p:spTree>
    <p:extLst>
      <p:ext uri="{BB962C8B-B14F-4D97-AF65-F5344CB8AC3E}">
        <p14:creationId xmlns:p14="http://schemas.microsoft.com/office/powerpoint/2010/main" val="16513164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A0C7E3-A5FE-405F-9888-0C9E6445BB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E75169-1263-44EE-8FAE-DD0BE4AE961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Job Codes -&gt;Defaults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02F8E0-1FE5-463F-9719-1C91E8195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040" y="1295400"/>
            <a:ext cx="6429119" cy="4495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73E576-1A8F-7904-5A8D-8F5660A3AFF8}"/>
              </a:ext>
            </a:extLst>
          </p:cNvPr>
          <p:cNvSpPr txBox="1"/>
          <p:nvPr/>
        </p:nvSpPr>
        <p:spPr>
          <a:xfrm>
            <a:off x="1600200" y="5943600"/>
            <a:ext cx="693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you fill in the defaults in the section above they will auto fill when entering a new Job Assignment.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DC2A34-E50B-C784-8DEE-527ECCB99EF2}"/>
              </a:ext>
            </a:extLst>
          </p:cNvPr>
          <p:cNvSpPr/>
          <p:nvPr/>
        </p:nvSpPr>
        <p:spPr bwMode="auto">
          <a:xfrm>
            <a:off x="1981200" y="2209800"/>
            <a:ext cx="6324600" cy="12192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6963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8A2949-0BCB-4F7A-949A-B3BF6A8687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5676C2-6B2D-44E2-BE86-1394AF3BA1C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Job Codes -&gt; Supervisors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9DA2AC-B8B8-4E4B-BE2D-03A4A7BF13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891" y="2407024"/>
            <a:ext cx="6610350" cy="37021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1DA994-142F-88FF-598C-2086C25BF2AA}"/>
              </a:ext>
            </a:extLst>
          </p:cNvPr>
          <p:cNvSpPr txBox="1"/>
          <p:nvPr/>
        </p:nvSpPr>
        <p:spPr>
          <a:xfrm>
            <a:off x="1752600" y="1219200"/>
            <a:ext cx="655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Supervisors can be assigned by Employee #, Department Head, Alt Department Head, Building Supervisor, Alt Building Supervisor, Job Code or Group. </a:t>
            </a:r>
          </a:p>
        </p:txBody>
      </p:sp>
    </p:spTree>
    <p:extLst>
      <p:ext uri="{BB962C8B-B14F-4D97-AF65-F5344CB8AC3E}">
        <p14:creationId xmlns:p14="http://schemas.microsoft.com/office/powerpoint/2010/main" val="3165783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43D32F-A53E-4271-9F89-B4913B49FB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C24FFD-9AD3-4073-B5BE-F6DDE74EA49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Job Codes -&gt; Other Information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D839C1-55B2-1E8B-2D5D-FF4E6FCD5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642797"/>
            <a:ext cx="6446446" cy="391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7063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91E3453-8976-48B1-AA89-32C54E2220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A7BC38-D216-4C70-922E-4E53ACD8449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Hours Codes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9BA6F-2004-DBAD-A8ED-EB390E9CC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295400"/>
            <a:ext cx="6222554" cy="441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C975802-4622-C5A5-075F-968AC81C1125}"/>
              </a:ext>
            </a:extLst>
          </p:cNvPr>
          <p:cNvSpPr txBox="1"/>
          <p:nvPr/>
        </p:nvSpPr>
        <p:spPr>
          <a:xfrm>
            <a:off x="1676400" y="5943600"/>
            <a:ext cx="685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Having an accurate Hours Code is important. The Hours Code is used to calculate hourly and daily rates on a contract or salary line and annual amounts on an hourly or daily line.</a:t>
            </a:r>
          </a:p>
        </p:txBody>
      </p:sp>
    </p:spTree>
    <p:extLst>
      <p:ext uri="{BB962C8B-B14F-4D97-AF65-F5344CB8AC3E}">
        <p14:creationId xmlns:p14="http://schemas.microsoft.com/office/powerpoint/2010/main" val="42863658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52E5CD9-3BB1-3447-57C1-853CC57BC3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401" y="1219200"/>
            <a:ext cx="5105400" cy="388620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8E8EAB-E7B4-0E68-2C88-55FA93DC9A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124E2E-A92E-7C60-AE8D-7B528974735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Salary Guides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6E35979-4838-E514-E533-43EFC21E1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0998" y="3557276"/>
            <a:ext cx="4628901" cy="307212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4CC851E-BE1C-790A-786E-30C9B160C752}"/>
              </a:ext>
            </a:extLst>
          </p:cNvPr>
          <p:cNvSpPr txBox="1"/>
          <p:nvPr/>
        </p:nvSpPr>
        <p:spPr>
          <a:xfrm>
            <a:off x="1278774" y="5152860"/>
            <a:ext cx="29122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Creating the next year guides is easy. Import the new guide or copy guides and increase by % or $ or manually change cells.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388706-05AE-FCEF-F44B-F6EE9F185428}"/>
              </a:ext>
            </a:extLst>
          </p:cNvPr>
          <p:cNvSpPr txBox="1"/>
          <p:nvPr/>
        </p:nvSpPr>
        <p:spPr>
          <a:xfrm>
            <a:off x="6553200" y="1219200"/>
            <a:ext cx="22666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Once the guide is used do not change the columns around. If you need to add a column it should be added to the end or a new guide should be created.</a:t>
            </a:r>
          </a:p>
        </p:txBody>
      </p:sp>
    </p:spTree>
    <p:extLst>
      <p:ext uri="{BB962C8B-B14F-4D97-AF65-F5344CB8AC3E}">
        <p14:creationId xmlns:p14="http://schemas.microsoft.com/office/powerpoint/2010/main" val="27833197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0EDA32-1323-78BD-3B9D-F0D8713443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CDFDEF-A982-FA12-4FF7-1C73ED27E4B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Service  Year and Tenure Update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5B42A7-5DC4-C898-5521-0472D4C29C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219200"/>
            <a:ext cx="6041447" cy="409747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F9799A3-5235-BC3A-8E38-D1DDE91301AC}"/>
              </a:ext>
            </a:extLst>
          </p:cNvPr>
          <p:cNvSpPr txBox="1"/>
          <p:nvPr/>
        </p:nvSpPr>
        <p:spPr>
          <a:xfrm>
            <a:off x="1676400" y="5638800"/>
            <a:ext cx="662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Take advantage of ‘Lookup Employees’ to apply the increase to different groups with different rules.</a:t>
            </a:r>
          </a:p>
        </p:txBody>
      </p:sp>
    </p:spTree>
    <p:extLst>
      <p:ext uri="{BB962C8B-B14F-4D97-AF65-F5344CB8AC3E}">
        <p14:creationId xmlns:p14="http://schemas.microsoft.com/office/powerpoint/2010/main" val="1043543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2B930D-6014-4132-85DC-9C57219573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EF3FDD-DE62-46E3-9501-1DF78A85111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Personal Data – Confidential Data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C1134F3-1D48-A8CD-57E0-EFD16BECC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143001"/>
            <a:ext cx="6857999" cy="39624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CEC86DC-D340-FC12-D190-D46C83939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286793"/>
            <a:ext cx="4038600" cy="32212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C3B68F9-F602-FB77-9598-698E3E60D0D0}"/>
              </a:ext>
            </a:extLst>
          </p:cNvPr>
          <p:cNvSpPr txBox="1"/>
          <p:nvPr/>
        </p:nvSpPr>
        <p:spPr>
          <a:xfrm>
            <a:off x="1485900" y="5270029"/>
            <a:ext cx="28956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The Web ID is used to log into Keynet. This should auto populate based on predetermined rules. You can override the default by placing and X next to the new Web ID.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FCDF1D-71BA-8982-8DBC-A9B2DCA2F95F}"/>
              </a:ext>
            </a:extLst>
          </p:cNvPr>
          <p:cNvSpPr/>
          <p:nvPr/>
        </p:nvSpPr>
        <p:spPr bwMode="auto">
          <a:xfrm>
            <a:off x="5410200" y="5562598"/>
            <a:ext cx="190500" cy="228602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6718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066801"/>
            <a:ext cx="7772400" cy="457200"/>
          </a:xfrm>
        </p:spPr>
        <p:txBody>
          <a:bodyPr/>
          <a:lstStyle/>
          <a:p>
            <a:r>
              <a:rPr lang="en-US" dirty="0"/>
              <a:t>Rebuild Leave Summary (KE0364)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4A5EA1-4980-4587-8AD4-65D153110AE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Leave Tracking – Rebuild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B87299-0756-B364-D10B-3819028580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828800"/>
            <a:ext cx="5410200" cy="45124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C01A612-B2A6-9A57-E6D2-71C6B8B3CA1F}"/>
              </a:ext>
            </a:extLst>
          </p:cNvPr>
          <p:cNvSpPr txBox="1"/>
          <p:nvPr/>
        </p:nvSpPr>
        <p:spPr>
          <a:xfrm>
            <a:off x="6743700" y="1990234"/>
            <a:ext cx="220980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 Rebuild the leave balances by entering the year.</a:t>
            </a:r>
          </a:p>
          <a:p>
            <a:r>
              <a:rPr lang="en-US" sz="1000" dirty="0"/>
              <a:t>   </a:t>
            </a:r>
          </a:p>
          <a:p>
            <a:r>
              <a:rPr lang="en-US" dirty="0"/>
              <a:t>2. Move transaction to a different fiscal year by checking the box. </a:t>
            </a:r>
          </a:p>
          <a:p>
            <a:r>
              <a:rPr lang="en-US" sz="1000" dirty="0"/>
              <a:t>  </a:t>
            </a:r>
          </a:p>
          <a:p>
            <a:r>
              <a:rPr lang="en-US" dirty="0"/>
              <a:t>3. Set the order of the attendance codes viewed on the employee record by entering them under sequencing.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497367F-CC86-3845-A8A3-A407C254D59C}"/>
              </a:ext>
            </a:extLst>
          </p:cNvPr>
          <p:cNvCxnSpPr/>
          <p:nvPr/>
        </p:nvCxnSpPr>
        <p:spPr bwMode="auto">
          <a:xfrm flipH="1">
            <a:off x="6172200" y="2438400"/>
            <a:ext cx="571500" cy="144780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B971330-3B94-B845-1B22-B01FB17B8E6A}"/>
              </a:ext>
            </a:extLst>
          </p:cNvPr>
          <p:cNvCxnSpPr/>
          <p:nvPr/>
        </p:nvCxnSpPr>
        <p:spPr bwMode="auto">
          <a:xfrm flipH="1">
            <a:off x="6400800" y="3352800"/>
            <a:ext cx="342900" cy="30480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B2DE9EB-F727-0AE3-8986-B7ADD9410568}"/>
              </a:ext>
            </a:extLst>
          </p:cNvPr>
          <p:cNvCxnSpPr/>
          <p:nvPr/>
        </p:nvCxnSpPr>
        <p:spPr bwMode="auto">
          <a:xfrm flipH="1">
            <a:off x="3962400" y="4419600"/>
            <a:ext cx="2781300" cy="15240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3314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8910" y="1676400"/>
            <a:ext cx="7772400" cy="4572000"/>
          </a:xfrm>
        </p:spPr>
        <p:txBody>
          <a:bodyPr/>
          <a:lstStyle/>
          <a:p>
            <a:r>
              <a:rPr lang="en-US" dirty="0"/>
              <a:t>Leave Set up</a:t>
            </a:r>
          </a:p>
          <a:p>
            <a:pPr lvl="1"/>
            <a:r>
              <a:rPr lang="en-US" dirty="0"/>
              <a:t>Leave Accrual Codes</a:t>
            </a:r>
          </a:p>
          <a:p>
            <a:pPr lvl="1"/>
            <a:r>
              <a:rPr lang="en-US" dirty="0"/>
              <a:t>Attendance Code Maintenance</a:t>
            </a:r>
          </a:p>
          <a:p>
            <a:r>
              <a:rPr lang="en-US" dirty="0"/>
              <a:t>Leave Rollover</a:t>
            </a:r>
          </a:p>
          <a:p>
            <a:r>
              <a:rPr lang="en-US" dirty="0"/>
              <a:t>On-Demand Update of Accruals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0896D3-FF12-448E-B705-D7B87D36F04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Leave Tracking</a:t>
            </a:r>
          </a:p>
        </p:txBody>
      </p:sp>
    </p:spTree>
    <p:extLst>
      <p:ext uri="{BB962C8B-B14F-4D97-AF65-F5344CB8AC3E}">
        <p14:creationId xmlns:p14="http://schemas.microsoft.com/office/powerpoint/2010/main" val="1390643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70849F-A03D-43F9-9F6E-320A21A03D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85A278-2ED2-4926-9B2D-7E45226AF48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Autofit/>
          </a:bodyPr>
          <a:lstStyle/>
          <a:p>
            <a:r>
              <a:rPr lang="en-US" sz="3800" dirty="0"/>
              <a:t>Leave – Leave Accrual Codes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D3BA4C-C955-4040-979A-B9893AC66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004552"/>
            <a:ext cx="6896100" cy="4634248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4ED3562-526E-4281-9C9F-AEC3500310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865531" y="1447800"/>
            <a:ext cx="4038600" cy="177165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8B8386-0221-42FE-8531-E4D345686129}"/>
              </a:ext>
            </a:extLst>
          </p:cNvPr>
          <p:cNvSpPr txBox="1"/>
          <p:nvPr/>
        </p:nvSpPr>
        <p:spPr>
          <a:xfrm>
            <a:off x="1447800" y="5638800"/>
            <a:ext cx="6896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Leave Accrual Codes are used to group employees that have the same types of leave. The accruals are assigned to the code by entry on the Attendance Code Maintenance screen.</a:t>
            </a:r>
          </a:p>
        </p:txBody>
      </p:sp>
    </p:spTree>
    <p:extLst>
      <p:ext uri="{BB962C8B-B14F-4D97-AF65-F5344CB8AC3E}">
        <p14:creationId xmlns:p14="http://schemas.microsoft.com/office/powerpoint/2010/main" val="419918607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9420A8-2396-4F63-9774-B8A0BAD14F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CBA307-D180-4080-AE02-A7CCB5EAB28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Autofit/>
          </a:bodyPr>
          <a:lstStyle/>
          <a:p>
            <a:r>
              <a:rPr lang="en-US" sz="3800" dirty="0"/>
              <a:t>Leave – Attendance Code Maint.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C308116-D931-8CFB-5A03-3CE2AD6A75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1200" y="1949464"/>
            <a:ext cx="5970510" cy="4576842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62FE46-503B-FC35-FB1C-39F1351DD4D5}"/>
              </a:ext>
            </a:extLst>
          </p:cNvPr>
          <p:cNvSpPr txBox="1"/>
          <p:nvPr/>
        </p:nvSpPr>
        <p:spPr>
          <a:xfrm>
            <a:off x="1905000" y="1143000"/>
            <a:ext cx="6046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Don’t forget to set your rollover rules if you want some or all of the leave to roll to the next year.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25C3CC-5DC7-274E-4069-25704FC8D257}"/>
              </a:ext>
            </a:extLst>
          </p:cNvPr>
          <p:cNvSpPr/>
          <p:nvPr/>
        </p:nvSpPr>
        <p:spPr bwMode="auto">
          <a:xfrm>
            <a:off x="2209800" y="3352800"/>
            <a:ext cx="3733800" cy="9906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521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DEE4F1-60FC-4D43-A052-0C6D218177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7BD9C2-0300-4BA3-943A-5BD8D22C6B8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Leave – Accrual Set-up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F0D6AC1-9139-CA39-14DC-8F4761F762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5600" y="1322294"/>
            <a:ext cx="5573052" cy="4343400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A803B8E-2615-DCB1-8F31-1089474A8C1B}"/>
              </a:ext>
            </a:extLst>
          </p:cNvPr>
          <p:cNvSpPr txBox="1"/>
          <p:nvPr/>
        </p:nvSpPr>
        <p:spPr>
          <a:xfrm>
            <a:off x="1272988" y="2438400"/>
            <a:ext cx="146572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Leave can be accrued as you run the ‘On-Demand’ process or with each payroll automatically. 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ACB6DEB-F6AA-30CC-CCC7-F917E401A3BF}"/>
              </a:ext>
            </a:extLst>
          </p:cNvPr>
          <p:cNvCxnSpPr>
            <a:cxnSpLocks/>
          </p:cNvCxnSpPr>
          <p:nvPr/>
        </p:nvCxnSpPr>
        <p:spPr bwMode="auto">
          <a:xfrm flipV="1">
            <a:off x="2438400" y="3886200"/>
            <a:ext cx="609600" cy="15240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0AD7A70-0D61-CEE8-1C5F-9C97C403571F}"/>
              </a:ext>
            </a:extLst>
          </p:cNvPr>
          <p:cNvSpPr txBox="1"/>
          <p:nvPr/>
        </p:nvSpPr>
        <p:spPr>
          <a:xfrm>
            <a:off x="2738717" y="5791200"/>
            <a:ext cx="5729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If each level has a different rollover max you can set it here instead of on KE0080 shown on the previous slide.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B1A76F9-9815-6C93-11BF-58894B59F259}"/>
              </a:ext>
            </a:extLst>
          </p:cNvPr>
          <p:cNvSpPr/>
          <p:nvPr/>
        </p:nvSpPr>
        <p:spPr bwMode="auto">
          <a:xfrm>
            <a:off x="7570694" y="4648200"/>
            <a:ext cx="457200" cy="68580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82346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DF0B46-4CA3-4F8F-96A7-CFE4800B94B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Leave Tracking FYE– Annual Leave Rollover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F66F73-6085-4F83-9DF1-BBBF70A92AA5}"/>
              </a:ext>
            </a:extLst>
          </p:cNvPr>
          <p:cNvSpPr txBox="1"/>
          <p:nvPr/>
        </p:nvSpPr>
        <p:spPr>
          <a:xfrm>
            <a:off x="1745017" y="5821024"/>
            <a:ext cx="6905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You can roll all codes or roll codes individually.</a:t>
            </a:r>
          </a:p>
          <a:p>
            <a:r>
              <a:rPr lang="en-US" dirty="0"/>
              <a:t>You can filter in numerous ways.</a:t>
            </a:r>
          </a:p>
          <a:p>
            <a:r>
              <a:rPr lang="en-US" dirty="0"/>
              <a:t>You will receive a report to view before accepting changes.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1B8986-7AD5-7315-3840-20CFC276E2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946" y="1261241"/>
            <a:ext cx="6277934" cy="445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341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D9E75-AA51-44FD-B53A-836EB31D2A4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Leave Tracking FYE – On-Demand Update of Accruals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D52797-F014-B78B-AECC-1DE777B353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2416" y="2647484"/>
            <a:ext cx="5729768" cy="391757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471CD30-0A17-F32F-A69E-36C915420D5F}"/>
              </a:ext>
            </a:extLst>
          </p:cNvPr>
          <p:cNvSpPr txBox="1"/>
          <p:nvPr/>
        </p:nvSpPr>
        <p:spPr>
          <a:xfrm>
            <a:off x="1524000" y="1295400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On-Demand Update of Accruals will add leave to the employees set up with a Leave Group that have Attendance Codes defined. This can be run at the beginning of the year for any leave accrued up front and/or with each payroll if you have leave accrued in increments.</a:t>
            </a:r>
          </a:p>
        </p:txBody>
      </p:sp>
    </p:spTree>
    <p:extLst>
      <p:ext uri="{BB962C8B-B14F-4D97-AF65-F5344CB8AC3E}">
        <p14:creationId xmlns:p14="http://schemas.microsoft.com/office/powerpoint/2010/main" val="28624752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171372"/>
            <a:ext cx="7772400" cy="3601388"/>
          </a:xfrm>
        </p:spPr>
        <p:txBody>
          <a:bodyPr/>
          <a:lstStyle/>
          <a:p>
            <a:pPr marL="346565" indent="-346565"/>
            <a:r>
              <a:rPr lang="en-US" sz="1800"/>
              <a:t>All responses will be entered into a drawing for a $50 Amazon Gift Card. </a:t>
            </a:r>
          </a:p>
          <a:p>
            <a:pPr marL="346565" indent="-346565"/>
            <a:r>
              <a:rPr lang="en-US" sz="1800"/>
              <a:t>Drawing to take place Friday at lunch. There will be multiple winners! </a:t>
            </a:r>
          </a:p>
          <a:p>
            <a:pPr marL="346565" indent="-346565"/>
            <a:r>
              <a:rPr lang="en-US" sz="1800" b="1" u="sng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1800"/>
              <a:t> or scan this QR code (also on the agenda)</a:t>
            </a:r>
          </a:p>
          <a:p>
            <a:pPr marL="346565" indent="-346565"/>
            <a:endParaRPr lang="en-US" sz="1800"/>
          </a:p>
          <a:p>
            <a:pPr marL="346565" indent="-346565"/>
            <a:endParaRPr lang="en-US" sz="18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56745" y="1028075"/>
            <a:ext cx="5830818" cy="743144"/>
          </a:xfrm>
          <a:prstGeom prst="rect">
            <a:avLst/>
          </a:prstGeom>
        </p:spPr>
        <p:txBody>
          <a:bodyPr anchor="ctr"/>
          <a:lstStyle/>
          <a:p>
            <a:r>
              <a:rPr lang="en-US" b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527" y="3143175"/>
            <a:ext cx="2815371" cy="281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C2837C4-A569-4391-9616-351FFBDCE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963A84-5600-4E29-9739-22807B90CA5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Contact Information</a:t>
            </a:r>
          </a:p>
        </p:txBody>
      </p:sp>
      <p:pic>
        <p:nvPicPr>
          <p:cNvPr id="9" name="Content Placeholder 9">
            <a:extLst>
              <a:ext uri="{FF2B5EF4-FFF2-40B4-BE49-F238E27FC236}">
                <a16:creationId xmlns:a16="http://schemas.microsoft.com/office/drawing/2014/main" id="{0DD3FAD6-6775-873E-CC35-A27B0BAD37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400" y="1184191"/>
            <a:ext cx="6096000" cy="3997410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086A-DC38-A667-1965-047AF4A2B5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8554" y="3124200"/>
            <a:ext cx="4535834" cy="331163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001980-1FB8-2C95-2BAA-993AE3983710}"/>
              </a:ext>
            </a:extLst>
          </p:cNvPr>
          <p:cNvSpPr txBox="1"/>
          <p:nvPr/>
        </p:nvSpPr>
        <p:spPr>
          <a:xfrm>
            <a:off x="1447800" y="5410200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Click in the white area to get the ‘New’ button.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1E9C353-60EE-E9D4-AB92-E602FF1A1554}"/>
              </a:ext>
            </a:extLst>
          </p:cNvPr>
          <p:cNvCxnSpPr/>
          <p:nvPr/>
        </p:nvCxnSpPr>
        <p:spPr bwMode="auto">
          <a:xfrm flipV="1">
            <a:off x="2550766" y="4410635"/>
            <a:ext cx="609600" cy="99060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7116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8A1974-83B6-430E-8F57-A795904B2D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A52A30-BB56-4BA1-934C-41225FF5C40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Benefits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53FBAEE-0A19-4443-AD36-88068C267E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400" y="1092883"/>
            <a:ext cx="5715000" cy="401251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A39EAA-0AF3-4501-A0E1-2860ABA68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971800"/>
            <a:ext cx="4289200" cy="35813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86115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33E98C6-6002-409A-84B0-BEE5DF5225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FAA0BC-B4B5-42E5-B715-DA69AE078BF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Dependents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6F0924-77A4-4B7E-4A0D-536FF717A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290918"/>
            <a:ext cx="6725156" cy="37920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7DCCE8D-1916-B9F2-5610-6AE6E5461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4050" y="3048000"/>
            <a:ext cx="4897812" cy="35052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A286F4D-E47C-FA62-243F-525ACFE18771}"/>
              </a:ext>
            </a:extLst>
          </p:cNvPr>
          <p:cNvSpPr txBox="1"/>
          <p:nvPr/>
        </p:nvSpPr>
        <p:spPr>
          <a:xfrm>
            <a:off x="1588181" y="5239401"/>
            <a:ext cx="2250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creating 1095’s and you are self insured add any covered dependents.</a:t>
            </a:r>
          </a:p>
        </p:txBody>
      </p:sp>
    </p:spTree>
    <p:extLst>
      <p:ext uri="{BB962C8B-B14F-4D97-AF65-F5344CB8AC3E}">
        <p14:creationId xmlns:p14="http://schemas.microsoft.com/office/powerpoint/2010/main" val="1048994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46E4C11C-90B3-47D3-8C88-DA25F7C90A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3329" y="1069181"/>
            <a:ext cx="5897346" cy="38052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0E3DFB-BC41-4FD2-8915-1FA2FA6AA7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A41905-5A69-40ED-9BDA-6DFF5CA0DA4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Licenses/Certifications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524EFC-C5CD-4B6F-AD53-181D6173E5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9577" y="2971800"/>
            <a:ext cx="4679623" cy="35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5BA0BB5-3263-E071-5D60-B90FF0A8582C}"/>
              </a:ext>
            </a:extLst>
          </p:cNvPr>
          <p:cNvSpPr txBox="1"/>
          <p:nvPr/>
        </p:nvSpPr>
        <p:spPr>
          <a:xfrm>
            <a:off x="1344705" y="5214044"/>
            <a:ext cx="2496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Use Meta Queries to email you expiring and pending certifications.</a:t>
            </a:r>
          </a:p>
        </p:txBody>
      </p:sp>
    </p:spTree>
    <p:extLst>
      <p:ext uri="{BB962C8B-B14F-4D97-AF65-F5344CB8AC3E}">
        <p14:creationId xmlns:p14="http://schemas.microsoft.com/office/powerpoint/2010/main" val="448462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9E08ED-8E04-466D-AFD7-A53B0B3D6E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CBDF4C-9660-496B-843C-5D4EB60ACE9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Education/Training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A08819-B3E6-BEBA-E2FF-262087488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331259"/>
            <a:ext cx="6553200" cy="43084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43EC548-4D46-DC1A-2108-8D791D442C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3342741"/>
            <a:ext cx="5791200" cy="301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86789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01069036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3E74C3A-C843-4DCA-85D9-A88B7C9C7C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0b9a0b-fe70-4913-b410-e68a4fc5ed57"/>
    <ds:schemaRef ds:uri="781812da-d73b-4284-b311-b75665a972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9D2AF11-1502-4C53-9023-6274F86C6E4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E3063E7-38AB-4AF5-9E94-911B8F75D1E8}">
  <ds:schemaRefs>
    <ds:schemaRef ds:uri="http://schemas.microsoft.com/office/2006/metadata/properties"/>
    <ds:schemaRef ds:uri="http://schemas.microsoft.com/office/infopath/2007/PartnerControls"/>
    <ds:schemaRef ds:uri="781812da-d73b-4284-b311-b75665a9727e"/>
    <ds:schemaRef ds:uri="5e0b9a0b-fe70-4913-b410-e68a4fc5ed5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26580</TotalTime>
  <Words>1286</Words>
  <Application>Microsoft Office PowerPoint</Application>
  <PresentationFormat>On-screen Show (4:3)</PresentationFormat>
  <Paragraphs>171</Paragraphs>
  <Slides>47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47</vt:i4>
      </vt:variant>
    </vt:vector>
  </HeadingPairs>
  <TitlesOfParts>
    <vt:vector size="55" baseType="lpstr">
      <vt:lpstr>Aptos</vt:lpstr>
      <vt:lpstr>Arial</vt:lpstr>
      <vt:lpstr>Calibri</vt:lpstr>
      <vt:lpstr>Times New Roman</vt:lpstr>
      <vt:lpstr>Wingdings</vt:lpstr>
      <vt:lpstr>Keystone - NASU</vt:lpstr>
      <vt:lpstr>Custom Design</vt:lpstr>
      <vt:lpstr>Keystone - NASU</vt:lpstr>
      <vt:lpstr>HR 101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Nicole Juliana</cp:lastModifiedBy>
  <cp:revision>171</cp:revision>
  <cp:lastPrinted>2016-09-16T15:22:39Z</cp:lastPrinted>
  <dcterms:created xsi:type="dcterms:W3CDTF">2009-02-19T19:39:49Z</dcterms:created>
  <dcterms:modified xsi:type="dcterms:W3CDTF">2025-10-03T16:39:34Z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