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818" r:id="rId5"/>
  </p:sldMasterIdLst>
  <p:notesMasterIdLst>
    <p:notesMasterId r:id="rId27"/>
  </p:notesMasterIdLst>
  <p:handoutMasterIdLst>
    <p:handoutMasterId r:id="rId28"/>
  </p:handoutMasterIdLst>
  <p:sldIdLst>
    <p:sldId id="256" r:id="rId6"/>
    <p:sldId id="318" r:id="rId7"/>
    <p:sldId id="303" r:id="rId8"/>
    <p:sldId id="315" r:id="rId9"/>
    <p:sldId id="305" r:id="rId10"/>
    <p:sldId id="304" r:id="rId11"/>
    <p:sldId id="308" r:id="rId12"/>
    <p:sldId id="299" r:id="rId13"/>
    <p:sldId id="269" r:id="rId14"/>
    <p:sldId id="300" r:id="rId15"/>
    <p:sldId id="317" r:id="rId16"/>
    <p:sldId id="319" r:id="rId17"/>
    <p:sldId id="310" r:id="rId18"/>
    <p:sldId id="312" r:id="rId19"/>
    <p:sldId id="311" r:id="rId20"/>
    <p:sldId id="313" r:id="rId21"/>
    <p:sldId id="314" r:id="rId22"/>
    <p:sldId id="316" r:id="rId23"/>
    <p:sldId id="301" r:id="rId24"/>
    <p:sldId id="307" r:id="rId25"/>
    <p:sldId id="296" r:id="rId26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9" autoAdjust="0"/>
    <p:restoredTop sz="94794" autoAdjust="0"/>
  </p:normalViewPr>
  <p:slideViewPr>
    <p:cSldViewPr>
      <p:cViewPr varScale="1">
        <p:scale>
          <a:sx n="97" d="100"/>
          <a:sy n="97" d="100"/>
        </p:scale>
        <p:origin x="90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257175" indent="-257175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213" indent="-214313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1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0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3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pic>
        <p:nvPicPr>
          <p:cNvPr id="8" name="Picture 11" descr="KI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9" r="8725"/>
          <a:stretch>
            <a:fillRect/>
          </a:stretch>
        </p:blipFill>
        <p:spPr bwMode="auto">
          <a:xfrm>
            <a:off x="0" y="1219200"/>
            <a:ext cx="1523603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</p:spTree>
    <p:extLst>
      <p:ext uri="{BB962C8B-B14F-4D97-AF65-F5344CB8AC3E}">
        <p14:creationId xmlns:p14="http://schemas.microsoft.com/office/powerpoint/2010/main" val="2555305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257175" indent="-257175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213" indent="-214313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1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0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3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64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257175" indent="-257175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213" indent="-214313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1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0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3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54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257175" indent="-257175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213" indent="-214313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1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0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3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257175" indent="-257175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213" indent="-214313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1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050" indent="-1714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3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56" tIns="34529" rIns="69056" bIns="34529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72" y="1219200"/>
            <a:ext cx="1616015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38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266685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860038" y="1981200"/>
            <a:ext cx="924319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4400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3613905" y="3962400"/>
            <a:ext cx="773546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3200" kern="0"/>
              <a:t>Click to edit Master subtitle style</a:t>
            </a:r>
            <a:endParaRPr lang="en-US" sz="3200" kern="0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844059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4343093" y="5486400"/>
            <a:ext cx="6277082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977104" y="228601"/>
            <a:ext cx="5101875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7" r:id="rId1"/>
    <p:sldLayoutId id="2147483815" r:id="rId2"/>
    <p:sldLayoutId id="2147483814" r:id="rId3"/>
    <p:sldLayoutId id="2147483813" r:id="rId4"/>
    <p:sldLayoutId id="2147483812" r:id="rId5"/>
    <p:sldLayoutId id="2147483819" r:id="rId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ptos" panose="020B0004020202020204" pitchFamily="34" charset="0"/>
              </a:rPr>
              <a:t>Position Control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 dirty="0"/>
              <a:t>Scott Joyce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41056E-AE55-F487-A7F2-066579D2BC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ED2E23-D2E6-4086-BE77-D88D42CED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dirty="0"/>
              <a:t>Position Control Transactions</a:t>
            </a:r>
          </a:p>
        </p:txBody>
      </p:sp>
      <p:sp>
        <p:nvSpPr>
          <p:cNvPr id="14" name="Scroll: Horizontal 13">
            <a:extLst>
              <a:ext uri="{FF2B5EF4-FFF2-40B4-BE49-F238E27FC236}">
                <a16:creationId xmlns:a16="http://schemas.microsoft.com/office/drawing/2014/main" id="{46755EA5-37A7-B479-CCA1-C700F6286DF7}"/>
              </a:ext>
            </a:extLst>
          </p:cNvPr>
          <p:cNvSpPr/>
          <p:nvPr/>
        </p:nvSpPr>
        <p:spPr bwMode="auto">
          <a:xfrm>
            <a:off x="8192433" y="1036341"/>
            <a:ext cx="2748654" cy="1783334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Tip: </a:t>
            </a:r>
          </a:p>
          <a:p>
            <a:r>
              <a:rPr lang="en-US" sz="1600" dirty="0"/>
              <a:t>Did you know you can type a keyword to narrow the list of positions to choose from?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1CC5813-F513-5C0C-8B91-D2D2AB5D2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637" y="3086931"/>
            <a:ext cx="5919580" cy="18561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F6DB0BC-63ED-4C76-FD23-44C994DA41A4}"/>
              </a:ext>
            </a:extLst>
          </p:cNvPr>
          <p:cNvSpPr/>
          <p:nvPr/>
        </p:nvSpPr>
        <p:spPr bwMode="auto">
          <a:xfrm>
            <a:off x="2894012" y="3644540"/>
            <a:ext cx="990600" cy="24166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641417-263A-C057-DD35-0518546B2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380" y="5015522"/>
            <a:ext cx="4447232" cy="1661015"/>
          </a:xfrm>
          <a:prstGeom prst="rect">
            <a:avLst/>
          </a:prstGeom>
        </p:spPr>
      </p:pic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F138FB29-F3F2-6568-81C7-1A77FD1188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4812" y="1093046"/>
            <a:ext cx="5863461" cy="1874712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97FD17F-066D-60BA-E19C-76B9619A70D1}"/>
              </a:ext>
            </a:extLst>
          </p:cNvPr>
          <p:cNvSpPr/>
          <p:nvPr/>
        </p:nvSpPr>
        <p:spPr bwMode="auto">
          <a:xfrm>
            <a:off x="2894012" y="1654398"/>
            <a:ext cx="990600" cy="250601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20F76E7-0ACB-1245-28B9-296AFAF7184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399212" y="2777165"/>
            <a:ext cx="1519812" cy="63542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8F797B4-CAC3-6DFA-7DBD-B18F82644548}"/>
              </a:ext>
            </a:extLst>
          </p:cNvPr>
          <p:cNvCxnSpPr>
            <a:cxnSpLocks/>
            <a:stCxn id="34" idx="1"/>
          </p:cNvCxnSpPr>
          <p:nvPr/>
        </p:nvCxnSpPr>
        <p:spPr bwMode="auto">
          <a:xfrm flipH="1">
            <a:off x="6094412" y="3624104"/>
            <a:ext cx="1824612" cy="5402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E20106F-80EB-DECE-A44E-9E0D958B58ED}"/>
              </a:ext>
            </a:extLst>
          </p:cNvPr>
          <p:cNvCxnSpPr>
            <a:cxnSpLocks/>
          </p:cNvCxnSpPr>
          <p:nvPr/>
        </p:nvCxnSpPr>
        <p:spPr bwMode="auto">
          <a:xfrm>
            <a:off x="6849509" y="6029008"/>
            <a:ext cx="1378503" cy="32782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Text Box 2">
            <a:extLst>
              <a:ext uri="{FF2B5EF4-FFF2-40B4-BE49-F238E27FC236}">
                <a16:creationId xmlns:a16="http://schemas.microsoft.com/office/drawing/2014/main" id="{07A9438A-61AE-3809-3858-D7C81FBB2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9024" y="3083839"/>
            <a:ext cx="3696768" cy="10805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To assign or remove someone from a position you will just key or delete the position number from the Position Code field in the Job Assignment. You will receive a pop asking if this is what you want to do. You can also  change the effective date if needed.</a:t>
            </a:r>
          </a:p>
        </p:txBody>
      </p:sp>
      <p:sp>
        <p:nvSpPr>
          <p:cNvPr id="40" name="Text Box 2">
            <a:extLst>
              <a:ext uri="{FF2B5EF4-FFF2-40B4-BE49-F238E27FC236}">
                <a16:creationId xmlns:a16="http://schemas.microsoft.com/office/drawing/2014/main" id="{CE9AC725-682A-6613-E72D-5E83476B8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2909" y="5500679"/>
            <a:ext cx="3276600" cy="856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sz="1200"/>
              <a:t>If you try to assign someone to a position that is already filled the system will prompt you to remove the current assigned employee and assign the new.</a:t>
            </a:r>
            <a:endParaRPr lang="en-US" sz="1200" dirty="0"/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EB344ADA-2DC6-4909-1E85-AE4F48840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54" y="2083646"/>
            <a:ext cx="1519812" cy="884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The lookup on position code will give you a list of all vacant positions.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651BE63-B156-4ECA-1000-F62E0012F8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613966" y="1776809"/>
            <a:ext cx="1280046" cy="5633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80449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6623233-0937-FEBA-022C-A984DFF739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6012" y="1599450"/>
            <a:ext cx="5943600" cy="512379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033E53-376D-15EB-5F38-24BEE3BB02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4AE34-57DF-E8FE-0F1F-467CE86BC54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26750" y="76200"/>
            <a:ext cx="10360501" cy="77756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912018"/>
                </a:solidFill>
              </a:rPr>
              <a:t>Position Control Transactions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560E24A5-1436-FE9A-FCEE-4F94CDC2B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323" y="2502748"/>
            <a:ext cx="1376022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the position Number or click the magnifying glass to do a lookup.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2DCFD6C-0958-C20A-B6C5-33695241EDF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48345" y="2070743"/>
            <a:ext cx="1479267" cy="6606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 Box 2">
            <a:extLst>
              <a:ext uri="{FF2B5EF4-FFF2-40B4-BE49-F238E27FC236}">
                <a16:creationId xmlns:a16="http://schemas.microsoft.com/office/drawing/2014/main" id="{7B7F53C6-7043-BE38-C28F-1C30D1C57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323" y="3713344"/>
            <a:ext cx="1376022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type of transaction, fill, remove or change FTE.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F9535F3-D48C-846E-EC1A-150F04CB5632}"/>
              </a:ext>
            </a:extLst>
          </p:cNvPr>
          <p:cNvCxnSpPr>
            <a:cxnSpLocks/>
          </p:cNvCxnSpPr>
          <p:nvPr/>
        </p:nvCxnSpPr>
        <p:spPr bwMode="auto">
          <a:xfrm>
            <a:off x="3548345" y="4120154"/>
            <a:ext cx="60517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F8E6C64-F297-5CB7-8F08-2224F89C8938}"/>
              </a:ext>
            </a:extLst>
          </p:cNvPr>
          <p:cNvSpPr txBox="1"/>
          <p:nvPr/>
        </p:nvSpPr>
        <p:spPr>
          <a:xfrm>
            <a:off x="2172323" y="937141"/>
            <a:ext cx="8610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 Control Transaction Entry (KE0348) - t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 step </a:t>
            </a: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 to completion.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D86538F-DCBE-9CA6-3FC8-D2205324DB10}"/>
              </a:ext>
            </a:extLst>
          </p:cNvPr>
          <p:cNvCxnSpPr>
            <a:cxnSpLocks/>
            <a:stCxn id="22" idx="0"/>
          </p:cNvCxnSpPr>
          <p:nvPr/>
        </p:nvCxnSpPr>
        <p:spPr bwMode="auto">
          <a:xfrm flipH="1" flipV="1">
            <a:off x="5240806" y="4724400"/>
            <a:ext cx="925111" cy="6279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 Box 2">
            <a:extLst>
              <a:ext uri="{FF2B5EF4-FFF2-40B4-BE49-F238E27FC236}">
                <a16:creationId xmlns:a16="http://schemas.microsoft.com/office/drawing/2014/main" id="{E9210FCC-FB16-0319-78DF-90B610FB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7532" y="5384343"/>
            <a:ext cx="1376022" cy="63545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the effective date of the transaction.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F72EAE8-1E02-8434-3A48-2CB30CF75E2A}"/>
              </a:ext>
            </a:extLst>
          </p:cNvPr>
          <p:cNvCxnSpPr>
            <a:cxnSpLocks/>
          </p:cNvCxnSpPr>
          <p:nvPr/>
        </p:nvCxnSpPr>
        <p:spPr bwMode="auto">
          <a:xfrm flipV="1">
            <a:off x="7999412" y="5153482"/>
            <a:ext cx="0" cy="2368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D2DF7786-494A-09BE-8FE9-FBC1C745C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638" y="4635223"/>
            <a:ext cx="2581635" cy="1362265"/>
          </a:xfrm>
          <a:prstGeom prst="rect">
            <a:avLst/>
          </a:prstGeom>
        </p:spPr>
      </p:pic>
      <p:sp>
        <p:nvSpPr>
          <p:cNvPr id="30" name="Text Box 2">
            <a:extLst>
              <a:ext uri="{FF2B5EF4-FFF2-40B4-BE49-F238E27FC236}">
                <a16:creationId xmlns:a16="http://schemas.microsoft.com/office/drawing/2014/main" id="{2EC651D2-1CE1-7964-6424-D3CDFA454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4251" y="3429001"/>
            <a:ext cx="1376022" cy="9132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Click ‘Yes’ to create the job assignment and/or add the position code.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F5B720D-D685-8D0C-79DB-22D72AD063BA}"/>
              </a:ext>
            </a:extLst>
          </p:cNvPr>
          <p:cNvCxnSpPr>
            <a:cxnSpLocks/>
          </p:cNvCxnSpPr>
          <p:nvPr/>
        </p:nvCxnSpPr>
        <p:spPr bwMode="auto">
          <a:xfrm flipH="1">
            <a:off x="9599612" y="4342246"/>
            <a:ext cx="729046" cy="13598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Text Box 2">
            <a:extLst>
              <a:ext uri="{FF2B5EF4-FFF2-40B4-BE49-F238E27FC236}">
                <a16:creationId xmlns:a16="http://schemas.microsoft.com/office/drawing/2014/main" id="{C4BD5080-2BA3-A2CA-D448-F0492DCB6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323" y="4863870"/>
            <a:ext cx="1376022" cy="15132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r>
              <a:rPr lang="en-US" sz="1200" dirty="0"/>
              <a:t>Adjusting the FTE here changes the assigned FTE on the Position Code Maintenance screen, not the Job Assignment or Payroll screen. </a:t>
            </a:r>
          </a:p>
        </p:txBody>
      </p:sp>
      <p:sp>
        <p:nvSpPr>
          <p:cNvPr id="22" name="Text Box 2">
            <a:extLst>
              <a:ext uri="{FF2B5EF4-FFF2-40B4-BE49-F238E27FC236}">
                <a16:creationId xmlns:a16="http://schemas.microsoft.com/office/drawing/2014/main" id="{1E07443C-201E-DC52-C3B1-E8170DD51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7906" y="5352388"/>
            <a:ext cx="1376022" cy="5171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the employee.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79C3F8C-4E73-BBE5-7263-AC9F09DA84C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48345" y="4342246"/>
            <a:ext cx="699225" cy="5923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16EFA3F-0C79-1F05-600A-CA117DA0A9FD}"/>
              </a:ext>
            </a:extLst>
          </p:cNvPr>
          <p:cNvCxnSpPr>
            <a:cxnSpLocks/>
            <a:stCxn id="36" idx="3"/>
          </p:cNvCxnSpPr>
          <p:nvPr/>
        </p:nvCxnSpPr>
        <p:spPr bwMode="auto">
          <a:xfrm flipV="1">
            <a:off x="3548345" y="5153482"/>
            <a:ext cx="1434321" cy="46702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790882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98E1A-F671-F04B-86F5-996F858F6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C5A433-939C-BB6E-23BD-42CF0F7AF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179447"/>
            <a:ext cx="7772400" cy="1030353"/>
          </a:xfrm>
        </p:spPr>
        <p:txBody>
          <a:bodyPr/>
          <a:lstStyle/>
          <a:p>
            <a:r>
              <a:rPr lang="en-US" sz="1800" dirty="0">
                <a:solidFill>
                  <a:srgbClr val="912018"/>
                </a:solidFill>
              </a:rPr>
              <a:t>Position Control Transactions Report (KE0350) - w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ill provide a list of all the transactions for the dates entered.  Can also be run for a specific employee or position code.</a:t>
            </a:r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792FCC-1ADC-C592-D344-3C957DF45B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E65799-0A53-4877-F320-A0E2AA997B3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152400"/>
            <a:ext cx="7772400" cy="914400"/>
          </a:xfrm>
        </p:spPr>
        <p:txBody>
          <a:bodyPr>
            <a:normAutofit/>
          </a:bodyPr>
          <a:lstStyle/>
          <a:p>
            <a:r>
              <a:rPr lang="en-US" sz="3600" dirty="0"/>
              <a:t>Position Control Reports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A7F6B-38FD-FBB1-594E-EB7E037B9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812" y="2438400"/>
            <a:ext cx="10314167" cy="264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10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2AEFDB-66D6-B95A-48CC-5A3DB4F73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914400"/>
            <a:ext cx="7772400" cy="838200"/>
          </a:xfrm>
        </p:spPr>
        <p:txBody>
          <a:bodyPr/>
          <a:lstStyle/>
          <a:p>
            <a:r>
              <a:rPr lang="en-US" sz="1600" dirty="0">
                <a:solidFill>
                  <a:srgbClr val="912018"/>
                </a:solidFill>
              </a:rPr>
              <a:t>Position Vacancy Report (KE1432) - </a:t>
            </a:r>
            <a:r>
              <a:rPr lang="en-US" sz="16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report will give you ALL vacant positions as of the report date entered.  Can be run for any position type.</a:t>
            </a:r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20456-4C3E-8098-539A-0693C929A8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40939-4265-9813-C359-3B4332EBEA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152400"/>
            <a:ext cx="7772400" cy="609600"/>
          </a:xfrm>
        </p:spPr>
        <p:txBody>
          <a:bodyPr>
            <a:noAutofit/>
          </a:bodyPr>
          <a:lstStyle/>
          <a:p>
            <a:r>
              <a:rPr lang="en-US" sz="3600" dirty="0"/>
              <a:t>Position Control Reports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463D2C-4EDF-A760-7364-28ADDC82F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212" y="1828800"/>
            <a:ext cx="5311006" cy="14435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BA9F66-00B6-2738-E1AA-FC8D8DDB1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612" y="3429000"/>
            <a:ext cx="7010400" cy="15635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8A5964-82D9-02E4-DE8D-C9BB31357B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612" y="5279709"/>
            <a:ext cx="7010400" cy="14795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E24779C-7A4D-9CAF-7B41-5A62EA31B8FD}"/>
              </a:ext>
            </a:extLst>
          </p:cNvPr>
          <p:cNvSpPr/>
          <p:nvPr/>
        </p:nvSpPr>
        <p:spPr bwMode="auto">
          <a:xfrm>
            <a:off x="7085012" y="3505200"/>
            <a:ext cx="609600" cy="1524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AD272-5C7F-ACA3-C5B5-699A05E755AE}"/>
              </a:ext>
            </a:extLst>
          </p:cNvPr>
          <p:cNvSpPr/>
          <p:nvPr/>
        </p:nvSpPr>
        <p:spPr bwMode="auto">
          <a:xfrm>
            <a:off x="7085012" y="5334000"/>
            <a:ext cx="609600" cy="1524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016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39B2A8-9173-43BD-9652-1CDEB3FC7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066800"/>
            <a:ext cx="7772400" cy="990600"/>
          </a:xfrm>
        </p:spPr>
        <p:txBody>
          <a:bodyPr/>
          <a:lstStyle/>
          <a:p>
            <a:r>
              <a:rPr lang="en-US" sz="1800" dirty="0">
                <a:solidFill>
                  <a:srgbClr val="912018"/>
                </a:solidFill>
              </a:rPr>
              <a:t>Positions Vacancy Budget Report (KE1591) - 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Includes Vacant Positions as of current date, associated GL Account, Department and Minimum Grade. Minimum Grade is found on the Job Code assigned to each position.</a:t>
            </a:r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6235A2-314A-44EE-A83B-1C52391C4A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4BDF2-9755-AD7D-C186-4791ECC60AB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152400"/>
            <a:ext cx="7772400" cy="838200"/>
          </a:xfrm>
        </p:spPr>
        <p:txBody>
          <a:bodyPr>
            <a:normAutofit/>
          </a:bodyPr>
          <a:lstStyle/>
          <a:p>
            <a:r>
              <a:rPr lang="en-US" sz="4000" dirty="0"/>
              <a:t>Position Control Reports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EE3E34-BD03-37D5-71A5-6A30DF5FD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2362200"/>
            <a:ext cx="8782861" cy="367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4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54B324-1057-5E6A-7B58-2B613F19E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509" y="927463"/>
            <a:ext cx="7772400" cy="901337"/>
          </a:xfrm>
        </p:spPr>
        <p:txBody>
          <a:bodyPr/>
          <a:lstStyle/>
          <a:p>
            <a:r>
              <a:rPr lang="en-US" sz="1600" dirty="0">
                <a:solidFill>
                  <a:srgbClr val="912018"/>
                </a:solidFill>
              </a:rPr>
              <a:t>Position Roster Report (KE1434) – uses the report date as the ‘as of date’.  It can be run for any position type or status, specific description, job code or building. </a:t>
            </a:r>
            <a:r>
              <a:rPr lang="en-US" sz="1600" dirty="0">
                <a:solidFill>
                  <a:srgbClr val="912018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This will include scheduled transactions which increases your position count. </a:t>
            </a:r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69322F-5B76-0DA1-8248-D6A03996EF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4D25F-849B-D1C9-B0AD-9A757348B25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76200"/>
            <a:ext cx="7772400" cy="838200"/>
          </a:xfrm>
        </p:spPr>
        <p:txBody>
          <a:bodyPr>
            <a:normAutofit/>
          </a:bodyPr>
          <a:lstStyle/>
          <a:p>
            <a:r>
              <a:rPr lang="en-US" sz="4000" dirty="0"/>
              <a:t>Position Control Reports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6ED3E7C-A655-F702-99CA-6B2513827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30" y="4541701"/>
            <a:ext cx="10035782" cy="14154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7E32B5D-7EBB-87F4-24D8-A2E1252EF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030" y="2466992"/>
            <a:ext cx="10035782" cy="140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D9A668-2282-E221-7BA9-6EB3E348B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179447"/>
            <a:ext cx="7772400" cy="1030353"/>
          </a:xfrm>
        </p:spPr>
        <p:txBody>
          <a:bodyPr/>
          <a:lstStyle/>
          <a:p>
            <a:r>
              <a:rPr lang="en-US" sz="1800" dirty="0">
                <a:solidFill>
                  <a:srgbClr val="912018"/>
                </a:solidFill>
              </a:rPr>
              <a:t>Job Assignments Detail Report (KE1490) - 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will give you the budgeted amount for each account number in job assignments and the YTD amount spent for that account number through check detail.  Designed be exported to excel.</a:t>
            </a:r>
          </a:p>
          <a:p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ADD78B-9F20-EC98-402B-CCB1DECEDA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8F6B2-A5F4-116C-D126-2B3B4D535A0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152400"/>
            <a:ext cx="7772400" cy="914400"/>
          </a:xfrm>
        </p:spPr>
        <p:txBody>
          <a:bodyPr>
            <a:normAutofit/>
          </a:bodyPr>
          <a:lstStyle/>
          <a:p>
            <a:r>
              <a:rPr lang="en-US" sz="3600" dirty="0"/>
              <a:t>Position Control Reports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F6B6E-E441-D425-3655-05DB30E1E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411" y="2250210"/>
            <a:ext cx="10183841" cy="3693390"/>
          </a:xfrm>
          <a:prstGeom prst="rect">
            <a:avLst/>
          </a:prstGeom>
          <a:ln>
            <a:solidFill>
              <a:srgbClr val="1C1C1C"/>
            </a:solidFill>
          </a:ln>
        </p:spPr>
      </p:pic>
    </p:spTree>
    <p:extLst>
      <p:ext uri="{BB962C8B-B14F-4D97-AF65-F5344CB8AC3E}">
        <p14:creationId xmlns:p14="http://schemas.microsoft.com/office/powerpoint/2010/main" val="2616231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6FC2CE-0CBA-B6B8-9FB2-6E7BCD747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7812" y="1371600"/>
            <a:ext cx="7848600" cy="990600"/>
          </a:xfrm>
        </p:spPr>
        <p:txBody>
          <a:bodyPr/>
          <a:lstStyle/>
          <a:p>
            <a:r>
              <a:rPr lang="en-US" sz="2000" dirty="0">
                <a:solidFill>
                  <a:srgbClr val="912018"/>
                </a:solidFill>
              </a:rPr>
              <a:t>Position Report (KE1290) – can be run for specific a specific job code, building, status (i.e. filled, vacant, etc.) or type (</a:t>
            </a:r>
            <a:r>
              <a:rPr lang="en-US" sz="2000" dirty="0" err="1">
                <a:solidFill>
                  <a:srgbClr val="912018"/>
                </a:solidFill>
              </a:rPr>
              <a:t>i.e</a:t>
            </a:r>
            <a:r>
              <a:rPr lang="en-US" sz="2000" dirty="0">
                <a:solidFill>
                  <a:srgbClr val="912018"/>
                </a:solidFill>
              </a:rPr>
              <a:t> regular, shared, etc.)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C4E0F8-8151-D667-3EF8-7DA094198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392E99-96A8-FC15-9307-70060144188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Position Control Reports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A3E1C6-1DD2-B55C-FD8F-255206BFE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107" y="2453148"/>
            <a:ext cx="9929786" cy="337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16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FD604DB-6DF9-4373-5394-AF7102B4C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408616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Post Position Control Scheduled Transactions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No need to run this manually ; the job scheduler can be setup to run as much as every minute to post the scheduled transactions.</a:t>
            </a:r>
          </a:p>
          <a:p>
            <a:r>
              <a:rPr lang="en-US" sz="2800" dirty="0">
                <a:solidFill>
                  <a:schemeClr val="tx1"/>
                </a:solidFill>
              </a:rPr>
              <a:t>Employee Job Assignment Status History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Enables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user to go directly to the Job Assignment screens,   bypassing the Employee Maintenance screen.</a:t>
            </a:r>
            <a:endParaRPr lang="en-US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Position Code Inquiry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View only screen eliminating the chance of making a change.</a:t>
            </a:r>
          </a:p>
          <a:p>
            <a:r>
              <a:rPr lang="en-US" sz="2800" dirty="0">
                <a:solidFill>
                  <a:schemeClr val="tx1"/>
                </a:solidFill>
              </a:rPr>
              <a:t>Position Transaction Inquiry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View only screen eliminating the chance of making a</a:t>
            </a: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change</a:t>
            </a: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129462-08FB-B075-79A3-58EBA2A62D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8C0AE-31E2-ECD5-3843-433B73F1F5E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Position Control</a:t>
            </a:r>
          </a:p>
        </p:txBody>
      </p:sp>
    </p:spTree>
    <p:extLst>
      <p:ext uri="{BB962C8B-B14F-4D97-AF65-F5344CB8AC3E}">
        <p14:creationId xmlns:p14="http://schemas.microsoft.com/office/powerpoint/2010/main" val="24973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AF4E88-FF73-B2C1-9D81-4694535FEB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D3181-E979-B510-E412-2822236474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Job Assignment Defaults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23000A6-59C1-B9A0-6AC2-E68AF9369A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79" y="1453944"/>
            <a:ext cx="9281065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645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66D540-1E7A-353C-0E27-F5FB8DD25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49" y="1308920"/>
            <a:ext cx="10360501" cy="5396680"/>
          </a:xfrm>
        </p:spPr>
        <p:txBody>
          <a:bodyPr/>
          <a:lstStyle/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Master list of all positions within your organization.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Helps manage and track individual job positions and the employees who occupy them.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Tracks position attributes such as title, salary, funding source and FTE.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Helps with budget forecasting.</a:t>
            </a:r>
          </a:p>
          <a:p>
            <a:pPr lvl="2"/>
            <a:r>
              <a:rPr lang="en-US" sz="2800" dirty="0">
                <a:solidFill>
                  <a:srgbClr val="912018"/>
                </a:solidFill>
                <a:latin typeface="Aptos" panose="020B0004020202020204" pitchFamily="34" charset="0"/>
              </a:rPr>
              <a:t>Employee Cost Projections – now projects vacant positions.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Allows for vacancy tracking.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Enhances control over hiring.</a:t>
            </a:r>
          </a:p>
          <a:p>
            <a:pPr lvl="1"/>
            <a: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  <a:t>Controls the account numbers, no changes allowed to GL accounts except through Position Code Maintenance.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74BACB-B897-E4C9-FA3F-205C5303BB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249E4-38A0-9FA2-F1D5-121534E6532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Position Control</a:t>
            </a:r>
          </a:p>
        </p:txBody>
      </p:sp>
    </p:spTree>
    <p:extLst>
      <p:ext uri="{BB962C8B-B14F-4D97-AF65-F5344CB8AC3E}">
        <p14:creationId xmlns:p14="http://schemas.microsoft.com/office/powerpoint/2010/main" val="4237871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464" y="932857"/>
            <a:ext cx="8061171" cy="1386803"/>
          </a:xfrm>
        </p:spPr>
        <p:txBody>
          <a:bodyPr/>
          <a:lstStyle/>
          <a:p>
            <a:r>
              <a:rPr lang="en-US" sz="1600" dirty="0">
                <a:solidFill>
                  <a:srgbClr val="912018"/>
                </a:solidFill>
              </a:rPr>
              <a:t>Parameter driven – EMJOBS.STATUS Allowed Fields (KE0818).</a:t>
            </a:r>
          </a:p>
          <a:p>
            <a:r>
              <a:rPr lang="en-US" sz="1600" dirty="0">
                <a:solidFill>
                  <a:srgbClr val="912018"/>
                </a:solidFill>
              </a:rPr>
              <a:t>When removing a person from a position it can keep the Position Number history by changing the current JA to a ‘.1’ record with an end date. A new JA record is then created with no Position number.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912018"/>
                </a:solidFill>
              </a:rPr>
              <a:t>                 </a:t>
            </a:r>
            <a:r>
              <a:rPr lang="en-US" sz="1600" b="1" dirty="0">
                <a:solidFill>
                  <a:srgbClr val="912018"/>
                </a:solidFill>
              </a:rPr>
              <a:t>Note:</a:t>
            </a:r>
            <a:r>
              <a:rPr lang="en-US" sz="1600" dirty="0">
                <a:solidFill>
                  <a:srgbClr val="912018"/>
                </a:solidFill>
              </a:rPr>
              <a:t> For a ‘.1’ record to be created the JA must already be in payroll.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31CFDD9-F02F-A9B0-1B45-BB0C33E2ACD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09464" y="0"/>
            <a:ext cx="7772400" cy="759896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Position Control History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90B3D8-95A2-D4E4-FD1D-92E4E6520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789" y="2424825"/>
            <a:ext cx="5265718" cy="25219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E4D694A-C13C-49A8-B8EC-04100853D98A}"/>
              </a:ext>
            </a:extLst>
          </p:cNvPr>
          <p:cNvSpPr/>
          <p:nvPr/>
        </p:nvSpPr>
        <p:spPr bwMode="auto">
          <a:xfrm>
            <a:off x="2055812" y="3657600"/>
            <a:ext cx="4572000" cy="2286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ED3DF1-5D67-DB51-8B84-7318F3853911}"/>
              </a:ext>
            </a:extLst>
          </p:cNvPr>
          <p:cNvSpPr/>
          <p:nvPr/>
        </p:nvSpPr>
        <p:spPr bwMode="auto">
          <a:xfrm>
            <a:off x="2132012" y="4038600"/>
            <a:ext cx="152400" cy="2286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76D7486-E205-ADAF-1C35-7F5EC9FA1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253" y="3032040"/>
            <a:ext cx="4295065" cy="1708319"/>
          </a:xfrm>
          <a:prstGeom prst="rect">
            <a:avLst/>
          </a:prstGeom>
        </p:spPr>
      </p:pic>
      <p:sp>
        <p:nvSpPr>
          <p:cNvPr id="17" name="Text Box 2">
            <a:extLst>
              <a:ext uri="{FF2B5EF4-FFF2-40B4-BE49-F238E27FC236}">
                <a16:creationId xmlns:a16="http://schemas.microsoft.com/office/drawing/2014/main" id="{81243877-2CFB-14CE-C82F-C498C6DB5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0263" y="2492621"/>
            <a:ext cx="2970372" cy="4662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r>
              <a:rPr lang="en-US" sz="1200" dirty="0"/>
              <a:t>The first line is the most current and any additional lines are historical ‘.1’ records.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C20B162D-2766-98B4-F2B1-D5862A4B2BE3}"/>
              </a:ext>
            </a:extLst>
          </p:cNvPr>
          <p:cNvCxnSpPr>
            <a:cxnSpLocks/>
            <a:stCxn id="17" idx="1"/>
          </p:cNvCxnSpPr>
          <p:nvPr/>
        </p:nvCxnSpPr>
        <p:spPr bwMode="auto">
          <a:xfrm rot="10800000" flipV="1">
            <a:off x="7738857" y="2725739"/>
            <a:ext cx="261406" cy="157009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D74F6B3D-20B4-0302-AC84-186C8BD10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902" y="5046660"/>
            <a:ext cx="4295065" cy="141712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6F324693-D0E7-F6D1-804E-F8BB62A77E00}"/>
              </a:ext>
            </a:extLst>
          </p:cNvPr>
          <p:cNvSpPr/>
          <p:nvPr/>
        </p:nvSpPr>
        <p:spPr bwMode="auto">
          <a:xfrm>
            <a:off x="11504612" y="5791201"/>
            <a:ext cx="328706" cy="152399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Text Box 2">
            <a:extLst>
              <a:ext uri="{FF2B5EF4-FFF2-40B4-BE49-F238E27FC236}">
                <a16:creationId xmlns:a16="http://schemas.microsoft.com/office/drawing/2014/main" id="{2DA7ED94-539D-8BA4-6589-1C83ACAAB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5140" y="5349546"/>
            <a:ext cx="2970372" cy="4662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r>
              <a:rPr lang="en-US" sz="1200" dirty="0"/>
              <a:t>When viewing the .1 history record, uses the inquiry screen (KE7805).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6D6EEE5-5FD5-D030-72CC-8057B025A59A}"/>
              </a:ext>
            </a:extLst>
          </p:cNvPr>
          <p:cNvCxnSpPr>
            <a:cxnSpLocks/>
          </p:cNvCxnSpPr>
          <p:nvPr/>
        </p:nvCxnSpPr>
        <p:spPr bwMode="auto">
          <a:xfrm>
            <a:off x="7315512" y="5531543"/>
            <a:ext cx="23939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23F4243-0FBD-9FA4-4C37-A98B1A1F94F2}"/>
              </a:ext>
            </a:extLst>
          </p:cNvPr>
          <p:cNvCxnSpPr>
            <a:cxnSpLocks/>
          </p:cNvCxnSpPr>
          <p:nvPr/>
        </p:nvCxnSpPr>
        <p:spPr bwMode="auto">
          <a:xfrm flipV="1">
            <a:off x="7315512" y="4477826"/>
            <a:ext cx="554047" cy="8717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2739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E54B42-D258-4A44-9AD8-9C0D11388A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F8A796-2C97-459F-A5C6-EB6A6F64BA2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17812" y="76200"/>
            <a:ext cx="7772400" cy="83820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912018"/>
                </a:solidFill>
              </a:rPr>
              <a:t>Position Control Menu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487265-0764-E88A-E3A2-A5AA24E00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046" y="1600200"/>
            <a:ext cx="8441932" cy="46093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AB0E90-5CEF-AC37-BDF4-45BA7734B447}"/>
              </a:ext>
            </a:extLst>
          </p:cNvPr>
          <p:cNvSpPr txBox="1"/>
          <p:nvPr/>
        </p:nvSpPr>
        <p:spPr>
          <a:xfrm>
            <a:off x="2208212" y="1002916"/>
            <a:ext cx="7315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 Management </a:t>
            </a:r>
            <a:r>
              <a:rPr lang="en-US" sz="2400" dirty="0" err="1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</a:t>
            </a:r>
            <a:r>
              <a:rPr lang="en-US" sz="2400" dirty="0" err="1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Position</a:t>
            </a:r>
            <a:r>
              <a:rPr lang="en-US" sz="2400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Control</a:t>
            </a:r>
            <a:endParaRPr lang="en-US" sz="2400" dirty="0">
              <a:solidFill>
                <a:srgbClr val="912018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9A6C20-5EE8-A10C-92C6-35B5DA514E21}"/>
              </a:ext>
            </a:extLst>
          </p:cNvPr>
          <p:cNvSpPr/>
          <p:nvPr/>
        </p:nvSpPr>
        <p:spPr bwMode="auto">
          <a:xfrm>
            <a:off x="2483046" y="2438400"/>
            <a:ext cx="1477766" cy="1524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025019-9D48-407D-62E9-D8F2AAD19318}"/>
              </a:ext>
            </a:extLst>
          </p:cNvPr>
          <p:cNvSpPr/>
          <p:nvPr/>
        </p:nvSpPr>
        <p:spPr bwMode="auto">
          <a:xfrm>
            <a:off x="2589212" y="3950110"/>
            <a:ext cx="914400" cy="1524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64CF7F-4D44-AC2A-4A8B-C1FDBA509651}"/>
              </a:ext>
            </a:extLst>
          </p:cNvPr>
          <p:cNvSpPr/>
          <p:nvPr/>
        </p:nvSpPr>
        <p:spPr bwMode="auto">
          <a:xfrm>
            <a:off x="4189412" y="2133600"/>
            <a:ext cx="1447800" cy="1524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ED35CBF-BB92-8E41-45AF-19D0EDF02226}"/>
              </a:ext>
            </a:extLst>
          </p:cNvPr>
          <p:cNvSpPr/>
          <p:nvPr/>
        </p:nvSpPr>
        <p:spPr bwMode="auto">
          <a:xfrm>
            <a:off x="6170612" y="4038600"/>
            <a:ext cx="838200" cy="1524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5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DC9BB4-2598-D4B1-C0A5-928CED18E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50" y="1295400"/>
            <a:ext cx="10360501" cy="5029200"/>
          </a:xfrm>
        </p:spPr>
        <p:txBody>
          <a:bodyPr/>
          <a:lstStyle/>
          <a:p>
            <a:r>
              <a:rPr lang="en-US" sz="2800" dirty="0">
                <a:solidFill>
                  <a:srgbClr val="912018"/>
                </a:solidFill>
              </a:rPr>
              <a:t>System Parameter - </a:t>
            </a:r>
            <a:r>
              <a:rPr lang="en-US" sz="2000" dirty="0">
                <a:solidFill>
                  <a:srgbClr val="912018"/>
                </a:solidFill>
              </a:rPr>
              <a:t>KEMS Site Parameters (KE0294)</a:t>
            </a:r>
            <a:r>
              <a:rPr lang="en-US" sz="2000" dirty="0">
                <a:solidFill>
                  <a:srgbClr val="912018"/>
                </a:solidFill>
                <a:sym typeface="Wingdings" panose="05000000000000000000" pitchFamily="2" charset="2"/>
              </a:rPr>
              <a:t>Job Assign/Pos Ctrl (KE1436)</a:t>
            </a:r>
          </a:p>
          <a:p>
            <a:pPr lvl="2"/>
            <a:r>
              <a:rPr lang="en-US" sz="1600" dirty="0">
                <a:solidFill>
                  <a:srgbClr val="912018"/>
                </a:solidFill>
                <a:sym typeface="Wingdings" panose="05000000000000000000" pitchFamily="2" charset="2"/>
              </a:rPr>
              <a:t>Job Code – will prompt for the job code and provide the next sequence number for the job code entered.</a:t>
            </a:r>
          </a:p>
          <a:p>
            <a:pPr lvl="3"/>
            <a:r>
              <a:rPr lang="en-US" sz="1200" dirty="0">
                <a:solidFill>
                  <a:srgbClr val="912018"/>
                </a:solidFill>
                <a:sym typeface="Wingdings" panose="05000000000000000000" pitchFamily="2" charset="2"/>
              </a:rPr>
              <a:t>Enter job code 101 and uses the next position number defined under OTHER on job code maintenance. (uses Position Code Length)</a:t>
            </a:r>
            <a:endParaRPr lang="en-US" sz="1200" dirty="0">
              <a:solidFill>
                <a:srgbClr val="912018"/>
              </a:solidFill>
            </a:endParaRPr>
          </a:p>
          <a:p>
            <a:pPr lvl="2"/>
            <a:r>
              <a:rPr lang="en-US" sz="1600" dirty="0">
                <a:solidFill>
                  <a:srgbClr val="912018"/>
                </a:solidFill>
                <a:sym typeface="Wingdings" panose="05000000000000000000" pitchFamily="2" charset="2"/>
              </a:rPr>
              <a:t>Major Position – will prompt for major position (all positions start with the same value) and provide the next sequence number for the value entered.</a:t>
            </a:r>
          </a:p>
          <a:p>
            <a:pPr lvl="2"/>
            <a:r>
              <a:rPr lang="en-US" sz="1600" dirty="0">
                <a:solidFill>
                  <a:srgbClr val="912018"/>
                </a:solidFill>
                <a:sym typeface="Wingdings" panose="05000000000000000000" pitchFamily="2" charset="2"/>
              </a:rPr>
              <a:t>None – created manually.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4C3B69-962E-0E5B-894F-FEEAFEBE61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C8586-8841-19F9-E03F-C8CF7676C6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912018"/>
                </a:solidFill>
              </a:rPr>
              <a:t>Position Control Number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C5AB8A-E880-05A0-4745-27E5662BA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012" y="3219240"/>
            <a:ext cx="8649907" cy="3010320"/>
          </a:xfrm>
          <a:prstGeom prst="rect">
            <a:avLst/>
          </a:prstGeom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8D8D37AD-F3DF-DB3F-EF4E-152062EB2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3218" y="3886200"/>
            <a:ext cx="1376022" cy="11889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TIP: 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Leave the PCN Mask blank and you can use a variable length position code.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CA993F-70CF-8198-1D21-FFF730C63AF5}"/>
              </a:ext>
            </a:extLst>
          </p:cNvPr>
          <p:cNvCxnSpPr>
            <a:cxnSpLocks/>
          </p:cNvCxnSpPr>
          <p:nvPr/>
        </p:nvCxnSpPr>
        <p:spPr bwMode="auto">
          <a:xfrm flipH="1">
            <a:off x="8865330" y="4419600"/>
            <a:ext cx="1157888" cy="41437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94725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EC7B526-F74F-4FE3-B1B5-FE59C3FC0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1612" y="1163099"/>
            <a:ext cx="7772400" cy="4800600"/>
          </a:xfrm>
        </p:spPr>
        <p:txBody>
          <a:bodyPr>
            <a:normAutofit/>
          </a:bodyPr>
          <a:lstStyle/>
          <a:p>
            <a:pPr lvl="1"/>
            <a:r>
              <a:rPr lang="en-US" sz="1800" dirty="0">
                <a:solidFill>
                  <a:srgbClr val="912018"/>
                </a:solidFill>
              </a:rPr>
              <a:t>Look up by Employee Name, Status, etc. 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(From Position Number field)</a:t>
            </a:r>
          </a:p>
          <a:p>
            <a:pPr lvl="1"/>
            <a:r>
              <a:rPr lang="en-US" sz="1800" dirty="0">
                <a:solidFill>
                  <a:srgbClr val="912018"/>
                </a:solidFill>
              </a:rPr>
              <a:t>Account Balance Inquiry </a:t>
            </a:r>
            <a:r>
              <a:rPr lang="en-US" sz="1800" dirty="0">
                <a:solidFill>
                  <a:srgbClr val="912018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(From the Account Number field)</a:t>
            </a:r>
          </a:p>
          <a:p>
            <a:endParaRPr lang="en-US" dirty="0">
              <a:solidFill>
                <a:srgbClr val="C00000"/>
              </a:solidFill>
              <a:highlight>
                <a:srgbClr val="FFFF00"/>
              </a:highlight>
            </a:endParaRPr>
          </a:p>
          <a:p>
            <a:endParaRPr lang="en-US" dirty="0">
              <a:solidFill>
                <a:srgbClr val="C00000"/>
              </a:solidFill>
              <a:highlight>
                <a:srgbClr val="FFFF00"/>
              </a:highlight>
            </a:endParaRPr>
          </a:p>
          <a:p>
            <a:endParaRPr lang="en-US" dirty="0">
              <a:solidFill>
                <a:srgbClr val="C00000"/>
              </a:solidFill>
              <a:highlight>
                <a:srgbClr val="FFFF00"/>
              </a:highlight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1CC4B-4D78-4BF0-B427-419B2B3F67A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198813" y="281941"/>
            <a:ext cx="6549887" cy="858299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912018"/>
                </a:solidFill>
              </a:rPr>
              <a:t>Position Code Maintenance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78BF96-C8BD-03E3-7A31-D6920800C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412" y="1981200"/>
            <a:ext cx="5046423" cy="4372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9190A8-5B75-8051-ABED-5531F3B4B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612" y="3165033"/>
            <a:ext cx="4513069" cy="361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857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231AE64-2A1E-3CAA-C810-88AE05235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552" y="1740540"/>
            <a:ext cx="4356638" cy="377655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458B3-D92F-4CDF-BBE7-75905BD8C5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36557" y="230556"/>
            <a:ext cx="7772400" cy="60764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912018"/>
                </a:solidFill>
              </a:rPr>
              <a:t>Position Code Maintenance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7DBD6C13-4E49-44C8-B3FB-34DEC5A71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8691" y="1567339"/>
            <a:ext cx="3696768" cy="73121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view a Position Number you can key it or use the magnifying glass . To add a new position, you just key the new number or use Next Record. The status of the position number will show to the right .</a:t>
            </a:r>
            <a:endParaRPr lang="en-US" altLang="en-US" sz="1150" dirty="0"/>
          </a:p>
          <a:p>
            <a:pPr defTabSz="685800"/>
            <a:endParaRPr lang="en-US" altLang="en-US" sz="1350" dirty="0">
              <a:latin typeface="Arial" panose="020B0604020202020204" pitchFamily="34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5C214977-1BEF-427E-9115-8840EAEBA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160" y="2480990"/>
            <a:ext cx="3696768" cy="26221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Description is typically going to be their Job Title.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A73D8D3C-6012-4646-A345-A7F3550F9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093" y="2819401"/>
            <a:ext cx="3662903" cy="9541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/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 is Regular, Shared, Common or Inactive. </a:t>
            </a:r>
            <a:r>
              <a:rPr lang="en-US" altLang="en-US" sz="11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Regular</a:t>
            </a:r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will be used 99% of the time and is for a position that only has one employee assigned. </a:t>
            </a:r>
            <a:r>
              <a:rPr lang="en-US" altLang="en-US" sz="11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Shared</a:t>
            </a:r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used if you have a job share situation that  two or more people share to fill one FTE. </a:t>
            </a:r>
            <a:r>
              <a:rPr lang="en-US" altLang="en-US" sz="11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a position shared by multiple people.</a:t>
            </a:r>
            <a:endParaRPr lang="en-US" altLang="en-US" sz="1150" dirty="0">
              <a:latin typeface="Arial" panose="020B0604020202020204" pitchFamily="34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023D44C5-8898-427B-98B6-4B392C942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8575" y="4495800"/>
            <a:ext cx="3662903" cy="14850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defTabSz="685800"/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must enter a valid account number and percentage. The percentage must total 100%. </a:t>
            </a:r>
            <a:endParaRPr lang="en-US" altLang="en-US" sz="1150" dirty="0"/>
          </a:p>
          <a:p>
            <a:pPr defTabSz="685800"/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Once an employee is assigned to a position code the only way to modify the account number is through Position Control. Any changes to account number will automatically update the job assignment and pay line.</a:t>
            </a:r>
            <a:endParaRPr lang="en-US" altLang="en-US" sz="1150" dirty="0"/>
          </a:p>
          <a:p>
            <a:pPr defTabSz="685800"/>
            <a:r>
              <a:rPr lang="en-US" altLang="en-US" sz="11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need to schedule the change for a later date you can click no and it will ask you for a scheduled posting date.</a:t>
            </a:r>
            <a:endParaRPr lang="en-US" altLang="en-US" sz="1150" dirty="0">
              <a:latin typeface="Arial" panose="020B0604020202020204" pitchFamily="34" charset="0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E17DABED-4330-448B-B57B-6D2405A47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216" y="3810001"/>
            <a:ext cx="3662903" cy="60621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Enforce these defaults is checked then any changes to the below four fields could only be made through position control and not on the employee record.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766A266-D35D-4BB9-A117-027EFCE4A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412" y="930964"/>
            <a:ext cx="24721442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7683008F-4A55-4653-84FA-8A255C66B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4812" y="4282264"/>
            <a:ext cx="1376022" cy="20423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Payroll is used to view the employee record for any employee assigned to this position in payroll. Clicking on the employee, will launch an employee inquiry screen.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F702F1B0-A6EC-4742-A531-83362A436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3507" y="5745903"/>
            <a:ext cx="1913807" cy="9596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 shows all prior employees that have been assigned to this position with the start and end dates.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78055BF8-4DC1-4BCB-9D03-48918029A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9996" y="5737172"/>
            <a:ext cx="1279198" cy="89027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Transactions  shows all transactions tied to this position.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483E6911-4370-413C-BDD2-25BF767E6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596" y="6008876"/>
            <a:ext cx="2205616" cy="69672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Track misc. data such as Designation, Subject and Budget Amount.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C0D6673-B78D-462C-967B-270BF06A0DBB}"/>
              </a:ext>
            </a:extLst>
          </p:cNvPr>
          <p:cNvCxnSpPr>
            <a:cxnSpLocks/>
          </p:cNvCxnSpPr>
          <p:nvPr/>
        </p:nvCxnSpPr>
        <p:spPr>
          <a:xfrm flipH="1">
            <a:off x="4867371" y="2009098"/>
            <a:ext cx="1983631" cy="7430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D70D13D-4C63-4DB2-9750-79AE5588900B}"/>
              </a:ext>
            </a:extLst>
          </p:cNvPr>
          <p:cNvCxnSpPr>
            <a:cxnSpLocks/>
          </p:cNvCxnSpPr>
          <p:nvPr/>
        </p:nvCxnSpPr>
        <p:spPr>
          <a:xfrm flipH="1" flipV="1">
            <a:off x="5778806" y="2395427"/>
            <a:ext cx="925206" cy="22289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3F3B0AC-30DF-4AD7-BA0C-1AAB244E4CA3}"/>
              </a:ext>
            </a:extLst>
          </p:cNvPr>
          <p:cNvCxnSpPr>
            <a:cxnSpLocks/>
          </p:cNvCxnSpPr>
          <p:nvPr/>
        </p:nvCxnSpPr>
        <p:spPr>
          <a:xfrm flipH="1" flipV="1">
            <a:off x="4570412" y="2575179"/>
            <a:ext cx="2218079" cy="44976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0D2D2A7-5718-4DD2-8A58-C7A9F74C2631}"/>
              </a:ext>
            </a:extLst>
          </p:cNvPr>
          <p:cNvCxnSpPr>
            <a:cxnSpLocks/>
          </p:cNvCxnSpPr>
          <p:nvPr/>
        </p:nvCxnSpPr>
        <p:spPr>
          <a:xfrm flipH="1" flipV="1">
            <a:off x="6383208" y="3198146"/>
            <a:ext cx="419865" cy="84807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52D456A-EC9A-47A7-BE7A-89AF183D30A5}"/>
              </a:ext>
            </a:extLst>
          </p:cNvPr>
          <p:cNvCxnSpPr>
            <a:cxnSpLocks/>
          </p:cNvCxnSpPr>
          <p:nvPr/>
        </p:nvCxnSpPr>
        <p:spPr>
          <a:xfrm flipV="1">
            <a:off x="2995806" y="5259555"/>
            <a:ext cx="173143" cy="17824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16E311A-63D4-4633-A033-BE7B784C8F7E}"/>
              </a:ext>
            </a:extLst>
          </p:cNvPr>
          <p:cNvCxnSpPr>
            <a:cxnSpLocks/>
          </p:cNvCxnSpPr>
          <p:nvPr/>
        </p:nvCxnSpPr>
        <p:spPr>
          <a:xfrm flipH="1" flipV="1">
            <a:off x="6048574" y="5264668"/>
            <a:ext cx="655438" cy="66236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A5A3251-AD5F-4296-A234-ECF21FD43C29}"/>
              </a:ext>
            </a:extLst>
          </p:cNvPr>
          <p:cNvCxnSpPr>
            <a:cxnSpLocks/>
          </p:cNvCxnSpPr>
          <p:nvPr/>
        </p:nvCxnSpPr>
        <p:spPr>
          <a:xfrm flipH="1" flipV="1">
            <a:off x="5679451" y="4537997"/>
            <a:ext cx="1099962" cy="46852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745A36F-E1D4-437E-B75F-B6CB72D14A99}"/>
              </a:ext>
            </a:extLst>
          </p:cNvPr>
          <p:cNvCxnSpPr>
            <a:cxnSpLocks/>
          </p:cNvCxnSpPr>
          <p:nvPr/>
        </p:nvCxnSpPr>
        <p:spPr>
          <a:xfrm flipH="1" flipV="1">
            <a:off x="3603769" y="5443158"/>
            <a:ext cx="155826" cy="24714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362C091-716B-DEDF-E597-DF1E4696067A}"/>
              </a:ext>
            </a:extLst>
          </p:cNvPr>
          <p:cNvSpPr txBox="1"/>
          <p:nvPr/>
        </p:nvSpPr>
        <p:spPr>
          <a:xfrm>
            <a:off x="2208212" y="1002916"/>
            <a:ext cx="13160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</a:t>
            </a:r>
            <a:r>
              <a:rPr lang="en-US" b="1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Code</a:t>
            </a:r>
            <a:r>
              <a:rPr lang="en-US" b="1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Maintenance (KE0047) - create, edit or inactivate positions. </a:t>
            </a:r>
            <a:endParaRPr lang="en-US" dirty="0">
              <a:solidFill>
                <a:srgbClr val="912018"/>
              </a:solidFill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7EAFDF2-6A27-9901-8899-30012778C53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951412" y="5259555"/>
            <a:ext cx="129129" cy="4307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957326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ECD77A-C053-4809-BA1A-0DDC61AA8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5012" y="1369086"/>
            <a:ext cx="7772400" cy="819283"/>
          </a:xfrm>
        </p:spPr>
        <p:txBody>
          <a:bodyPr>
            <a:normAutofit fontScale="40000" lnSpcReduction="20000"/>
          </a:bodyPr>
          <a:lstStyle/>
          <a:p>
            <a:r>
              <a:rPr lang="en-US" sz="4200" dirty="0">
                <a:solidFill>
                  <a:srgbClr val="912018"/>
                </a:solidFill>
              </a:rPr>
              <a:t>When an account number is changed through Position Control Maintenance, it will update the Job Assignment and payline. You can be set up to email specified individuals.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9B00AD-3D85-4D29-A723-E05BF567A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CF2289-4FF2-44E3-AC9A-47D25C5A22D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Position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D3CD5B-D167-49D5-BB63-4A721E0ED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646" y="2156066"/>
            <a:ext cx="5179219" cy="29932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2786CB-1CB0-43AA-84F8-B9A111435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950" y="4572001"/>
            <a:ext cx="4760445" cy="213980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2726850-671A-B039-FE2E-D724F2AC1591}"/>
              </a:ext>
            </a:extLst>
          </p:cNvPr>
          <p:cNvSpPr/>
          <p:nvPr/>
        </p:nvSpPr>
        <p:spPr bwMode="auto">
          <a:xfrm>
            <a:off x="2208212" y="4901032"/>
            <a:ext cx="1981200" cy="2286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BE84DF-4C3B-ED0F-8390-4860C8046CC1}"/>
              </a:ext>
            </a:extLst>
          </p:cNvPr>
          <p:cNvSpPr/>
          <p:nvPr/>
        </p:nvSpPr>
        <p:spPr bwMode="auto">
          <a:xfrm>
            <a:off x="1880646" y="3652682"/>
            <a:ext cx="1752600" cy="228600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A60D81-1224-94FA-D9CC-EB1D87D46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078" y="2514600"/>
            <a:ext cx="3147333" cy="150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95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4AAD6A-8A72-91DB-C295-0F4050E44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282" y="1524000"/>
            <a:ext cx="10287000" cy="491569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Job Assignments (KE0805) – </a:t>
            </a:r>
            <a:r>
              <a:rPr lang="en-US" b="1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‘New’ process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</a:rPr>
              <a:t>No more making changes in 2 places​.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</a:rPr>
              <a:t>You can fill/remove a person from a position​.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</a:rPr>
              <a:t>You can remove one person, fill with another.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</a:rPr>
              <a:t>Useful if the same individual is responsible to make both changes.</a:t>
            </a:r>
            <a:endParaRPr lang="en-US" dirty="0">
              <a:solidFill>
                <a:srgbClr val="91201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Parameter driven – show on next slide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 Control Transactions (KE0348) - </a:t>
            </a:r>
            <a:r>
              <a:rPr lang="en-US" b="1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‘Old’ process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Entered manually, creates and fills/removes the employee immediately.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the position code to job assignment separately.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D47790-711C-391E-797F-1196825902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3DBA94-7EA9-FA49-F61D-4E643B0552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/>
              <a:t>Position Control Transactions</a:t>
            </a:r>
          </a:p>
        </p:txBody>
      </p:sp>
    </p:spTree>
    <p:extLst>
      <p:ext uri="{BB962C8B-B14F-4D97-AF65-F5344CB8AC3E}">
        <p14:creationId xmlns:p14="http://schemas.microsoft.com/office/powerpoint/2010/main" val="56128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2412" y="1556266"/>
            <a:ext cx="10287000" cy="5301734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marL="1028700" lvl="1"/>
            <a:endParaRPr lang="en-US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0" indent="0">
              <a:buNone/>
            </a:pPr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sz="4000" dirty="0">
                <a:solidFill>
                  <a:srgbClr val="912018"/>
                </a:solidFill>
              </a:rPr>
              <a:t>Position Control Transactions</a:t>
            </a:r>
            <a:endParaRPr 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F1E3A5-CCD3-1912-3F83-E960385A7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2" y="1754934"/>
            <a:ext cx="5615385" cy="507720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1DEA38-4C00-C55B-5791-FC5410D66D5B}"/>
              </a:ext>
            </a:extLst>
          </p:cNvPr>
          <p:cNvSpPr/>
          <p:nvPr/>
        </p:nvSpPr>
        <p:spPr bwMode="auto">
          <a:xfrm>
            <a:off x="3884612" y="4114800"/>
            <a:ext cx="3810000" cy="248857"/>
          </a:xfrm>
          <a:prstGeom prst="rect">
            <a:avLst/>
          </a:prstGeom>
          <a:noFill/>
          <a:ln w="28575" cap="flat" cmpd="sng" algn="ctr">
            <a:solidFill>
              <a:srgbClr val="9120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60066B-FC65-B2FA-2E16-0B2E0038E449}"/>
              </a:ext>
            </a:extLst>
          </p:cNvPr>
          <p:cNvSpPr txBox="1"/>
          <p:nvPr/>
        </p:nvSpPr>
        <p:spPr>
          <a:xfrm>
            <a:off x="1674812" y="1186934"/>
            <a:ext cx="8001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KEMS </a:t>
            </a:r>
            <a:r>
              <a:rPr lang="en-US" dirty="0" err="1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ParametersKEMS</a:t>
            </a: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Site </a:t>
            </a:r>
            <a:r>
              <a:rPr lang="en-US" dirty="0" err="1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ParametersJob</a:t>
            </a:r>
            <a:r>
              <a:rPr lang="en-US" dirty="0">
                <a:solidFill>
                  <a:srgbClr val="9120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Assign/Pos Ctrl</a:t>
            </a: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5e0b9a0b-fe70-4913-b410-e68a4fc5ed57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81812da-d73b-4284-b311-b75665a9727e"/>
  </ds:schemaRefs>
</ds:datastoreItem>
</file>

<file path=customXml/itemProps3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23470</TotalTime>
  <Words>1443</Words>
  <Application>Microsoft Office PowerPoint</Application>
  <PresentationFormat>Custom</PresentationFormat>
  <Paragraphs>124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Aptos</vt:lpstr>
      <vt:lpstr>Arial</vt:lpstr>
      <vt:lpstr>Calibri</vt:lpstr>
      <vt:lpstr>Times New Roman</vt:lpstr>
      <vt:lpstr>Wingdings</vt:lpstr>
      <vt:lpstr>Keystone - NASU</vt:lpstr>
      <vt:lpstr>Keystone - NASU</vt:lpstr>
      <vt:lpstr>Position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Position Control Transactions</vt:lpstr>
      <vt:lpstr>Position Control Transactions</vt:lpstr>
      <vt:lpstr>Position Control Transactions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Job Assignment Defaults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189</cp:revision>
  <cp:lastPrinted>2016-09-16T15:22:39Z</cp:lastPrinted>
  <dcterms:created xsi:type="dcterms:W3CDTF">2009-02-19T19:39:49Z</dcterms:created>
  <dcterms:modified xsi:type="dcterms:W3CDTF">2025-09-30T12:59:01Z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